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57" r:id="rId15"/>
    <p:sldId id="314" r:id="rId16"/>
    <p:sldId id="258" r:id="rId17"/>
    <p:sldId id="25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96" r:id="rId36"/>
    <p:sldId id="297" r:id="rId37"/>
    <p:sldId id="298" r:id="rId38"/>
    <p:sldId id="299" r:id="rId39"/>
    <p:sldId id="300" r:id="rId40"/>
    <p:sldId id="312" r:id="rId41"/>
    <p:sldId id="301" r:id="rId42"/>
    <p:sldId id="302" r:id="rId43"/>
    <p:sldId id="306" r:id="rId44"/>
    <p:sldId id="303" r:id="rId45"/>
    <p:sldId id="304" r:id="rId46"/>
    <p:sldId id="313" r:id="rId47"/>
    <p:sldId id="305" r:id="rId48"/>
    <p:sldId id="307" r:id="rId49"/>
    <p:sldId id="308" r:id="rId50"/>
    <p:sldId id="309"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70" d="100"/>
          <a:sy n="70" d="100"/>
        </p:scale>
        <p:origin x="536" y="52"/>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dirty="0"/>
            <a:t>A secure identity should be distinct in the sense that it should be possible for two users to identify themselves clearly. </a:t>
          </a:r>
          <a:endParaRPr lang="en-US" dirty="0"/>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dirty="0"/>
            <a:t>Identities should be unique. Two users with the same identity should not be allowed.</a:t>
          </a:r>
          <a:endParaRPr lang="en-US" dirty="0"/>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dirty="0"/>
            <a:t>2. </a:t>
          </a:r>
          <a:r>
            <a:rPr lang="en-CA" b="0" dirty="0"/>
            <a:t> Identities should be nondescriptive. It should not be possible to infer the role or function of the user.  </a:t>
          </a:r>
          <a:endParaRPr lang="en-US" dirty="0"/>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How Is Identity Verified?</a:t>
          </a:r>
          <a:endParaRPr lang="en-US" sz="19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2">
            <a:hueOff val="-291073"/>
            <a:satOff val="-167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dirty="0"/>
            <a:t>A secure identity should be distinct in the sense that it should be possible for two users to identify themselves clearly. </a:t>
          </a:r>
          <a:endParaRPr lang="en-US" sz="1900" kern="1200" dirty="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2">
            <a:hueOff val="-582145"/>
            <a:satOff val="-33571"/>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b="0" kern="1200"/>
            <a:t>The list that follows highlights the key concepts of identity. </a:t>
          </a:r>
          <a:endParaRPr lang="en-US" sz="1900" kern="1200"/>
        </a:p>
        <a:p>
          <a:pPr marL="114300" lvl="1" indent="-114300" algn="l" defTabSz="666750">
            <a:lnSpc>
              <a:spcPct val="90000"/>
            </a:lnSpc>
            <a:spcBef>
              <a:spcPct val="0"/>
            </a:spcBef>
            <a:spcAft>
              <a:spcPct val="15000"/>
            </a:spcAft>
            <a:buChar char="•"/>
          </a:pPr>
          <a:r>
            <a:rPr lang="en-CA" sz="1500" b="0" kern="1200" dirty="0"/>
            <a:t>Identities should be unique. Two users with the same identity should not be allowed.</a:t>
          </a:r>
          <a:endParaRPr lang="en-US" sz="1500" kern="1200" dirty="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2">
            <a:hueOff val="-873218"/>
            <a:satOff val="-50357"/>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2. </a:t>
          </a:r>
          <a:r>
            <a:rPr lang="en-CA" sz="1900" b="0" kern="1200" dirty="0"/>
            <a:t> Identities should be nondescriptive. It should not be possible to infer the role or function of the user.  </a:t>
          </a:r>
          <a:endParaRPr lang="en-US" sz="1900" kern="1200" dirty="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2">
            <a:hueOff val="-1164290"/>
            <a:satOff val="-67142"/>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3. Identities should be securely issued. A secure process for issuing an identity to a user needs to be established.</a:t>
          </a:r>
          <a:endParaRPr lang="en-US" sz="19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2">
            <a:hueOff val="-1455363"/>
            <a:satOff val="-83928"/>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4.  Identities can be location-based. A process for authenticating someone based on his or her location.</a:t>
          </a:r>
          <a:endParaRPr lang="en-US" sz="19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q5id.com/blog/biometric-authentication-types-benefits-and-best-practi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2041227" y="86264"/>
            <a:ext cx="8374092" cy="2554545"/>
          </a:xfrm>
          <a:prstGeom prst="rect">
            <a:avLst/>
          </a:prstGeom>
          <a:noFill/>
        </p:spPr>
        <p:txBody>
          <a:bodyPr wrap="square">
            <a:spAutoFit/>
          </a:bodyPr>
          <a:lstStyle/>
          <a:p>
            <a:r>
              <a:rPr lang="en-CA" sz="40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a:t>
            </a:r>
          </a:p>
          <a:p>
            <a:endParaRPr lang="en-CA" sz="2400" dirty="0">
              <a:solidFill>
                <a:schemeClr val="bg2"/>
              </a:solidFill>
              <a:latin typeface="Calibri" panose="020F0502020204030204" pitchFamily="34" charset="0"/>
              <a:cs typeface="Times New Roman" panose="02020603050405020304" pitchFamily="18" charset="0"/>
            </a:endParaRPr>
          </a:p>
          <a:p>
            <a:r>
              <a:rPr lang="en-CA" sz="2400" b="1" dirty="0">
                <a:solidFill>
                  <a:schemeClr val="bg2"/>
                </a:solidFill>
              </a:rPr>
              <a:t>An authentication method that requires the user to provide two or more verification factors to gain access to a resource such as an application, online account, or a VPN</a:t>
            </a:r>
            <a:endParaRPr lang="en-CA" sz="2400" dirty="0">
              <a:solidFill>
                <a:schemeClr val="bg2"/>
              </a:solidFill>
            </a:endParaRPr>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pPr algn="just"/>
            <a:r>
              <a:rPr lang="en-US" dirty="0">
                <a:solidFill>
                  <a:schemeClr val="bg1">
                    <a:lumMod val="95000"/>
                  </a:schemeClr>
                </a:solidFill>
              </a:rPr>
              <a:t>What is Network classification?</a:t>
            </a:r>
          </a:p>
          <a:p>
            <a:pPr algn="just"/>
            <a:r>
              <a:rPr lang="en-US"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solidFill>
                <a:schemeClr val="bg1">
                  <a:lumMod val="95000"/>
                </a:schemeClr>
              </a:solidFill>
            </a:endParaRPr>
          </a:p>
          <a:p>
            <a:pPr>
              <a:buFont typeface="Arial" panose="020B0604020202020204" pitchFamily="34" charset="0"/>
              <a:buChar char="•"/>
            </a:pPr>
            <a:r>
              <a:rPr lang="en-US" dirty="0">
                <a:solidFill>
                  <a:schemeClr val="bg1">
                    <a:lumMod val="95000"/>
                  </a:schemeClr>
                </a:solidFill>
              </a:rPr>
              <a:t> Enclave network</a:t>
            </a:r>
          </a:p>
          <a:p>
            <a:pPr>
              <a:buFont typeface="Arial" panose="020B0604020202020204" pitchFamily="34" charset="0"/>
              <a:buChar char="•"/>
            </a:pPr>
            <a:r>
              <a:rPr lang="en-US" dirty="0">
                <a:solidFill>
                  <a:schemeClr val="bg1">
                    <a:lumMod val="95000"/>
                  </a:schemeClr>
                </a:solidFill>
              </a:rPr>
              <a:t>Trusted Network (Wired/Wireless)</a:t>
            </a:r>
          </a:p>
          <a:p>
            <a:pPr>
              <a:buFont typeface="Arial" panose="020B0604020202020204" pitchFamily="34" charset="0"/>
              <a:buChar char="•"/>
            </a:pPr>
            <a:r>
              <a:rPr lang="en-US" dirty="0">
                <a:solidFill>
                  <a:schemeClr val="bg1">
                    <a:lumMod val="95000"/>
                  </a:schemeClr>
                </a:solidFill>
              </a:rPr>
              <a:t>Semi Trusted Network</a:t>
            </a:r>
          </a:p>
          <a:p>
            <a:pPr>
              <a:buFont typeface="Arial" panose="020B0604020202020204" pitchFamily="34" charset="0"/>
              <a:buChar char="•"/>
            </a:pPr>
            <a:r>
              <a:rPr lang="en-US" dirty="0">
                <a:solidFill>
                  <a:schemeClr val="bg1">
                    <a:lumMod val="95000"/>
                  </a:schemeClr>
                </a:solidFill>
              </a:rPr>
              <a:t>Guest Network</a:t>
            </a:r>
          </a:p>
          <a:p>
            <a:pPr>
              <a:buFont typeface="Arial" panose="020B0604020202020204" pitchFamily="34" charset="0"/>
              <a:buChar char="•"/>
            </a:pPr>
            <a:r>
              <a:rPr lang="en-US"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solidFill>
                  <a:schemeClr val="bg1">
                    <a:lumMod val="95000"/>
                  </a:schemeClr>
                </a:solidFill>
              </a:rPr>
              <a:t>Virtual LANs (VLANs)</a:t>
            </a:r>
          </a:p>
          <a:p>
            <a:r>
              <a:rPr lang="en-US" dirty="0">
                <a:solidFill>
                  <a:schemeClr val="bg1">
                    <a:lumMod val="95000"/>
                  </a:schemeClr>
                </a:solidFill>
              </a:rPr>
              <a:t>Security Group Tagging (SGT)</a:t>
            </a:r>
          </a:p>
          <a:p>
            <a:r>
              <a:rPr lang="en-US" dirty="0">
                <a:solidFill>
                  <a:schemeClr val="bg1">
                    <a:lumMod val="95000"/>
                  </a:schemeClr>
                </a:solidFill>
              </a:rPr>
              <a:t>VPN Routing and Forwarding (VRF)</a:t>
            </a:r>
          </a:p>
          <a:p>
            <a:r>
              <a:rPr lang="en-US" dirty="0" err="1">
                <a:solidFill>
                  <a:schemeClr val="bg1">
                    <a:lumMod val="95000"/>
                  </a:schemeClr>
                </a:solidFill>
              </a:rPr>
              <a:t>vMicro</a:t>
            </a:r>
            <a:r>
              <a:rPr lang="en-US" dirty="0">
                <a:solidFill>
                  <a:schemeClr val="bg1">
                    <a:lumMod val="95000"/>
                  </a:schemeClr>
                </a:solidFill>
              </a:rPr>
              <a:t>-segmentation at the virtual machine level</a:t>
            </a:r>
          </a:p>
          <a:p>
            <a:r>
              <a:rPr lang="en-US"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solidFill>
                  <a:schemeClr val="bg1">
                    <a:lumMod val="95000"/>
                  </a:schemeClr>
                </a:solidFill>
              </a:rPr>
              <a:t>What is layer security?</a:t>
            </a:r>
          </a:p>
          <a:p>
            <a:r>
              <a:rPr lang="en-US" dirty="0">
                <a:solidFill>
                  <a:schemeClr val="bg1">
                    <a:lumMod val="95000"/>
                  </a:schemeClr>
                </a:solidFill>
              </a:rPr>
              <a:t>What is layered border security?</a:t>
            </a:r>
          </a:p>
          <a:p>
            <a:r>
              <a:rPr lang="en-US"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solidFill>
                  <a:schemeClr val="bg1">
                    <a:lumMod val="95000"/>
                  </a:schemeClr>
                </a:solidFill>
              </a:rPr>
              <a:t>What is firewall?</a:t>
            </a:r>
          </a:p>
          <a:p>
            <a:r>
              <a:rPr lang="en-US" dirty="0">
                <a:solidFill>
                  <a:schemeClr val="bg1">
                    <a:lumMod val="95000"/>
                  </a:schemeClr>
                </a:solidFill>
              </a:rPr>
              <a:t>Firewalls are handled and configured with procedures and rule sets to control incoming and outgoing traffic.</a:t>
            </a:r>
          </a:p>
          <a:p>
            <a:r>
              <a:rPr lang="en-US" dirty="0">
                <a:solidFill>
                  <a:schemeClr val="bg1">
                    <a:lumMod val="95000"/>
                  </a:schemeClr>
                </a:solidFill>
              </a:rPr>
              <a:t>Without it,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solidFill>
                  <a:schemeClr val="bg1">
                    <a:lumMod val="95000"/>
                  </a:schemeClr>
                </a:solidFill>
              </a:rPr>
              <a:t>Simple packet filtering techniques</a:t>
            </a:r>
          </a:p>
          <a:p>
            <a:pPr>
              <a:buFont typeface="Arial" panose="020B0604020202020204" pitchFamily="34" charset="0"/>
              <a:buChar char="•"/>
            </a:pPr>
            <a:r>
              <a:rPr lang="en-US" dirty="0">
                <a:solidFill>
                  <a:schemeClr val="bg1">
                    <a:lumMod val="95000"/>
                  </a:schemeClr>
                </a:solidFill>
              </a:rPr>
              <a:t>Application Proxies</a:t>
            </a:r>
          </a:p>
          <a:p>
            <a:pPr>
              <a:buFont typeface="Arial" panose="020B0604020202020204" pitchFamily="34" charset="0"/>
              <a:buChar char="•"/>
            </a:pPr>
            <a:r>
              <a:rPr lang="en-US" dirty="0">
                <a:solidFill>
                  <a:schemeClr val="bg1">
                    <a:lumMod val="95000"/>
                  </a:schemeClr>
                </a:solidFill>
              </a:rPr>
              <a:t>Network Address Protocol</a:t>
            </a:r>
          </a:p>
          <a:p>
            <a:pPr>
              <a:buFont typeface="Arial" panose="020B0604020202020204" pitchFamily="34" charset="0"/>
              <a:buChar char="•"/>
            </a:pPr>
            <a:r>
              <a:rPr lang="en-US" dirty="0">
                <a:solidFill>
                  <a:schemeClr val="bg1">
                    <a:lumMod val="95000"/>
                  </a:schemeClr>
                </a:solidFill>
              </a:rPr>
              <a:t>Stateful inspection firewalls</a:t>
            </a:r>
          </a:p>
          <a:p>
            <a:pPr>
              <a:buFont typeface="Arial" panose="020B0604020202020204" pitchFamily="34" charset="0"/>
              <a:buChar char="•"/>
            </a:pPr>
            <a:r>
              <a:rPr lang="en-US"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pPr marL="0" indent="0" algn="just">
              <a:buNone/>
            </a:pPr>
            <a:r>
              <a:rPr lang="en-US" dirty="0">
                <a:solidFill>
                  <a:schemeClr val="bg1">
                    <a:lumMod val="95000"/>
                  </a:schemeClr>
                </a:solidFill>
              </a:rPr>
              <a:t>When malicious activities masquerade legitimate traffic these are used.</a:t>
            </a:r>
          </a:p>
          <a:p>
            <a:pPr algn="just"/>
            <a:endParaRPr lang="en-US" dirty="0">
              <a:solidFill>
                <a:schemeClr val="bg1">
                  <a:lumMod val="95000"/>
                </a:schemeClr>
              </a:solidFill>
            </a:endParaRPr>
          </a:p>
          <a:p>
            <a:pPr marL="0" indent="0" algn="just">
              <a:buNone/>
            </a:pPr>
            <a:r>
              <a:rPr lang="en-US"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True positive</a:t>
            </a:r>
            <a:r>
              <a:rPr lang="en-US" dirty="0">
                <a:solidFill>
                  <a:schemeClr val="bg1">
                    <a:lumMod val="95000"/>
                  </a:schemeClr>
                </a:solidFill>
              </a:rPr>
              <a:t>:  It correctly identifies an issue.</a:t>
            </a:r>
          </a:p>
          <a:p>
            <a:pPr marL="457200" indent="-457200" algn="just">
              <a:buFont typeface="+mj-lt"/>
              <a:buAutoNum type="arabicPeriod"/>
            </a:pPr>
            <a:r>
              <a:rPr lang="en-US" b="1" dirty="0">
                <a:solidFill>
                  <a:schemeClr val="bg1">
                    <a:lumMod val="95000"/>
                  </a:schemeClr>
                </a:solidFill>
              </a:rPr>
              <a:t>True Negative</a:t>
            </a:r>
            <a:r>
              <a:rPr lang="en-US" dirty="0">
                <a:solidFill>
                  <a:schemeClr val="bg1">
                    <a:lumMod val="95000"/>
                  </a:schemeClr>
                </a:solidFill>
              </a:rPr>
              <a:t>: It correctly identifies normal traffic.</a:t>
            </a:r>
          </a:p>
          <a:p>
            <a:pPr marL="457200" indent="-457200" algn="just">
              <a:buFont typeface="+mj-lt"/>
              <a:buAutoNum type="arabicPeriod"/>
            </a:pPr>
            <a:r>
              <a:rPr lang="en-US" b="1" dirty="0">
                <a:solidFill>
                  <a:schemeClr val="bg1">
                    <a:lumMod val="95000"/>
                  </a:schemeClr>
                </a:solidFill>
              </a:rPr>
              <a:t>False Positive:</a:t>
            </a:r>
            <a:r>
              <a:rPr lang="en-US" dirty="0">
                <a:solidFill>
                  <a:schemeClr val="bg1">
                    <a:lumMod val="95000"/>
                  </a:schemeClr>
                </a:solidFill>
              </a:rPr>
              <a:t> Incorrectly identifies normal activity as an issue</a:t>
            </a:r>
          </a:p>
          <a:p>
            <a:pPr marL="457200" indent="-457200" algn="just">
              <a:buFont typeface="+mj-lt"/>
              <a:buAutoNum type="arabicPeriod"/>
            </a:pPr>
            <a:r>
              <a:rPr lang="en-US" b="1" dirty="0">
                <a:solidFill>
                  <a:schemeClr val="bg1">
                    <a:lumMod val="95000"/>
                  </a:schemeClr>
                </a:solidFill>
              </a:rPr>
              <a:t>False Negative</a:t>
            </a:r>
            <a:r>
              <a:rPr lang="en-US"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IDS/ISP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Pattern matching and stateful pattern matching recognition</a:t>
            </a:r>
          </a:p>
          <a:p>
            <a:pPr>
              <a:buFont typeface="Arial" panose="020B0604020202020204" pitchFamily="34" charset="0"/>
              <a:buChar char="•"/>
            </a:pPr>
            <a:r>
              <a:rPr lang="en-US" dirty="0">
                <a:solidFill>
                  <a:schemeClr val="bg1">
                    <a:lumMod val="95000"/>
                  </a:schemeClr>
                </a:solidFill>
              </a:rPr>
              <a:t>Protocol analysis</a:t>
            </a:r>
          </a:p>
          <a:p>
            <a:pPr>
              <a:buFont typeface="Arial" panose="020B0604020202020204" pitchFamily="34" charset="0"/>
              <a:buChar char="•"/>
            </a:pPr>
            <a:r>
              <a:rPr lang="en-US" dirty="0">
                <a:solidFill>
                  <a:schemeClr val="bg1">
                    <a:lumMod val="95000"/>
                  </a:schemeClr>
                </a:solidFill>
              </a:rPr>
              <a:t>Heuristic-based analysis</a:t>
            </a:r>
          </a:p>
          <a:p>
            <a:pPr>
              <a:buFont typeface="Arial" panose="020B0604020202020204" pitchFamily="34" charset="0"/>
              <a:buChar char="•"/>
            </a:pPr>
            <a:r>
              <a:rPr lang="en-US" dirty="0">
                <a:solidFill>
                  <a:schemeClr val="bg1">
                    <a:lumMod val="95000"/>
                  </a:schemeClr>
                </a:solidFill>
              </a:rPr>
              <a:t>Anomaly-based analysis</a:t>
            </a:r>
          </a:p>
          <a:p>
            <a:pPr>
              <a:buFont typeface="Arial" panose="020B0604020202020204" pitchFamily="34" charset="0"/>
              <a:buChar char="•"/>
            </a:pPr>
            <a:r>
              <a:rPr lang="en-US"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solidFill>
                  <a:schemeClr val="bg1">
                    <a:lumMod val="95000"/>
                  </a:schemeClr>
                </a:solidFill>
              </a:rPr>
              <a:t>Content Filtering: Allow or restrict access based on its content.</a:t>
            </a:r>
          </a:p>
          <a:p>
            <a:pPr marL="0" indent="0">
              <a:buNone/>
            </a:pPr>
            <a:r>
              <a:rPr lang="en-US" dirty="0">
                <a:solidFill>
                  <a:schemeClr val="bg1">
                    <a:lumMod val="95000"/>
                  </a:schemeClr>
                </a:solidFill>
              </a:rPr>
              <a:t>Whitelist: Specific sites have access </a:t>
            </a:r>
          </a:p>
          <a:p>
            <a:pPr marL="0" indent="0">
              <a:buNone/>
            </a:pPr>
            <a:r>
              <a:rPr lang="en-US" dirty="0">
                <a:solidFill>
                  <a:schemeClr val="bg1">
                    <a:lumMod val="95000"/>
                  </a:schemeClr>
                </a:solidFill>
              </a:rPr>
              <a:t>Blacklist: Where access is denied</a:t>
            </a:r>
          </a:p>
          <a:p>
            <a:pPr marL="0" indent="0">
              <a:buNone/>
            </a:pPr>
            <a:r>
              <a:rPr lang="en-US" dirty="0">
                <a:solidFill>
                  <a:schemeClr val="bg1">
                    <a:lumMod val="95000"/>
                  </a:schemeClr>
                </a:solidFill>
              </a:rPr>
              <a:t>It commonly blocks the entire range of IPS specific to geographic locations</a:t>
            </a:r>
          </a:p>
          <a:p>
            <a:pPr marL="0" indent="0">
              <a:buNone/>
            </a:pPr>
            <a:r>
              <a:rPr lang="en-US"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pPr algn="just"/>
            <a:r>
              <a:rPr lang="en-US" b="1" dirty="0">
                <a:solidFill>
                  <a:schemeClr val="bg1">
                    <a:lumMod val="95000"/>
                  </a:schemeClr>
                </a:solidFill>
              </a:rPr>
              <a:t>Everything has to be monitored- </a:t>
            </a:r>
            <a:r>
              <a:rPr lang="en-US" dirty="0">
                <a:solidFill>
                  <a:schemeClr val="bg1">
                    <a:lumMod val="95000"/>
                  </a:schemeClr>
                </a:solidFill>
              </a:rPr>
              <a:t>Logs and alerts must be monitored and analyzed (successful and unsuccessful both)</a:t>
            </a:r>
          </a:p>
          <a:p>
            <a:pPr algn="just"/>
            <a:r>
              <a:rPr lang="en-US" dirty="0">
                <a:solidFill>
                  <a:schemeClr val="bg1">
                    <a:lumMod val="95000"/>
                  </a:schemeClr>
                </a:solidFill>
              </a:rPr>
              <a:t>Policies need to be updated as per requirements.</a:t>
            </a:r>
          </a:p>
          <a:p>
            <a:pPr algn="just"/>
            <a:r>
              <a:rPr lang="en-US" dirty="0">
                <a:solidFill>
                  <a:schemeClr val="bg1">
                    <a:lumMod val="95000"/>
                  </a:schemeClr>
                </a:solidFill>
              </a:rPr>
              <a:t>Detail examination of all changes since the last review.</a:t>
            </a:r>
          </a:p>
          <a:p>
            <a:pPr algn="just"/>
            <a:r>
              <a:rPr lang="en-US" dirty="0">
                <a:solidFill>
                  <a:schemeClr val="bg1">
                    <a:lumMod val="95000"/>
                  </a:schemeClr>
                </a:solidFill>
              </a:rPr>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pPr algn="just"/>
            <a:r>
              <a:rPr lang="en-US" b="1" dirty="0">
                <a:solidFill>
                  <a:schemeClr val="accent1">
                    <a:lumMod val="60000"/>
                    <a:lumOff val="40000"/>
                  </a:schemeClr>
                </a:solidFill>
              </a:rPr>
              <a:t>Blue teams: </a:t>
            </a:r>
            <a:r>
              <a:rPr lang="en-US" dirty="0">
                <a:solidFill>
                  <a:schemeClr val="bg1">
                    <a:lumMod val="95000"/>
                  </a:schemeClr>
                </a:solidFill>
              </a:rPr>
              <a:t>Defenders of the corporate network which includes SOC, CSIRTS, Infosec teams</a:t>
            </a:r>
          </a:p>
          <a:p>
            <a:pPr algn="just"/>
            <a:r>
              <a:rPr lang="en-US" b="1" dirty="0">
                <a:solidFill>
                  <a:srgbClr val="C00000"/>
                </a:solidFill>
              </a:rPr>
              <a:t>Red Teams</a:t>
            </a:r>
            <a:r>
              <a:rPr lang="en-US" b="1" dirty="0">
                <a:solidFill>
                  <a:schemeClr val="bg1">
                    <a:lumMod val="95000"/>
                  </a:schemeClr>
                </a:solidFill>
              </a:rPr>
              <a:t>: </a:t>
            </a:r>
            <a:r>
              <a:rPr lang="en-US" dirty="0">
                <a:solidFill>
                  <a:schemeClr val="bg1">
                    <a:lumMod val="95000"/>
                  </a:schemeClr>
                </a:solidFill>
              </a:rPr>
              <a:t>Ethical hackers, Pen testers who identify vulnerabilities, attack detection and response capability of the device.</a:t>
            </a:r>
          </a:p>
          <a:p>
            <a:pPr algn="just"/>
            <a:r>
              <a:rPr lang="en-US" b="1" dirty="0">
                <a:solidFill>
                  <a:srgbClr val="7030A0"/>
                </a:solidFill>
              </a:rPr>
              <a:t>Purple Team: </a:t>
            </a:r>
            <a:r>
              <a:rPr lang="en-US"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pPr algn="just"/>
            <a:r>
              <a:rPr lang="en-US" dirty="0">
                <a:solidFill>
                  <a:schemeClr val="bg1">
                    <a:lumMod val="95000"/>
                  </a:schemeClr>
                </a:solidFill>
              </a:rPr>
              <a:t>It has controls like authentication, that must be chosen carefully based on network-segmented information and classification that is accessible.</a:t>
            </a:r>
          </a:p>
          <a:p>
            <a:pPr marL="0" indent="0" algn="just">
              <a:buNone/>
            </a:pPr>
            <a:r>
              <a:rPr lang="en-US" dirty="0">
                <a:solidFill>
                  <a:schemeClr val="bg1">
                    <a:lumMod val="95000"/>
                  </a:schemeClr>
                </a:solidFill>
              </a:rPr>
              <a:t>It follows CIA triads:</a:t>
            </a:r>
          </a:p>
          <a:p>
            <a:pPr algn="just"/>
            <a:r>
              <a:rPr lang="en-US" dirty="0">
                <a:solidFill>
                  <a:schemeClr val="bg1">
                    <a:lumMod val="95000"/>
                  </a:schemeClr>
                </a:solidFill>
              </a:rPr>
              <a:t>Restricted information can’t be accessible to unauthorized parties, detecting good and bad modifications and ensuring the user can access required resources,</a:t>
            </a:r>
          </a:p>
          <a:p>
            <a:pPr algn="just"/>
            <a:r>
              <a:rPr lang="en-US" dirty="0">
                <a:solidFill>
                  <a:schemeClr val="bg1">
                    <a:lumMod val="95000"/>
                  </a:schemeClr>
                </a:solidFill>
              </a:rPr>
              <a:t>It must include physical control of client devices.</a:t>
            </a:r>
          </a:p>
          <a:p>
            <a:pPr algn="just"/>
            <a:endParaRPr lang="en-US"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pPr algn="just"/>
            <a:r>
              <a:rPr lang="en-US" b="1" dirty="0">
                <a:solidFill>
                  <a:schemeClr val="bg1">
                    <a:lumMod val="95000"/>
                  </a:schemeClr>
                </a:solidFill>
              </a:rPr>
              <a:t>VPN: </a:t>
            </a:r>
            <a:r>
              <a:rPr lang="en-US" dirty="0">
                <a:solidFill>
                  <a:schemeClr val="bg1">
                    <a:lumMod val="95000"/>
                  </a:schemeClr>
                </a:solidFill>
              </a:rPr>
              <a:t>Secure tunnel for transmitting data through the internet.</a:t>
            </a:r>
          </a:p>
          <a:p>
            <a:pPr algn="just"/>
            <a:r>
              <a:rPr lang="en-US"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dirty="0">
                <a:solidFill>
                  <a:schemeClr val="bg1">
                    <a:lumMod val="95000"/>
                  </a:schemeClr>
                </a:solidFill>
              </a:rPr>
              <a:t>Implement mutual authentication so they can verify legitimacy before providing authentication credentials.</a:t>
            </a:r>
          </a:p>
          <a:p>
            <a:pPr algn="just"/>
            <a:r>
              <a:rPr lang="en-US" dirty="0">
                <a:solidFill>
                  <a:schemeClr val="bg1">
                    <a:lumMod val="95000"/>
                  </a:schemeClr>
                </a:solidFill>
              </a:rPr>
              <a:t>MFA is required for access</a:t>
            </a:r>
          </a:p>
          <a:p>
            <a:pPr algn="just"/>
            <a:r>
              <a:rPr lang="en-US" dirty="0">
                <a:solidFill>
                  <a:schemeClr val="bg1">
                    <a:lumMod val="95000"/>
                  </a:schemeClr>
                </a:solidFill>
              </a:rPr>
              <a:t>Additionally users should require authentication periodically in remote access devices, they should ensure that they made the baseline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8648" y="1419273"/>
            <a:ext cx="3153580" cy="1358188"/>
          </a:xfrm>
        </p:spPr>
        <p:txBody>
          <a:bodyPr>
            <a:normAutofit/>
          </a:bodyPr>
          <a:lstStyle/>
          <a:p>
            <a:r>
              <a:rPr lang="en-US" sz="3300">
                <a:solidFill>
                  <a:srgbClr val="FFFFFF"/>
                </a:solidFill>
              </a:rPr>
              <a:t>Network access control</a:t>
            </a: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948648" y="2978254"/>
            <a:ext cx="3153580" cy="2444238"/>
          </a:xfrm>
        </p:spPr>
        <p:txBody>
          <a:bodyPr>
            <a:normAutofit/>
          </a:bodyPr>
          <a:lstStyle/>
          <a:p>
            <a:r>
              <a:rPr lang="en-US" sz="1600">
                <a:solidFill>
                  <a:srgbClr val="FFFFFF"/>
                </a:solidFill>
              </a:rPr>
              <a:t>Used to check remote access device based on its criteria, if it doesn’t meet a specific criteria access is denied.</a:t>
            </a:r>
          </a:p>
        </p:txBody>
      </p:sp>
      <p:sp>
        <p:nvSpPr>
          <p:cNvPr id="33"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dirty="0">
                <a:solidFill>
                  <a:schemeClr val="bg1">
                    <a:lumMod val="95000"/>
                  </a:schemeClr>
                </a:solidFill>
              </a:rPr>
              <a:t>Ensure that a user can </a:t>
            </a:r>
            <a:r>
              <a:rPr lang="en-US" b="1" dirty="0">
                <a:solidFill>
                  <a:schemeClr val="bg1">
                    <a:lumMod val="95000"/>
                  </a:schemeClr>
                </a:solidFill>
              </a:rPr>
              <a:t>ACCESS</a:t>
            </a:r>
            <a:r>
              <a:rPr lang="en-US" dirty="0">
                <a:solidFill>
                  <a:schemeClr val="bg1">
                    <a:lumMod val="95000"/>
                  </a:schemeClr>
                </a:solidFill>
              </a:rPr>
              <a:t> only </a:t>
            </a:r>
            <a:r>
              <a:rPr lang="en-US" b="1" dirty="0">
                <a:solidFill>
                  <a:schemeClr val="bg1">
                    <a:lumMod val="95000"/>
                  </a:schemeClr>
                </a:solidFill>
              </a:rPr>
              <a:t>SPECIFIC INFORMATION </a:t>
            </a:r>
            <a:r>
              <a:rPr lang="en-US" dirty="0">
                <a:solidFill>
                  <a:schemeClr val="bg1">
                    <a:lumMod val="95000"/>
                  </a:schemeClr>
                </a:solidFill>
              </a:rPr>
              <a:t>or </a:t>
            </a:r>
            <a:r>
              <a:rPr lang="en-US" b="1" dirty="0">
                <a:solidFill>
                  <a:schemeClr val="bg1">
                    <a:lumMod val="95000"/>
                  </a:schemeClr>
                </a:solidFill>
              </a:rPr>
              <a:t>SPECIFIC CONTROL</a:t>
            </a:r>
            <a:r>
              <a:rPr lang="en-US" dirty="0">
                <a:solidFill>
                  <a:schemeClr val="bg1">
                    <a:lumMod val="95000"/>
                  </a:schemeClr>
                </a:solidFill>
              </a:rPr>
              <a:t> in an organization or company.</a:t>
            </a:r>
          </a:p>
          <a:p>
            <a:pPr marL="0" indent="0">
              <a:buNone/>
            </a:pPr>
            <a:r>
              <a:rPr lang="en-US" dirty="0">
                <a:solidFill>
                  <a:schemeClr val="bg1">
                    <a:lumMod val="95000"/>
                  </a:schemeClr>
                </a:solidFill>
              </a:rPr>
              <a:t> Controls such as –</a:t>
            </a:r>
          </a:p>
          <a:p>
            <a:pPr marL="0" indent="0">
              <a:buNone/>
            </a:pPr>
            <a:r>
              <a:rPr lang="en-US" dirty="0">
                <a:solidFill>
                  <a:schemeClr val="bg1">
                    <a:lumMod val="95000"/>
                  </a:schemeClr>
                </a:solidFill>
              </a:rPr>
              <a:t>System administrators can only access to the active directories, CRUD a users etc.</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solidFill>
                  <a:schemeClr val="bg1">
                    <a:lumMod val="95000"/>
                  </a:schemeClr>
                </a:solidFill>
              </a:rPr>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solidFill>
                  <a:schemeClr val="bg1">
                    <a:lumMod val="95000"/>
                  </a:schemeClr>
                </a:solidFill>
              </a:rPr>
              <a:t>Humans are naturally curious</a:t>
            </a:r>
          </a:p>
          <a:p>
            <a:r>
              <a:rPr lang="en-US" dirty="0">
                <a:solidFill>
                  <a:schemeClr val="bg1">
                    <a:lumMod val="95000"/>
                  </a:schemeClr>
                </a:solidFill>
              </a:rPr>
              <a:t>If we don’t set user controls, Information confidentiality and Integrity will be in danger.</a:t>
            </a:r>
          </a:p>
          <a:p>
            <a:r>
              <a:rPr lang="en-US" dirty="0">
                <a:solidFill>
                  <a:schemeClr val="bg1">
                    <a:lumMod val="95000"/>
                  </a:schemeClr>
                </a:solidFill>
              </a:rPr>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Identifying account types (individual, group, system, application, guest, and temporary) </a:t>
            </a:r>
          </a:p>
          <a:p>
            <a:pPr>
              <a:buFont typeface="Arial" panose="020B0604020202020204" pitchFamily="34" charset="0"/>
              <a:buChar char="•"/>
            </a:pPr>
            <a:r>
              <a:rPr lang="en-US"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dirty="0">
                <a:solidFill>
                  <a:schemeClr val="bg1">
                    <a:lumMod val="95000"/>
                  </a:schemeClr>
                </a:solidFill>
              </a:rPr>
              <a:t> Requiring appropriate approvals for requests to establish accounts </a:t>
            </a:r>
          </a:p>
          <a:p>
            <a:pPr>
              <a:buFont typeface="Arial" panose="020B0604020202020204" pitchFamily="34" charset="0"/>
              <a:buChar char="•"/>
            </a:pPr>
            <a:r>
              <a:rPr lang="en-US" dirty="0">
                <a:solidFill>
                  <a:schemeClr val="bg1">
                    <a:lumMod val="95000"/>
                  </a:schemeClr>
                </a:solidFill>
              </a:rPr>
              <a:t> Establishing, activating, modifying, disabling, and removing accounts </a:t>
            </a:r>
          </a:p>
          <a:p>
            <a:pPr>
              <a:buFont typeface="Arial" panose="020B0604020202020204" pitchFamily="34" charset="0"/>
              <a:buChar char="•"/>
            </a:pPr>
            <a:r>
              <a:rPr lang="en-US"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solidFill>
                  <a:schemeClr val="bg1">
                    <a:lumMod val="95000"/>
                  </a:schemeClr>
                </a:solidFill>
              </a:rPr>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r>
              <a:rPr lang="en-US" dirty="0">
                <a:solidFill>
                  <a:schemeClr val="bg1">
                    <a:lumMod val="95000"/>
                  </a:schemeClr>
                </a:solidFill>
              </a:rPr>
              <a:t>Trust no one. Both inside and outside of the network.</a:t>
            </a:r>
          </a:p>
          <a:p>
            <a:pPr marL="0" indent="0">
              <a:buNone/>
            </a:pPr>
            <a:r>
              <a:rPr lang="en-US" dirty="0">
                <a:solidFill>
                  <a:schemeClr val="bg1">
                    <a:lumMod val="95000"/>
                  </a:schemeClr>
                </a:solidFill>
              </a:rPr>
              <a:t>  Grant minimum access to data, tools and information</a:t>
            </a:r>
          </a:p>
          <a:p>
            <a:pPr marL="0" indent="0">
              <a:buNone/>
            </a:pPr>
            <a:r>
              <a:rPr lang="en-US" dirty="0">
                <a:solidFill>
                  <a:schemeClr val="bg1">
                    <a:lumMod val="95000"/>
                  </a:schemeClr>
                </a:solidFill>
              </a:rPr>
              <a:t>  Follows the rule Default deny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  </a:t>
            </a:r>
          </a:p>
          <a:p>
            <a:endParaRPr lang="en-US" dirty="0">
              <a:solidFill>
                <a:schemeClr val="bg1">
                  <a:lumMod val="95000"/>
                </a:schemeClr>
              </a:solidFill>
            </a:endParaRPr>
          </a:p>
        </p:txBody>
      </p:sp>
    </p:spTree>
    <p:extLst>
      <p:ext uri="{BB962C8B-B14F-4D97-AF65-F5344CB8AC3E}">
        <p14:creationId xmlns:p14="http://schemas.microsoft.com/office/powerpoint/2010/main" val="418736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55B0E-9E08-4222-ABA2-50D44D38432C}"/>
              </a:ext>
            </a:extLst>
          </p:cNvPr>
          <p:cNvSpPr txBox="1"/>
          <p:nvPr/>
        </p:nvSpPr>
        <p:spPr>
          <a:xfrm>
            <a:off x="931653" y="618301"/>
            <a:ext cx="10379475" cy="2062103"/>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p>
          <a:p>
            <a:endParaRPr lang="en-CA" sz="3200" b="1" u="sng" dirty="0">
              <a:solidFill>
                <a:schemeClr val="accent4">
                  <a:lumMod val="60000"/>
                  <a:lumOff val="40000"/>
                </a:schemeClr>
              </a:solidFill>
              <a:latin typeface="Times New Roman" panose="02020603050405020304" pitchFamily="18" charset="0"/>
              <a:ea typeface="Times New Roman" panose="02020603050405020304" pitchFamily="18" charset="0"/>
            </a:endParaRPr>
          </a:p>
          <a:p>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a:t>
            </a:r>
          </a:p>
          <a:p>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information about their identity. </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r>
              <a:rPr lang="en-US" dirty="0">
                <a:solidFill>
                  <a:schemeClr val="bg1">
                    <a:lumMod val="95000"/>
                  </a:schemeClr>
                </a:solidFill>
              </a:rPr>
              <a:t>AWS uses Identity management</a:t>
            </a:r>
          </a:p>
          <a:p>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 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solidFill>
                  <a:schemeClr val="bg1">
                    <a:lumMod val="95000"/>
                  </a:schemeClr>
                </a:solidFill>
              </a:rPr>
              <a:t>Accounts with elevated capabilities beyond regular users.</a:t>
            </a:r>
          </a:p>
          <a:p>
            <a:r>
              <a:rPr lang="en-US" dirty="0">
                <a:solidFill>
                  <a:schemeClr val="bg1">
                    <a:lumMod val="95000"/>
                  </a:schemeClr>
                </a:solidFill>
              </a:rPr>
              <a:t>Network Administrators, </a:t>
            </a:r>
          </a:p>
          <a:p>
            <a:r>
              <a:rPr lang="en-US" dirty="0">
                <a:solidFill>
                  <a:schemeClr val="bg1">
                    <a:lumMod val="95000"/>
                  </a:schemeClr>
                </a:solidFill>
              </a:rPr>
              <a:t>System Administrators, </a:t>
            </a:r>
          </a:p>
          <a:p>
            <a:r>
              <a:rPr lang="en-US" dirty="0">
                <a:solidFill>
                  <a:schemeClr val="bg1">
                    <a:lumMod val="95000"/>
                  </a:schemeClr>
                </a:solidFill>
              </a:rPr>
              <a:t>Database Administrators, </a:t>
            </a:r>
          </a:p>
          <a:p>
            <a:r>
              <a:rPr lang="en-US"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a:solidFill>
                  <a:schemeClr val="bg1">
                    <a:lumMod val="95000"/>
                  </a:schemeClr>
                </a:solidFill>
              </a:rPr>
              <a:t>Separation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1097280" y="2108201"/>
            <a:ext cx="10058400" cy="3820651"/>
          </a:xfrm>
        </p:spPr>
        <p:txBody>
          <a:bodyPr>
            <a:normAutofit/>
          </a:bodyPr>
          <a:lstStyle/>
          <a:p>
            <a:r>
              <a:rPr lang="en-US" dirty="0">
                <a:solidFill>
                  <a:schemeClr val="bg1">
                    <a:lumMod val="95000"/>
                  </a:schemeClr>
                </a:solidFill>
              </a:rPr>
              <a:t>Concentration of Power on one hand can be dangerous</a:t>
            </a:r>
          </a:p>
          <a:p>
            <a:pPr marL="0" indent="0">
              <a:buNone/>
            </a:pPr>
            <a:r>
              <a:rPr lang="en-US" dirty="0">
                <a:solidFill>
                  <a:schemeClr val="bg1">
                    <a:lumMod val="95000"/>
                  </a:schemeClr>
                </a:solidFill>
              </a:rPr>
              <a:t>  Tasks are assigned to individuals in such a manner that no one individual can control a process from start to finish.</a:t>
            </a:r>
          </a:p>
          <a:p>
            <a:r>
              <a:rPr lang="en-US" dirty="0">
                <a:solidFill>
                  <a:schemeClr val="bg1">
                    <a:lumMod val="95000"/>
                  </a:schemeClr>
                </a:solidFill>
              </a:rPr>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dirty="0">
                <a:solidFill>
                  <a:schemeClr val="bg1">
                    <a:lumMod val="95000"/>
                  </a:schemeClr>
                </a:solidFill>
              </a:rPr>
              <a:t>Requires that two individuals must both complete their half of a specific task.</a:t>
            </a:r>
          </a:p>
          <a:p>
            <a:pPr marL="0" indent="0">
              <a:buNone/>
            </a:pPr>
            <a:r>
              <a:rPr lang="en-US" dirty="0">
                <a:solidFill>
                  <a:schemeClr val="bg1">
                    <a:lumMod val="95000"/>
                  </a:schemeClr>
                </a:solidFill>
              </a:rPr>
              <a:t>2 separate keys to unlock a door. Each user will be provided a separate key.</a:t>
            </a:r>
          </a:p>
          <a:p>
            <a:pPr marL="0" indent="0">
              <a:buNone/>
            </a:pPr>
            <a:r>
              <a:rPr lang="en-US" dirty="0">
                <a:solidFill>
                  <a:schemeClr val="bg1">
                    <a:lumMod val="95000"/>
                  </a:schemeClr>
                </a:solidFill>
              </a:rPr>
              <a:t>1 person can modify the firewall configuration file and the other person can push it 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dirty="0">
                <a:solidFill>
                  <a:schemeClr val="bg1">
                    <a:lumMod val="95000"/>
                  </a:schemeClr>
                </a:solidFill>
              </a:rPr>
              <a:t>How can it help us?</a:t>
            </a:r>
          </a:p>
          <a:p>
            <a:pPr>
              <a:buFont typeface="Arial" panose="020B0604020202020204" pitchFamily="34" charset="0"/>
              <a:buChar char="•"/>
            </a:pPr>
            <a:r>
              <a:rPr lang="en-US" dirty="0">
                <a:solidFill>
                  <a:schemeClr val="bg1">
                    <a:lumMod val="95000"/>
                  </a:schemeClr>
                </a:solidFill>
              </a:rPr>
              <a:t> An insider threat can’t execute a malicious activity alone</a:t>
            </a:r>
          </a:p>
          <a:p>
            <a:pPr>
              <a:buFont typeface="Arial" panose="020B0604020202020204" pitchFamily="34" charset="0"/>
              <a:buChar char="•"/>
            </a:pPr>
            <a:r>
              <a:rPr lang="en-US" dirty="0">
                <a:solidFill>
                  <a:schemeClr val="bg1">
                    <a:lumMod val="95000"/>
                  </a:schemeClr>
                </a:solidFill>
              </a:rPr>
              <a:t> Reducing and preventing irregularities</a:t>
            </a:r>
          </a:p>
          <a:p>
            <a:pPr>
              <a:buFont typeface="Arial" panose="020B0604020202020204" pitchFamily="34" charset="0"/>
              <a:buChar char="•"/>
            </a:pPr>
            <a:r>
              <a:rPr lang="en-US"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Detect unauthorized access, malware and data leakage</a:t>
            </a:r>
          </a:p>
          <a:p>
            <a:pPr>
              <a:buFont typeface="Arial" panose="020B0604020202020204" pitchFamily="34" charset="0"/>
              <a:buChar char="•"/>
            </a:pPr>
            <a:r>
              <a:rPr lang="en-US"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Successful Access</a:t>
            </a:r>
          </a:p>
          <a:p>
            <a:pPr>
              <a:buFont typeface="Arial" panose="020B0604020202020204" pitchFamily="34" charset="0"/>
              <a:buChar char="•"/>
            </a:pPr>
            <a:r>
              <a:rPr lang="en-US" dirty="0">
                <a:solidFill>
                  <a:schemeClr val="bg1">
                    <a:lumMod val="95000"/>
                  </a:schemeClr>
                </a:solidFill>
              </a:rPr>
              <a:t> Failed Access</a:t>
            </a:r>
          </a:p>
          <a:p>
            <a:pPr>
              <a:buFont typeface="Arial" panose="020B0604020202020204" pitchFamily="34" charset="0"/>
              <a:buChar char="•"/>
            </a:pPr>
            <a:r>
              <a:rPr lang="en-US"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152009357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lstStyle/>
          <a:p>
            <a:r>
              <a:rPr lang="en-US" dirty="0">
                <a:solidFill>
                  <a:schemeClr val="bg1">
                    <a:lumMod val="95000"/>
                  </a:schemeClr>
                </a:solidFill>
              </a:rPr>
              <a:t>An employee can be monitored by the company</a:t>
            </a:r>
          </a:p>
          <a:p>
            <a:pPr lvl="1">
              <a:buFont typeface="Arial" panose="020B0604020202020204" pitchFamily="34" charset="0"/>
              <a:buChar char="•"/>
            </a:pPr>
            <a:r>
              <a:rPr lang="en-US" dirty="0">
                <a:solidFill>
                  <a:schemeClr val="bg1">
                    <a:lumMod val="95000"/>
                  </a:schemeClr>
                </a:solidFill>
              </a:rPr>
              <a:t>The work is done at the employer’s place of business. </a:t>
            </a:r>
          </a:p>
          <a:p>
            <a:pPr lvl="1">
              <a:buFont typeface="Arial" panose="020B0604020202020204" pitchFamily="34" charset="0"/>
              <a:buChar char="•"/>
            </a:pPr>
            <a:r>
              <a:rPr lang="en-US" dirty="0">
                <a:solidFill>
                  <a:schemeClr val="bg1">
                    <a:lumMod val="95000"/>
                  </a:schemeClr>
                </a:solidFill>
              </a:rPr>
              <a:t>The employer owns the equipment. </a:t>
            </a:r>
          </a:p>
          <a:p>
            <a:pPr lvl="1">
              <a:buFont typeface="Arial" panose="020B0604020202020204" pitchFamily="34" charset="0"/>
              <a:buChar char="•"/>
            </a:pPr>
            <a:r>
              <a:rPr lang="en-US" dirty="0">
                <a:solidFill>
                  <a:schemeClr val="bg1">
                    <a:lumMod val="95000"/>
                  </a:schemeClr>
                </a:solidFill>
              </a:rPr>
              <a:t>The employer has an interest in monitoring employee activity to ensure the quality of work.</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The employer has the right to protect property from theft and fraud.</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3600986"/>
          </a:xfrm>
          <a:prstGeom prst="rect">
            <a:avLst/>
          </a:prstGeom>
          <a:noFill/>
        </p:spPr>
        <p:txBody>
          <a:bodyPr wrap="square">
            <a:spAutoFit/>
          </a:bodyPr>
          <a:lstStyle/>
          <a:p>
            <a:r>
              <a:rPr lang="en-CA" sz="2800" b="1" dirty="0">
                <a:solidFill>
                  <a:schemeClr val="bg1">
                    <a:lumMod val="95000"/>
                  </a:schemeClr>
                </a:solidFill>
                <a:effectLst/>
                <a:latin typeface="Times New Roman" panose="02020603050405020304" pitchFamily="18" charset="0"/>
                <a:ea typeface="Times New Roman" panose="02020603050405020304" pitchFamily="18" charset="0"/>
              </a:rPr>
              <a:t>Authentication </a:t>
            </a:r>
            <a:r>
              <a:rPr lang="en-CA" sz="2000" b="1" dirty="0">
                <a:solidFill>
                  <a:schemeClr val="bg1">
                    <a:lumMod val="95000"/>
                  </a:schemeClr>
                </a:solidFill>
                <a:effectLst/>
                <a:latin typeface="Times New Roman" panose="02020603050405020304" pitchFamily="18" charset="0"/>
                <a:ea typeface="Times New Roman" panose="02020603050405020304" pitchFamily="18" charset="0"/>
              </a:rPr>
              <a:t>– </a:t>
            </a:r>
            <a:r>
              <a:rPr lang="en-US" sz="2000" dirty="0">
                <a:solidFill>
                  <a:schemeClr val="bg2"/>
                </a:solidFill>
              </a:rPr>
              <a:t>Authentication is any process by which a system verifies the identity of a user who wishes to access the system. </a:t>
            </a:r>
          </a:p>
          <a:p>
            <a:endParaRPr lang="en-US" sz="2000" dirty="0">
              <a:solidFill>
                <a:schemeClr val="bg2"/>
              </a:solidFill>
            </a:endParaRPr>
          </a:p>
          <a:p>
            <a:endParaRPr lang="en-CA" sz="2000" u="sng" dirty="0">
              <a:solidFill>
                <a:schemeClr val="bg2"/>
              </a:solidFill>
              <a:latin typeface="Times New Roman" panose="02020603050405020304" pitchFamily="18" charset="0"/>
              <a:ea typeface="Times New Roman" panose="02020603050405020304" pitchFamily="18" charset="0"/>
            </a:endParaRPr>
          </a:p>
          <a:p>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Entering a password, using a digital or physical key, and providing a </a:t>
            </a:r>
            <a:r>
              <a:rPr lang="en-CA" sz="2000" u="sng" strike="noStrike" dirty="0">
                <a:solidFill>
                  <a:schemeClr val="bg1">
                    <a:lumMod val="9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biometric </a:t>
            </a:r>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measure for accuracy are some of the ways to do this effectively.</a:t>
            </a:r>
          </a:p>
          <a:p>
            <a:endParaRPr lang="en-CA" sz="2000" u="sng" dirty="0">
              <a:solidFill>
                <a:schemeClr val="bg1">
                  <a:lumMod val="95000"/>
                </a:schemeClr>
              </a:solidFill>
              <a:latin typeface="Times New Roman" panose="02020603050405020304" pitchFamily="18" charset="0"/>
              <a:ea typeface="Times New Roman" panose="02020603050405020304" pitchFamily="18" charset="0"/>
            </a:endParaRPr>
          </a:p>
          <a:p>
            <a:endParaRPr lang="en-CA" sz="2000" u="sng" dirty="0">
              <a:solidFill>
                <a:schemeClr val="bg1">
                  <a:lumMod val="95000"/>
                </a:schemeClr>
              </a:solidFill>
              <a:effectLst/>
              <a:latin typeface="Times New Roman" panose="02020603050405020304" pitchFamily="18" charset="0"/>
              <a:ea typeface="Times New Roman" panose="02020603050405020304" pitchFamily="18" charset="0"/>
            </a:endParaRPr>
          </a:p>
          <a:p>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solidFill>
                  <a:schemeClr val="bg2"/>
                </a:solidFill>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r>
              <a:rPr lang="en-CA" sz="1800" dirty="0">
                <a:effectLst/>
                <a:latin typeface="Times New Roman" panose="02020603050405020304" pitchFamily="18" charset="0"/>
                <a:ea typeface="Times New Roman" panose="02020603050405020304" pitchFamily="18" charset="0"/>
              </a:rPr>
              <a:t>.</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663089"/>
          </a:xfrm>
          <a:prstGeom prst="rect">
            <a:avLst/>
          </a:prstGeom>
          <a:noFill/>
        </p:spPr>
        <p:txBody>
          <a:bodyPr wrap="square">
            <a:spAutoFit/>
          </a:bodyPr>
          <a:lstStyle/>
          <a:p>
            <a:r>
              <a:rPr lang="en-CA" sz="3200" b="1" dirty="0">
                <a:solidFill>
                  <a:schemeClr val="bg1">
                    <a:lumMod val="95000"/>
                  </a:schemeClr>
                </a:solidFill>
                <a:effectLst/>
                <a:latin typeface="Times New Roman" panose="02020603050405020304" pitchFamily="18" charset="0"/>
                <a:ea typeface="Times New Roman" panose="02020603050405020304" pitchFamily="18" charset="0"/>
              </a:rPr>
              <a:t>Authorization – </a:t>
            </a:r>
            <a:r>
              <a:rPr lang="en-CA" sz="20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2000" b="0" dirty="0">
                <a:solidFill>
                  <a:schemeClr val="bg1">
                    <a:lumMod val="95000"/>
                  </a:schemeClr>
                </a:solidFill>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a:t>
            </a:r>
          </a:p>
          <a:p>
            <a:endParaRPr lang="en-CA" sz="2000" dirty="0">
              <a:solidFill>
                <a:schemeClr val="bg1">
                  <a:lumMod val="95000"/>
                </a:schemeClr>
              </a:solidFill>
              <a:latin typeface="Times New Roman" panose="02020603050405020304" pitchFamily="18" charset="0"/>
              <a:ea typeface="Times New Roman" panose="02020603050405020304" pitchFamily="18" charset="0"/>
            </a:endParaRPr>
          </a:p>
          <a:p>
            <a:r>
              <a:rPr lang="en-CA" sz="2000" dirty="0">
                <a:solidFill>
                  <a:schemeClr val="bg1">
                    <a:lumMod val="95000"/>
                  </a:schemeClr>
                </a:solidFill>
                <a:latin typeface="Times New Roman" panose="02020603050405020304" pitchFamily="18" charset="0"/>
                <a:ea typeface="Times New Roman" panose="02020603050405020304" pitchFamily="18" charset="0"/>
              </a:rPr>
              <a:t>How to prevent access  – </a:t>
            </a:r>
          </a:p>
          <a:p>
            <a:endParaRPr lang="en-CA"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45720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job or program function. </a:t>
            </a:r>
          </a:p>
          <a:p>
            <a:pPr marL="457200"/>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CA" b="1" dirty="0">
              <a:solidFill>
                <a:schemeClr val="bg1">
                  <a:lumMod val="95000"/>
                </a:schemeClr>
              </a:solidFill>
              <a:latin typeface="Times New Roman" panose="02020603050405020304" pitchFamily="18" charset="0"/>
              <a:ea typeface="Times New Roman" panose="02020603050405020304" pitchFamily="18" charset="0"/>
            </a:endParaRPr>
          </a:p>
          <a:p>
            <a:pPr lvl="0"/>
            <a:r>
              <a:rPr lang="en-CA" b="1" dirty="0">
                <a:solidFill>
                  <a:schemeClr val="bg1">
                    <a:lumMod val="95000"/>
                  </a:schemeClr>
                </a:solidFill>
                <a:latin typeface="Times New Roman" panose="02020603050405020304" pitchFamily="18" charset="0"/>
                <a:ea typeface="Times New Roman" panose="02020603050405020304" pitchFamily="18" charset="0"/>
              </a:rPr>
              <a:t>6. </a:t>
            </a:r>
            <a:r>
              <a:rPr lang="en-CA" sz="18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3970318"/>
          </a:xfrm>
          <a:prstGeom prst="rect">
            <a:avLst/>
          </a:prstGeom>
          <a:noFill/>
        </p:spPr>
        <p:txBody>
          <a:bodyPr wrap="square">
            <a:spAutoFit/>
          </a:bodyPr>
          <a:lstStyle/>
          <a:p>
            <a:r>
              <a:rPr lang="en-CA" sz="2800" b="1" dirty="0">
                <a:solidFill>
                  <a:schemeClr val="bg2"/>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a:t>
            </a:r>
          </a:p>
          <a:p>
            <a:endParaRPr lang="en-CA" sz="2800" b="1" dirty="0">
              <a:solidFill>
                <a:schemeClr val="bg2"/>
              </a:solidFill>
              <a:effectLst/>
              <a:latin typeface="Times New Roman" panose="02020603050405020304" pitchFamily="18" charset="0"/>
              <a:ea typeface="Times New Roman" panose="02020603050405020304" pitchFamily="18" charset="0"/>
            </a:endParaRPr>
          </a:p>
          <a:p>
            <a:r>
              <a:rPr lang="en-CA" sz="2800" b="1" dirty="0">
                <a:solidFill>
                  <a:schemeClr val="bg2"/>
                </a:solidFill>
                <a:effectLst/>
                <a:latin typeface="Times New Roman" panose="02020603050405020304" pitchFamily="18" charset="0"/>
                <a:ea typeface="Times New Roman" panose="02020603050405020304" pitchFamily="18" charset="0"/>
              </a:rPr>
              <a:t>—for example, a system might require an employee to use a badge to access a facility. Another example of authentication by ownership is the use of a token or smart card.</a:t>
            </a:r>
          </a:p>
          <a:p>
            <a:endParaRPr lang="en-CA" sz="2800" b="1" dirty="0">
              <a:solidFill>
                <a:schemeClr val="bg2"/>
              </a:solidFill>
              <a:effectLst/>
              <a:latin typeface="Times New Roman" panose="02020603050405020304" pitchFamily="18" charset="0"/>
              <a:ea typeface="Times New Roman" panose="02020603050405020304" pitchFamily="18" charset="0"/>
            </a:endParaRPr>
          </a:p>
          <a:p>
            <a:r>
              <a:rPr lang="en-CA" sz="2800" b="1" dirty="0">
                <a:solidFill>
                  <a:schemeClr val="bg2"/>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1242</TotalTime>
  <Words>2368</Words>
  <Application>Microsoft Office PowerPoint</Application>
  <PresentationFormat>Widescreen</PresentationFormat>
  <Paragraphs>263</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IDS/ISP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Karmdeep Kaur</cp:lastModifiedBy>
  <cp:revision>16</cp:revision>
  <dcterms:created xsi:type="dcterms:W3CDTF">2022-11-12T20:45:29Z</dcterms:created>
  <dcterms:modified xsi:type="dcterms:W3CDTF">2022-11-17T18:02:43Z</dcterms:modified>
</cp:coreProperties>
</file>