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94" r:id="rId15"/>
    <p:sldId id="295" r:id="rId16"/>
    <p:sldId id="257" r:id="rId17"/>
    <p:sldId id="258" r:id="rId18"/>
    <p:sldId id="259"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8" r:id="rId33"/>
    <p:sldId id="279" r:id="rId34"/>
    <p:sldId id="280" r:id="rId35"/>
    <p:sldId id="281" r:id="rId36"/>
    <p:sldId id="296" r:id="rId37"/>
    <p:sldId id="297" r:id="rId38"/>
    <p:sldId id="298" r:id="rId39"/>
    <p:sldId id="299" r:id="rId40"/>
    <p:sldId id="300" r:id="rId41"/>
    <p:sldId id="312" r:id="rId42"/>
    <p:sldId id="301" r:id="rId43"/>
    <p:sldId id="302" r:id="rId44"/>
    <p:sldId id="306" r:id="rId45"/>
    <p:sldId id="303" r:id="rId46"/>
    <p:sldId id="304" r:id="rId47"/>
    <p:sldId id="313" r:id="rId48"/>
    <p:sldId id="305" r:id="rId49"/>
    <p:sldId id="307" r:id="rId50"/>
    <p:sldId id="308" r:id="rId51"/>
    <p:sldId id="309"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04" autoAdjust="0"/>
  </p:normalViewPr>
  <p:slideViewPr>
    <p:cSldViewPr snapToGrid="0">
      <p:cViewPr>
        <p:scale>
          <a:sx n="75" d="100"/>
          <a:sy n="75" d="100"/>
        </p:scale>
        <p:origin x="250"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b="1"/>
            <a:t>.</a:t>
          </a:r>
          <a:endParaRPr lang="en-US"/>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a:t>Identities should be unique. Two users with the same identity should not be allowed.</a:t>
          </a:r>
          <a:endParaRPr lang="en-US"/>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a:t>2. </a:t>
          </a:r>
          <a:r>
            <a:rPr lang="en-CA" b="0"/>
            <a:t> Identities should be nondescriptive. It should not be possible to infer the role or function of the user. For example, a user called “Admin” represents a descriptive identity, whereas a user called “o1337ms1” represents a nondescriptive identity. </a:t>
          </a:r>
          <a:endParaRPr lang="en-US"/>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r>
            <a:rPr lang="en-CA" b="0"/>
            <a:t>4.  Identities can be location-based. A process for authenticating someone based on his or her location.</a:t>
          </a:r>
          <a:endParaRPr lang="en-US"/>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pt>
    <dgm:pt modelId="{C7F8F3D7-A369-471C-AC7F-FE9131182E31}" type="pres">
      <dgm:prSet presAssocID="{C55032F1-EE27-42FB-9679-80943F047BEE}" presName="node" presStyleLbl="node1" presStyleIdx="0" presStyleCnt="6">
        <dgm:presLayoutVars>
          <dgm:bulletEnabled val="1"/>
        </dgm:presLayoutVars>
      </dgm:prSet>
      <dgm:spPr/>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dgm:presLayoutVars>
          <dgm:bulletEnabled val="1"/>
        </dgm:presLayoutVars>
      </dgm:prSet>
      <dgm:spPr/>
    </dgm:pt>
  </dgm:ptLst>
  <dgm:cxnLst>
    <dgm:cxn modelId="{0A3DF302-08AB-4BAF-A12B-0F9EDB2E26F1}" type="presOf" srcId="{B367C159-E1D9-4D4C-86C1-A642C836C080}" destId="{1E2DF200-FA46-4D0B-8B93-B730F1A71398}" srcOrd="0" destOrd="1" presId="urn:microsoft.com/office/officeart/2005/8/layout/default"/>
    <dgm:cxn modelId="{D9E8040C-3605-4491-8ACA-0D32DC60AE2F}" type="presOf" srcId="{C55032F1-EE27-42FB-9679-80943F047BEE}" destId="{C7F8F3D7-A369-471C-AC7F-FE9131182E31}" srcOrd="0" destOrd="0" presId="urn:microsoft.com/office/officeart/2005/8/layout/default"/>
    <dgm:cxn modelId="{8FD40B15-0334-4BAD-A49D-6F86B67C1B82}" type="presOf" srcId="{F6B622AB-9027-41A3-9707-A72F50CD5807}" destId="{3729C463-70F4-4F95-AF9D-E2A6AE00B32A}"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C9DA5E5E-86C5-4953-A691-1CAC9D88B962}" srcId="{F6B622AB-9027-41A3-9707-A72F50CD5807}" destId="{24CE745A-0D10-4B4C-8186-696CD4B7EE97}" srcOrd="1" destOrd="0" parTransId="{D3547CCC-81AA-49A0-80D5-97D94DB687CF}" sibTransId="{B70C4AA6-E06C-452F-86C5-FD5F74DEB1CD}"/>
    <dgm:cxn modelId="{46A0E162-DA37-4154-BC41-8FA53F910FD3}" srcId="{F6B622AB-9027-41A3-9707-A72F50CD5807}" destId="{9EFEC448-56D7-4D55-868D-C559A7CB31FC}" srcOrd="4" destOrd="0" parTransId="{0FB627C6-D18D-48F8-8EE7-E79F4FE90BC5}" sibTransId="{D5672B9D-9C5D-4DCF-8A1D-F2E4311A5F97}"/>
    <dgm:cxn modelId="{6030B04D-B9BA-41C6-B552-F93AB7AB392C}" type="presOf" srcId="{89C4CAF3-10F1-4BB7-806E-C2635DA86032}" destId="{A1D035BD-86CD-4157-82EE-86CEE6A931D6}" srcOrd="0" destOrd="0" presId="urn:microsoft.com/office/officeart/2005/8/layout/default"/>
    <dgm:cxn modelId="{A2127D55-E768-4FE1-A0CA-57AEA302F10C}" srcId="{F6B622AB-9027-41A3-9707-A72F50CD5807}" destId="{C55032F1-EE27-42FB-9679-80943F047BEE}" srcOrd="0" destOrd="0" parTransId="{B5927909-A264-4FBB-9C6E-4D84202F0ECE}" sibTransId="{BC53DF4E-C97E-43BB-9CFB-32640EE076BE}"/>
    <dgm:cxn modelId="{8512B875-7401-4978-A050-2DB6C24088C7}" type="presOf" srcId="{24CE745A-0D10-4B4C-8186-696CD4B7EE97}" destId="{1B1BA98E-B5F3-449D-B582-AAFBB51C910A}"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BA6E1C98-80DB-4069-9075-9AEDDF7C33A2}" type="presOf" srcId="{97A8709C-A876-4D57-9B1D-65F2AB42E732}" destId="{1E2DF200-FA46-4D0B-8B93-B730F1A71398}"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1D36F7E5-D0D6-4E60-98FD-E1A72D9DBBF8}" type="presOf" srcId="{0BC30010-91FB-42BA-8065-39C727CE2F1B}" destId="{15A287F3-1860-4074-AFE6-DC2A10E6A946}" srcOrd="0" destOrd="0" presId="urn:microsoft.com/office/officeart/2005/8/layout/default"/>
    <dgm:cxn modelId="{459BDAF1-5F44-4EB7-BD41-21DE32CD0AFE}" srcId="{F6B622AB-9027-41A3-9707-A72F50CD5807}" destId="{97A8709C-A876-4D57-9B1D-65F2AB42E732}" srcOrd="2" destOrd="0" parTransId="{7867ADE4-64A0-410E-820C-5DE633D00FC6}" sibTransId="{80868E65-9E12-4146-B0FC-8F15BE2C1835}"/>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pt>
    <dgm:pt modelId="{EB434E6D-65BE-4868-8FB2-9A7288DC442C}" type="pres">
      <dgm:prSet presAssocID="{3568F368-9F52-4D47-9E5E-CABE98A42305}" presName="parentText" presStyleLbl="node1" presStyleIdx="0" presStyleCnt="5">
        <dgm:presLayoutVars>
          <dgm:chMax val="0"/>
          <dgm:bulletEnabled val="1"/>
        </dgm:presLayoutVars>
      </dgm:prSet>
      <dgm:spPr/>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pt>
  </dgm:ptLst>
  <dgm:cxnLst>
    <dgm:cxn modelId="{723F8F26-9104-4846-84D2-93B7BC5834F2}" type="presOf" srcId="{3786EA35-AB1D-49EA-8AFF-7D4F491DD495}" destId="{2468F7A1-6E3C-484C-B186-CA2794E27FFD}" srcOrd="0" destOrd="0" presId="urn:microsoft.com/office/officeart/2005/8/layout/vList2"/>
    <dgm:cxn modelId="{37480B2F-5238-47E7-8474-E78106C31DD1}" type="presOf" srcId="{9B7E72E6-D000-45C6-B672-FF297ABEFB0E}" destId="{50916F50-E7EF-4234-8FD4-593664B3475F}" srcOrd="0" destOrd="0" presId="urn:microsoft.com/office/officeart/2005/8/layout/vList2"/>
    <dgm:cxn modelId="{75D36C64-6A41-403B-AFED-3DA5C9E644AB}" type="presOf" srcId="{D5C49DED-F702-4383-9511-9403DFCF750A}" destId="{D45EF182-7EEC-46C0-B760-E6FAA49AD100}" srcOrd="0" destOrd="0" presId="urn:microsoft.com/office/officeart/2005/8/layout/vList2"/>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3A1F6791-AEFF-4399-B2CF-4EAA3FB95573}" type="presOf" srcId="{3568F368-9F52-4D47-9E5E-CABE98A42305}" destId="{EB434E6D-65BE-4868-8FB2-9A7288DC442C}"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DB9DAFB7-1797-4BF6-8750-E7EE4E90CF27}" type="presOf" srcId="{60467F30-AF8E-4DC7-9AC9-8E61E1911680}" destId="{F40B819D-29B0-497A-B6B9-91B6FEDC59C5}"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FCFADECA-3FA4-489A-9D35-C6AC36FF710A}" srcId="{9B7E72E6-D000-45C6-B672-FF297ABEFB0E}" destId="{D5C49DED-F702-4383-9511-9403DFCF750A}" srcOrd="4" destOrd="0" parTransId="{DAEA8F22-C3BE-4573-94D5-BB8F869E2B94}" sibTransId="{6A16F1D9-CF18-491E-86C3-91D14899CAD7}"/>
    <dgm:cxn modelId="{93252EEB-9B6C-49B0-BAB7-907E64BF887F}" type="presOf" srcId="{977AFEF9-FD39-487F-9B35-4153E289E145}" destId="{D6084587-32E6-4C6C-9A41-129814ECE2E5}"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3D7-A369-471C-AC7F-FE9131182E31}">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kern="1200"/>
            <a:t>How Is Identity Verified?</a:t>
          </a:r>
          <a:endParaRPr lang="en-US" sz="1400" kern="1200"/>
        </a:p>
      </dsp:txBody>
      <dsp:txXfrm>
        <a:off x="377190" y="3160"/>
        <a:ext cx="2907506" cy="1744503"/>
      </dsp:txXfrm>
    </dsp:sp>
    <dsp:sp modelId="{1B1BA98E-B5F3-449D-B582-AAFBB51C910A}">
      <dsp:nvSpPr>
        <dsp:cNvPr id="0" name=""/>
        <dsp:cNvSpPr/>
      </dsp:nvSpPr>
      <dsp:spPr>
        <a:xfrm>
          <a:off x="3575446" y="3160"/>
          <a:ext cx="2907506" cy="1744503"/>
        </a:xfrm>
        <a:prstGeom prst="rect">
          <a:avLst/>
        </a:prstGeom>
        <a:solidFill>
          <a:schemeClr val="accent2">
            <a:hueOff val="-291073"/>
            <a:satOff val="-167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sz="1400" b="1" kern="1200"/>
            <a:t>.</a:t>
          </a:r>
          <a:endParaRPr lang="en-US" sz="1400" kern="1200"/>
        </a:p>
      </dsp:txBody>
      <dsp:txXfrm>
        <a:off x="3575446" y="3160"/>
        <a:ext cx="2907506" cy="1744503"/>
      </dsp:txXfrm>
    </dsp:sp>
    <dsp:sp modelId="{1E2DF200-FA46-4D0B-8B93-B730F1A71398}">
      <dsp:nvSpPr>
        <dsp:cNvPr id="0" name=""/>
        <dsp:cNvSpPr/>
      </dsp:nvSpPr>
      <dsp:spPr>
        <a:xfrm>
          <a:off x="6773703" y="3160"/>
          <a:ext cx="2907506" cy="1744503"/>
        </a:xfrm>
        <a:prstGeom prst="rect">
          <a:avLst/>
        </a:prstGeom>
        <a:solidFill>
          <a:schemeClr val="accent2">
            <a:hueOff val="-582145"/>
            <a:satOff val="-33571"/>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b="0" kern="1200"/>
            <a:t>The list that follows highlights the key concepts of identity. </a:t>
          </a:r>
          <a:endParaRPr lang="en-US" sz="1400" kern="1200"/>
        </a:p>
        <a:p>
          <a:pPr marL="57150" lvl="1" indent="-57150" algn="l" defTabSz="488950">
            <a:lnSpc>
              <a:spcPct val="90000"/>
            </a:lnSpc>
            <a:spcBef>
              <a:spcPct val="0"/>
            </a:spcBef>
            <a:spcAft>
              <a:spcPct val="15000"/>
            </a:spcAft>
            <a:buChar char="•"/>
          </a:pPr>
          <a:r>
            <a:rPr lang="en-CA" sz="1100" b="0" kern="1200"/>
            <a:t>Identities should be unique. Two users with the same identity should not be allowed.</a:t>
          </a:r>
          <a:endParaRPr lang="en-US" sz="1100" kern="1200"/>
        </a:p>
      </dsp:txBody>
      <dsp:txXfrm>
        <a:off x="6773703" y="3160"/>
        <a:ext cx="2907506" cy="1744503"/>
      </dsp:txXfrm>
    </dsp:sp>
    <dsp:sp modelId="{A1D035BD-86CD-4157-82EE-86CEE6A931D6}">
      <dsp:nvSpPr>
        <dsp:cNvPr id="0" name=""/>
        <dsp:cNvSpPr/>
      </dsp:nvSpPr>
      <dsp:spPr>
        <a:xfrm>
          <a:off x="377190" y="2038415"/>
          <a:ext cx="2907506" cy="1744503"/>
        </a:xfrm>
        <a:prstGeom prst="rect">
          <a:avLst/>
        </a:prstGeom>
        <a:solidFill>
          <a:schemeClr val="accent2">
            <a:hueOff val="-873218"/>
            <a:satOff val="-50357"/>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kern="1200"/>
            <a:t>2. </a:t>
          </a:r>
          <a:r>
            <a:rPr lang="en-CA" sz="1400" b="0" kern="1200"/>
            <a:t> Identities should be nondescriptive. It should not be possible to infer the role or function of the user. For example, a user called “Admin” represents a descriptive identity, whereas a user called “o1337ms1” represents a nondescriptive identity. </a:t>
          </a:r>
          <a:endParaRPr lang="en-US" sz="1400" kern="1200"/>
        </a:p>
      </dsp:txBody>
      <dsp:txXfrm>
        <a:off x="377190" y="2038415"/>
        <a:ext cx="2907506" cy="1744503"/>
      </dsp:txXfrm>
    </dsp:sp>
    <dsp:sp modelId="{CAB0017A-D6AD-4444-8A5A-980E77A2CEF4}">
      <dsp:nvSpPr>
        <dsp:cNvPr id="0" name=""/>
        <dsp:cNvSpPr/>
      </dsp:nvSpPr>
      <dsp:spPr>
        <a:xfrm>
          <a:off x="3575446" y="2038415"/>
          <a:ext cx="2907506" cy="1744503"/>
        </a:xfrm>
        <a:prstGeom prst="rect">
          <a:avLst/>
        </a:prstGeom>
        <a:solidFill>
          <a:schemeClr val="accent2">
            <a:hueOff val="-1164290"/>
            <a:satOff val="-67142"/>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3. Identities should be securely issued. A secure process for issuing an identity to a user needs to be established.</a:t>
          </a:r>
          <a:endParaRPr lang="en-US" sz="1400" kern="1200"/>
        </a:p>
      </dsp:txBody>
      <dsp:txXfrm>
        <a:off x="3575446" y="2038415"/>
        <a:ext cx="2907506" cy="1744503"/>
      </dsp:txXfrm>
    </dsp:sp>
    <dsp:sp modelId="{15A287F3-1860-4074-AFE6-DC2A10E6A946}">
      <dsp:nvSpPr>
        <dsp:cNvPr id="0" name=""/>
        <dsp:cNvSpPr/>
      </dsp:nvSpPr>
      <dsp:spPr>
        <a:xfrm>
          <a:off x="6773703" y="2038415"/>
          <a:ext cx="2907506" cy="1744503"/>
        </a:xfrm>
        <a:prstGeom prst="rect">
          <a:avLst/>
        </a:prstGeom>
        <a:solidFill>
          <a:schemeClr val="accent2">
            <a:hueOff val="-1455363"/>
            <a:satOff val="-83928"/>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4.  Identities can be location-based. A process for authenticating someone based on his or her location.</a:t>
          </a:r>
          <a:endParaRPr lang="en-US" sz="1400" kern="1200"/>
        </a:p>
      </dsp:txBody>
      <dsp:txXfrm>
        <a:off x="6773703" y="2038415"/>
        <a:ext cx="2907506" cy="1744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5id.com/blog/facial-recognition-technology-explained-applications-and-benefits"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5id.com/blog/biometric-authentication-types-benefits-and-best-practices" TargetMode="External"/><Relationship Id="rId2" Type="http://schemas.openxmlformats.org/officeDocument/2006/relationships/hyperlink" Target="https://q5id.com/blog/multi-factor-authentication-the-ultimate-guid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4028" y="568256"/>
            <a:ext cx="10694598" cy="5296578"/>
          </a:xfrm>
          <a:prstGeom prst="rect">
            <a:avLst/>
          </a:prstGeom>
          <a:noFill/>
        </p:spPr>
        <p:txBody>
          <a:bodyPr wrap="square">
            <a:spAutoFit/>
          </a:bodyPr>
          <a:lstStyle/>
          <a:p>
            <a:pPr>
              <a:lnSpc>
                <a:spcPct val="107000"/>
              </a:lnSpc>
              <a:spcAft>
                <a:spcPts val="800"/>
              </a:spcAft>
            </a:pPr>
            <a:r>
              <a:rPr lang="en-CA" sz="4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a:t>
            </a:r>
            <a:endParaRPr lang="en-CA" sz="4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behavioral characteristic. The following physical or physiological traits are the most prevalent</a:t>
            </a:r>
            <a:r>
              <a:rPr lang="en-CA" sz="2400" b="1" dirty="0">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1. Fingerprint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2. Face recognition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3. Retina and iris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4. Palm and hand geometry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1763020" y="179789"/>
            <a:ext cx="8374092" cy="3200876"/>
          </a:xfrm>
          <a:prstGeom prst="rect">
            <a:avLst/>
          </a:prstGeom>
          <a:noFill/>
        </p:spPr>
        <p:txBody>
          <a:bodyPr wrap="square">
            <a:spAutoFit/>
          </a:bodyPr>
          <a:lstStyle/>
          <a:p>
            <a:r>
              <a:rPr lang="en-CA" sz="4000" b="1" dirty="0">
                <a:effectLst/>
                <a:latin typeface="Calibri" panose="020F0502020204030204" pitchFamily="34" charset="0"/>
                <a:ea typeface="Calibri" panose="020F0502020204030204" pitchFamily="34" charset="0"/>
                <a:cs typeface="Times New Roman" panose="02020603050405020304" pitchFamily="18" charset="0"/>
              </a:rPr>
              <a:t>Multi-Factor Authentication – </a:t>
            </a:r>
            <a:r>
              <a:rPr lang="en-CA" sz="2400" dirty="0">
                <a:effectLst/>
                <a:latin typeface="Calibri" panose="020F0502020204030204" pitchFamily="34" charset="0"/>
                <a:ea typeface="Calibri" panose="020F0502020204030204" pitchFamily="34" charset="0"/>
                <a:cs typeface="Times New Roman" panose="02020603050405020304" pitchFamily="18" charset="0"/>
              </a:rPr>
              <a:t>When only one factor is provided, it is known as single-factor authentication. The password is the single-factor authentication technique that is used the most. When two or more factors are presented, it is considered multifactor authentication. When two or more of the same kind of factors are presented, this is known as multilayer authentication.</a:t>
            </a:r>
          </a:p>
          <a:p>
            <a:endParaRPr lang="en-CA" dirty="0"/>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1992"/>
            <a:ext cx="12456544" cy="3769744"/>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46649" y="3141088"/>
            <a:ext cx="12105736" cy="3577454"/>
          </a:xfrm>
          <a:prstGeom prst="rect">
            <a:avLst/>
          </a:prstGeom>
          <a:noFill/>
        </p:spPr>
        <p:txBody>
          <a:bodyPr wrap="square">
            <a:spAutoFit/>
          </a:bodyPr>
          <a:lstStyle/>
          <a:p>
            <a:pPr>
              <a:lnSpc>
                <a:spcPct val="107000"/>
              </a:lnSpc>
              <a:spcAft>
                <a:spcPts val="800"/>
              </a:spcAft>
            </a:pPr>
            <a:r>
              <a:rPr lang="en-CA" sz="3200" b="1" dirty="0">
                <a:effectLst/>
                <a:latin typeface="Calibri" panose="020F0502020204030204" pitchFamily="34" charset="0"/>
                <a:ea typeface="Calibri" panose="020F0502020204030204" pitchFamily="34" charset="0"/>
                <a:cs typeface="Times New Roman" panose="02020603050405020304" pitchFamily="18" charset="0"/>
              </a:rPr>
              <a:t>Accountability or Audit –  </a:t>
            </a:r>
            <a:r>
              <a:rPr lang="en-CA" sz="2000" dirty="0">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D11B1E7-D6B4-F155-DFAA-926F50F43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141088"/>
          </a:xfrm>
          <a:prstGeom prst="rect">
            <a:avLst/>
          </a:prstGeom>
        </p:spPr>
      </p:pic>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7FCCC-D88F-35FC-CE70-CE4E5F2F7EC6}"/>
              </a:ext>
            </a:extLst>
          </p:cNvPr>
          <p:cNvSpPr txBox="1"/>
          <p:nvPr/>
        </p:nvSpPr>
        <p:spPr>
          <a:xfrm>
            <a:off x="128016" y="930633"/>
            <a:ext cx="11786616" cy="5411738"/>
          </a:xfrm>
          <a:prstGeom prst="rect">
            <a:avLst/>
          </a:prstGeom>
          <a:noFill/>
        </p:spPr>
        <p:txBody>
          <a:bodyPr wrap="square">
            <a:spAutoFit/>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There is a concept called network access control (NAC) in which networking devices such as switches, firewalls, wireless access points, and others can enforce policy based on the security posture of a subject, in this case, a device trying to join the network.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NAC can provide the following: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Identity and trust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Visibility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Correlation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Instrumentation and management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Isolation and segmentation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Policy Enforcement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Open and secure are the two primary stances. Open, often known as default allow, denotes that access that isn't expressly prohibited is allowed. Secure, also known as default deny, denotes that any access that is not explicitly permitted is prohibited. In actual usage, default deny indicates that access is blocked until a rule, access control list (ACL), or setting is changed to permit access.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CA"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55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FAE4C1-8530-6109-109D-E7AAC4286F22}"/>
              </a:ext>
            </a:extLst>
          </p:cNvPr>
          <p:cNvSpPr txBox="1"/>
          <p:nvPr/>
        </p:nvSpPr>
        <p:spPr>
          <a:xfrm>
            <a:off x="-82296" y="4511551"/>
            <a:ext cx="12192000" cy="1725729"/>
          </a:xfrm>
          <a:prstGeom prst="rect">
            <a:avLst/>
          </a:prstGeom>
          <a:noFill/>
        </p:spPr>
        <p:txBody>
          <a:bodyPr wrap="square">
            <a:spAutoFit/>
          </a:bodyPr>
          <a:lstStyle/>
          <a:p>
            <a:pPr marL="457200">
              <a:lnSpc>
                <a:spcPct val="107000"/>
              </a:lnSpc>
            </a:pPr>
            <a:r>
              <a:rPr lang="en-CA" sz="2400" b="1" dirty="0">
                <a:effectLst/>
                <a:latin typeface="Calibri" panose="020F0502020204030204" pitchFamily="34" charset="0"/>
                <a:ea typeface="Calibri" panose="020F0502020204030204" pitchFamily="34" charset="0"/>
                <a:cs typeface="Times New Roman" panose="02020603050405020304" pitchFamily="18" charset="0"/>
              </a:rPr>
              <a:t>Principle of Least Privilege and Separation of Duties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The principle of least privilege states that all users—whether they are individual contributors, managers, directors, or executives—should be granted only the level of privilege they need to do their jobs, and no more.</a:t>
            </a:r>
          </a:p>
          <a:p>
            <a:pPr marL="457200">
              <a:lnSpc>
                <a:spcPct val="107000"/>
              </a:lnSpc>
              <a:spcAft>
                <a:spcPts val="800"/>
              </a:spcAft>
            </a:pPr>
            <a:r>
              <a:rPr lang="en-CA" dirty="0">
                <a:effectLst/>
                <a:latin typeface="Calibri" panose="020F0502020204030204" pitchFamily="34" charset="0"/>
                <a:ea typeface="Calibri" panose="020F0502020204030204" pitchFamily="34" charset="0"/>
                <a:cs typeface="Times New Roman" panose="02020603050405020304" pitchFamily="18" charset="0"/>
              </a:rPr>
              <a:t>The software can benefit from the same idea of least privilege. For instance, applications or processes running on a system should only have access to the resources necessary to complete their tasks. They shouldn't have root access</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FDDCEBB-5D49-9C67-ECB3-6055BE987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 y="0"/>
            <a:ext cx="12274296" cy="4511551"/>
          </a:xfrm>
          <a:prstGeom prst="rect">
            <a:avLst/>
          </a:prstGeom>
        </p:spPr>
      </p:pic>
    </p:spTree>
    <p:extLst>
      <p:ext uri="{BB962C8B-B14F-4D97-AF65-F5344CB8AC3E}">
        <p14:creationId xmlns:p14="http://schemas.microsoft.com/office/powerpoint/2010/main" val="366339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Infrastructure Access Control</a:t>
            </a:r>
          </a:p>
        </p:txBody>
      </p:sp>
      <p:sp>
        <p:nvSpPr>
          <p:cNvPr id="3" name="Content Placeholder 2">
            <a:extLst>
              <a:ext uri="{FF2B5EF4-FFF2-40B4-BE49-F238E27FC236}">
                <a16:creationId xmlns:a16="http://schemas.microsoft.com/office/drawing/2014/main" id="{A5FD1327-7266-4C15-9B6E-8165C3C43D72}"/>
              </a:ext>
            </a:extLst>
          </p:cNvPr>
          <p:cNvSpPr>
            <a:spLocks noGrp="1"/>
          </p:cNvSpPr>
          <p:nvPr>
            <p:ph idx="1"/>
          </p:nvPr>
        </p:nvSpPr>
        <p:spPr>
          <a:xfrm>
            <a:off x="1096963" y="2675694"/>
            <a:ext cx="10058400" cy="3193294"/>
          </a:xfrm>
        </p:spPr>
        <p:txBody>
          <a:bodyPr>
            <a:normAutofit/>
          </a:bodyPr>
          <a:lstStyle/>
          <a:p>
            <a:r>
              <a:rPr lang="en-US" dirty="0"/>
              <a:t>Infra-structure.</a:t>
            </a:r>
          </a:p>
          <a:p>
            <a:r>
              <a:rPr lang="en-US" dirty="0"/>
              <a:t>Giving access to those structure brings Infrastructure Access Control.</a:t>
            </a:r>
          </a:p>
          <a:p>
            <a:r>
              <a:rPr lang="en-US" dirty="0"/>
              <a:t>What types of controls are included?</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672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r>
              <a:rPr lang="en-US" dirty="0"/>
              <a:t>Network classification.</a:t>
            </a:r>
          </a:p>
          <a:p>
            <a:r>
              <a:rPr lang="en-US" dirty="0"/>
              <a:t>The ability to implement different services, authentication requirements, and security measures is made possible through segmentation.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298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t>Segmented Network Types</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endParaRPr lang="en-US" dirty="0"/>
          </a:p>
          <a:p>
            <a:pPr>
              <a:buFont typeface="Arial" panose="020B0604020202020204" pitchFamily="34" charset="0"/>
              <a:buChar char="•"/>
            </a:pPr>
            <a:r>
              <a:rPr lang="en-US" dirty="0"/>
              <a:t> Enclave network</a:t>
            </a:r>
          </a:p>
          <a:p>
            <a:pPr>
              <a:buFont typeface="Arial" panose="020B0604020202020204" pitchFamily="34" charset="0"/>
              <a:buChar char="•"/>
            </a:pPr>
            <a:r>
              <a:rPr lang="en-US" dirty="0"/>
              <a:t>Trusted Network (Wired/Wireless)</a:t>
            </a:r>
          </a:p>
          <a:p>
            <a:pPr>
              <a:buFont typeface="Arial" panose="020B0604020202020204" pitchFamily="34" charset="0"/>
              <a:buChar char="•"/>
            </a:pPr>
            <a:r>
              <a:rPr lang="en-US" dirty="0"/>
              <a:t>Semi Trusted Network</a:t>
            </a:r>
          </a:p>
          <a:p>
            <a:pPr>
              <a:buFont typeface="Arial" panose="020B0604020202020204" pitchFamily="34" charset="0"/>
              <a:buChar char="•"/>
            </a:pPr>
            <a:r>
              <a:rPr lang="en-US" dirty="0"/>
              <a:t>Guest Network</a:t>
            </a:r>
          </a:p>
          <a:p>
            <a:pPr>
              <a:buFont typeface="Arial" panose="020B0604020202020204" pitchFamily="34" charset="0"/>
              <a:buChar char="•"/>
            </a:pPr>
            <a:r>
              <a:rPr lang="en-US" dirty="0"/>
              <a:t>Untrusted Network</a:t>
            </a:r>
          </a:p>
        </p:txBody>
      </p:sp>
    </p:spTree>
    <p:extLst>
      <p:ext uri="{BB962C8B-B14F-4D97-AF65-F5344CB8AC3E}">
        <p14:creationId xmlns:p14="http://schemas.microsoft.com/office/powerpoint/2010/main" val="325716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t>Virtual LANs (VLANs)</a:t>
            </a:r>
          </a:p>
          <a:p>
            <a:r>
              <a:rPr lang="en-US" dirty="0"/>
              <a:t>Security Group Tagging (SGT)</a:t>
            </a:r>
          </a:p>
          <a:p>
            <a:r>
              <a:rPr lang="en-US" dirty="0"/>
              <a:t>VPN Routing and Forwarding (VRF)</a:t>
            </a:r>
          </a:p>
          <a:p>
            <a:r>
              <a:rPr lang="en-US" dirty="0" err="1"/>
              <a:t>vMicro</a:t>
            </a:r>
            <a:r>
              <a:rPr lang="en-US" dirty="0"/>
              <a:t>-segmentation at the virtual machine level</a:t>
            </a:r>
          </a:p>
          <a:p>
            <a:r>
              <a:rPr lang="en-US" dirty="0"/>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 among others. This is considered one of the most important processes in your organization that help minimize the risks of</a:t>
            </a:r>
            <a:r>
              <a:rPr lang="en-US" sz="2400" dirty="0">
                <a:solidFill>
                  <a:schemeClr val="tx1">
                    <a:lumMod val="75000"/>
                    <a:lumOff val="25000"/>
                  </a:schemeClr>
                </a:solidFill>
              </a:rPr>
              <a:t> identity theft and fraud</a:t>
            </a:r>
            <a:r>
              <a:rPr lang="en-US" sz="2400" dirty="0">
                <a:solidFill>
                  <a:schemeClr val="tx1">
                    <a:lumMod val="75000"/>
                    <a:lumOff val="25000"/>
                  </a:schemeClr>
                </a:solidFill>
                <a:effectLst/>
              </a:rPr>
              <a:t>, credential theft, and ransomware attacks.</a:t>
            </a:r>
          </a:p>
        </p:txBody>
      </p:sp>
      <p:sp>
        <p:nvSpPr>
          <p:cNvPr id="43" name="Rectangle 4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t>Layer security</a:t>
            </a:r>
          </a:p>
          <a:p>
            <a:r>
              <a:rPr lang="en-US" dirty="0"/>
              <a:t>Layered border security</a:t>
            </a:r>
          </a:p>
          <a:p>
            <a:r>
              <a:rPr lang="en-US" dirty="0"/>
              <a:t>It includes controls like firewalls</a:t>
            </a:r>
          </a:p>
        </p:txBody>
      </p:sp>
    </p:spTree>
    <p:extLst>
      <p:ext uri="{BB962C8B-B14F-4D97-AF65-F5344CB8AC3E}">
        <p14:creationId xmlns:p14="http://schemas.microsoft.com/office/powerpoint/2010/main" val="293780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t>It controls the flow of traffic in the network which is mandatory. Without firewalls, the network is completely exposed and can be compromised.</a:t>
            </a:r>
          </a:p>
          <a:p>
            <a:r>
              <a:rPr lang="en-US" dirty="0"/>
              <a:t>Firewalls are handled and configured with procedures and rule sets to control incoming and outgoing traffic.</a:t>
            </a:r>
          </a:p>
        </p:txBody>
      </p:sp>
    </p:spTree>
    <p:extLst>
      <p:ext uri="{BB962C8B-B14F-4D97-AF65-F5344CB8AC3E}">
        <p14:creationId xmlns:p14="http://schemas.microsoft.com/office/powerpoint/2010/main" val="1627068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t>Simple packet filtering techniques</a:t>
            </a:r>
          </a:p>
          <a:p>
            <a:pPr>
              <a:buFont typeface="Arial" panose="020B0604020202020204" pitchFamily="34" charset="0"/>
              <a:buChar char="•"/>
            </a:pPr>
            <a:r>
              <a:rPr lang="en-US" dirty="0"/>
              <a:t>Application Proxies</a:t>
            </a:r>
          </a:p>
          <a:p>
            <a:pPr>
              <a:buFont typeface="Arial" panose="020B0604020202020204" pitchFamily="34" charset="0"/>
              <a:buChar char="•"/>
            </a:pPr>
            <a:r>
              <a:rPr lang="en-US" dirty="0"/>
              <a:t>NAT</a:t>
            </a:r>
          </a:p>
          <a:p>
            <a:pPr>
              <a:buFont typeface="Arial" panose="020B0604020202020204" pitchFamily="34" charset="0"/>
              <a:buChar char="•"/>
            </a:pPr>
            <a:r>
              <a:rPr lang="en-US" dirty="0"/>
              <a:t>Stateful inspection firewalls</a:t>
            </a:r>
          </a:p>
          <a:p>
            <a:pPr>
              <a:buFont typeface="Arial" panose="020B0604020202020204" pitchFamily="34" charset="0"/>
              <a:buChar char="•"/>
            </a:pPr>
            <a:r>
              <a:rPr lang="en-US" dirty="0"/>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r>
              <a:rPr lang="en-US" dirty="0"/>
              <a:t>When malicious activities masquerade legitimate traffic these are used</a:t>
            </a:r>
          </a:p>
          <a:p>
            <a:r>
              <a:rPr lang="en-US" dirty="0"/>
              <a:t>IDS is a passive to analyze traffic to detect unauthorized access, and stressful protocol analysis and if it detects anything IDS generates an email, message or text alert.</a:t>
            </a:r>
          </a:p>
          <a:p>
            <a:endParaRPr lang="en-US" dirty="0"/>
          </a:p>
          <a:p>
            <a:pPr marL="0" indent="0">
              <a:buNone/>
            </a:pPr>
            <a:r>
              <a:rPr lang="en-US" dirty="0"/>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buFont typeface="+mj-lt"/>
              <a:buAutoNum type="arabicPeriod"/>
            </a:pPr>
            <a:r>
              <a:rPr lang="en-US" dirty="0"/>
              <a:t>Network-based: Monitors network traffic for a specific segment, and device and analyze activities.</a:t>
            </a:r>
          </a:p>
          <a:p>
            <a:pPr marL="457200" indent="-457200">
              <a:buFont typeface="+mj-lt"/>
              <a:buAutoNum type="arabicPeriod"/>
            </a:pPr>
            <a:r>
              <a:rPr lang="en-US" dirty="0"/>
              <a:t>Wireless IDS/IPS: Monitors wireless network traffic and analyzes activities and protocols.</a:t>
            </a:r>
          </a:p>
          <a:p>
            <a:pPr marL="457200" indent="-457200">
              <a:buFont typeface="+mj-lt"/>
              <a:buAutoNum type="arabicPeriod"/>
            </a:pPr>
            <a:r>
              <a:rPr lang="en-US" dirty="0"/>
              <a:t>Network </a:t>
            </a:r>
            <a:r>
              <a:rPr lang="en-US" dirty="0" err="1"/>
              <a:t>behavioural</a:t>
            </a:r>
            <a:r>
              <a:rPr lang="en-US" dirty="0"/>
              <a:t> analysis: It examines the traffic to identify threats, information flow, DDOS, malware and policy violations.</a:t>
            </a:r>
          </a:p>
          <a:p>
            <a:pPr marL="457200" indent="-457200">
              <a:buFont typeface="+mj-lt"/>
              <a:buAutoNum type="arabicPeriod"/>
            </a:pPr>
            <a:r>
              <a:rPr lang="en-US" dirty="0"/>
              <a:t>Host-based IDS/IPS: It monitors every single host and its events.</a:t>
            </a:r>
          </a:p>
          <a:p>
            <a:pPr marL="457200" indent="-457200">
              <a:buFont typeface="+mj-lt"/>
              <a:buAutoNum type="arabicPeriod"/>
            </a:pPr>
            <a:endParaRPr lang="en-US" dirty="0"/>
          </a:p>
        </p:txBody>
      </p:sp>
    </p:spTree>
    <p:extLst>
      <p:ext uri="{BB962C8B-B14F-4D97-AF65-F5344CB8AC3E}">
        <p14:creationId xmlns:p14="http://schemas.microsoft.com/office/powerpoint/2010/main" val="21110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pPr marL="457200" indent="-457200">
              <a:buFont typeface="+mj-lt"/>
              <a:buAutoNum type="arabicPeriod"/>
            </a:pPr>
            <a:r>
              <a:rPr lang="en-US" dirty="0"/>
              <a:t>True positive:  It correctly identifies an issue.</a:t>
            </a:r>
          </a:p>
          <a:p>
            <a:pPr marL="457200" indent="-457200">
              <a:buFont typeface="+mj-lt"/>
              <a:buAutoNum type="arabicPeriod"/>
            </a:pPr>
            <a:r>
              <a:rPr lang="en-US" dirty="0"/>
              <a:t>True Negative: It correctly identifies normal traffic.</a:t>
            </a:r>
          </a:p>
          <a:p>
            <a:pPr marL="457200" indent="-457200">
              <a:buFont typeface="+mj-lt"/>
              <a:buAutoNum type="arabicPeriod"/>
            </a:pPr>
            <a:r>
              <a:rPr lang="en-US" dirty="0"/>
              <a:t>False Positive: Incorrectly identifies normal activity as an issue</a:t>
            </a:r>
          </a:p>
          <a:p>
            <a:pPr marL="457200" indent="-457200">
              <a:buFont typeface="+mj-lt"/>
              <a:buAutoNum type="arabicPeriod"/>
            </a:pPr>
            <a:r>
              <a:rPr lang="en-US" dirty="0"/>
              <a:t>False Negative: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t>Network-Based IDS/IPS uses these detection methodologies</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t>Pattern matching and stateful pattern matching recognition</a:t>
            </a:r>
          </a:p>
          <a:p>
            <a:pPr>
              <a:buFont typeface="Arial" panose="020B0604020202020204" pitchFamily="34" charset="0"/>
              <a:buChar char="•"/>
            </a:pPr>
            <a:r>
              <a:rPr lang="en-US" dirty="0"/>
              <a:t>Protocol analysis</a:t>
            </a:r>
          </a:p>
          <a:p>
            <a:pPr>
              <a:buFont typeface="Arial" panose="020B0604020202020204" pitchFamily="34" charset="0"/>
              <a:buChar char="•"/>
            </a:pPr>
            <a:r>
              <a:rPr lang="en-US" dirty="0"/>
              <a:t>Heuristic-based analysis</a:t>
            </a:r>
          </a:p>
          <a:p>
            <a:pPr>
              <a:buFont typeface="Arial" panose="020B0604020202020204" pitchFamily="34" charset="0"/>
              <a:buChar char="•"/>
            </a:pPr>
            <a:r>
              <a:rPr lang="en-US" dirty="0"/>
              <a:t>Anomaly-based analysis</a:t>
            </a:r>
          </a:p>
          <a:p>
            <a:pPr>
              <a:buFont typeface="Arial" panose="020B0604020202020204" pitchFamily="34" charset="0"/>
              <a:buChar char="•"/>
            </a:pPr>
            <a:r>
              <a:rPr lang="en-US" dirty="0"/>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dirty="0"/>
              <a:t>Content Filtering: Allow or restrict access based on its content.</a:t>
            </a:r>
          </a:p>
          <a:p>
            <a:pPr marL="0" indent="0">
              <a:buNone/>
            </a:pPr>
            <a:r>
              <a:rPr lang="en-US" dirty="0"/>
              <a:t>Whitelist: Specific sites have access </a:t>
            </a:r>
          </a:p>
          <a:p>
            <a:pPr marL="0" indent="0">
              <a:buNone/>
            </a:pPr>
            <a:r>
              <a:rPr lang="en-US" dirty="0"/>
              <a:t>Blacklist: Where access is denied</a:t>
            </a:r>
          </a:p>
          <a:p>
            <a:pPr marL="0" indent="0">
              <a:buNone/>
            </a:pPr>
            <a:r>
              <a:rPr lang="en-US" dirty="0"/>
              <a:t>It commonly blocks the entire range of IPS specific to geographic locations</a:t>
            </a:r>
          </a:p>
          <a:p>
            <a:pPr marL="0" indent="0">
              <a:buNone/>
            </a:pPr>
            <a:r>
              <a:rPr lang="en-US" dirty="0"/>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r>
              <a:rPr lang="en-US" dirty="0"/>
              <a:t>Everything has to be monitored- Logs and alerts must be monitored and analyzed (successful and unsuccessful both)</a:t>
            </a:r>
          </a:p>
          <a:p>
            <a:r>
              <a:rPr lang="en-US" dirty="0"/>
              <a:t>Policies need to be updated as per requirements </a:t>
            </a:r>
          </a:p>
          <a:p>
            <a:r>
              <a:rPr lang="en-US" dirty="0"/>
              <a:t>Detail examination of all changes since the last review</a:t>
            </a:r>
          </a:p>
          <a:p>
            <a:r>
              <a:rPr lang="en-US" dirty="0"/>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r>
              <a:rPr lang="en-US" dirty="0"/>
              <a:t>Blue teams: Defenders of the corporate network which includes SOC, CSIRTS, Infosec teams</a:t>
            </a:r>
          </a:p>
          <a:p>
            <a:r>
              <a:rPr lang="en-US" dirty="0"/>
              <a:t>Red Teams: Ethical hackers, Pen testers who identify vulnerabilities, attack detection and response capability of the device.</a:t>
            </a:r>
          </a:p>
          <a:p>
            <a:r>
              <a:rPr lang="en-US" dirty="0"/>
              <a:t>Purple Team: 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r>
              <a:rPr lang="en-US" sz="2000" b="0" dirty="0">
                <a:solidFill>
                  <a:schemeClr val="tx1">
                    <a:lumMod val="75000"/>
                    <a:lumOff val="25000"/>
                  </a:schemeClr>
                </a:solidFill>
                <a:effectLst/>
              </a:rPr>
              <a:t> Depending on the software or tool, the process is triggered when a person attempts to identify themselves in the system.</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accountability—and how they make the framework of this fundamental security feature.</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r>
              <a:rPr lang="en-US" dirty="0"/>
              <a:t>It is getting common increasingly that it has become normal now</a:t>
            </a:r>
          </a:p>
          <a:p>
            <a:r>
              <a:rPr lang="en-US" dirty="0"/>
              <a:t>It has controls like authentication that must be chosen carefully based on network-segmented information and classification that is accessible.</a:t>
            </a:r>
          </a:p>
          <a:p>
            <a:pPr marL="0" indent="0">
              <a:buNone/>
            </a:pPr>
            <a:r>
              <a:rPr lang="en-US" dirty="0"/>
              <a:t>It follows CIA triads</a:t>
            </a:r>
          </a:p>
          <a:p>
            <a:r>
              <a:rPr lang="en-US" dirty="0"/>
              <a:t>Restricted information can’t be accessible to unauthorized parties, detecting good and bad modifications and ensuring the user can access required resources</a:t>
            </a:r>
          </a:p>
          <a:p>
            <a:r>
              <a:rPr lang="en-US" dirty="0"/>
              <a:t>It must include physical control of client devices.</a:t>
            </a:r>
          </a:p>
          <a:p>
            <a:endParaRPr lang="en-US" dirty="0"/>
          </a:p>
        </p:txBody>
      </p:sp>
    </p:spTree>
    <p:extLst>
      <p:ext uri="{BB962C8B-B14F-4D97-AF65-F5344CB8AC3E}">
        <p14:creationId xmlns:p14="http://schemas.microsoft.com/office/powerpoint/2010/main" val="3778690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r>
              <a:rPr lang="en-US" dirty="0"/>
              <a:t>VPN: Secure tunnel for transmitting data through the internet.</a:t>
            </a:r>
          </a:p>
          <a:p>
            <a:r>
              <a:rPr lang="en-US" dirty="0"/>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r>
              <a:rPr lang="en-US" dirty="0"/>
              <a:t>Implement mutual authentication so they can verify legitimacy before providing authentication credentials.</a:t>
            </a:r>
          </a:p>
          <a:p>
            <a:r>
              <a:rPr lang="en-US" dirty="0"/>
              <a:t>MFA is required for access</a:t>
            </a:r>
          </a:p>
          <a:p>
            <a:r>
              <a:rPr lang="en-US" dirty="0"/>
              <a:t>Additionally user should require authentication periodically in remote access devices, they should ensure if they made the base 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a:xfrm>
            <a:off x="948648" y="1419273"/>
            <a:ext cx="3153580" cy="1358188"/>
          </a:xfrm>
        </p:spPr>
        <p:txBody>
          <a:bodyPr>
            <a:normAutofit/>
          </a:bodyPr>
          <a:lstStyle/>
          <a:p>
            <a:r>
              <a:rPr lang="en-US" sz="3300">
                <a:solidFill>
                  <a:srgbClr val="FFFFFF"/>
                </a:solidFill>
              </a:rPr>
              <a:t>Network access control</a:t>
            </a:r>
          </a:p>
        </p:txBody>
      </p:sp>
      <p:cxnSp>
        <p:nvCxnSpPr>
          <p:cNvPr id="31" name="Straight Connector 30">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a:xfrm>
            <a:off x="948648" y="2978254"/>
            <a:ext cx="3153580" cy="2444238"/>
          </a:xfrm>
        </p:spPr>
        <p:txBody>
          <a:bodyPr>
            <a:normAutofit/>
          </a:bodyPr>
          <a:lstStyle/>
          <a:p>
            <a:r>
              <a:rPr lang="en-US" sz="1600">
                <a:solidFill>
                  <a:srgbClr val="FFFFFF"/>
                </a:solidFill>
              </a:rPr>
              <a:t>Used to check remote access device based on its criteria, if it doesn’t meet a specific criteria access is denied.</a:t>
            </a:r>
          </a:p>
        </p:txBody>
      </p:sp>
      <p:sp>
        <p:nvSpPr>
          <p:cNvPr id="33"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dirty="0"/>
              <a:t>Ensure that a user can </a:t>
            </a:r>
            <a:r>
              <a:rPr lang="en-US" b="1" dirty="0"/>
              <a:t>ACCESS</a:t>
            </a:r>
            <a:r>
              <a:rPr lang="en-US" dirty="0"/>
              <a:t> only </a:t>
            </a:r>
            <a:r>
              <a:rPr lang="en-US" b="1" dirty="0"/>
              <a:t>SPECIFIC INFORMATION </a:t>
            </a:r>
            <a:r>
              <a:rPr lang="en-US" dirty="0"/>
              <a:t>or </a:t>
            </a:r>
            <a:r>
              <a:rPr lang="en-US" b="1" dirty="0"/>
              <a:t>SPECIFIC CONTROL</a:t>
            </a:r>
            <a:r>
              <a:rPr lang="en-US" dirty="0"/>
              <a:t> in an organization or company.</a:t>
            </a:r>
          </a:p>
          <a:p>
            <a:pPr marL="0" indent="0">
              <a:buNone/>
            </a:pPr>
            <a:r>
              <a:rPr lang="en-US" dirty="0"/>
              <a:t> Controls such as –</a:t>
            </a:r>
          </a:p>
          <a:p>
            <a:pPr marL="0" indent="0">
              <a:buNone/>
            </a:pPr>
            <a:r>
              <a:rPr lang="en-US" dirty="0"/>
              <a:t>System administrators can only access to the active directories, CRUD a users etc.</a:t>
            </a:r>
          </a:p>
          <a:p>
            <a:pPr marL="0" indent="0">
              <a:buNone/>
            </a:pPr>
            <a:r>
              <a:rPr lang="en-US" dirty="0"/>
              <a:t>HR Team controls employee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06456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p:txBody>
          <a:bodyPr/>
          <a:lstStyle/>
          <a:p>
            <a:r>
              <a:rPr lang="en-US" dirty="0"/>
              <a:t>Why User Access Control?</a:t>
            </a:r>
          </a:p>
        </p:txBody>
      </p: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p:txBody>
          <a:bodyPr/>
          <a:lstStyle/>
          <a:p>
            <a:r>
              <a:rPr lang="en-US" dirty="0"/>
              <a:t>Humans are naturally curious</a:t>
            </a:r>
          </a:p>
          <a:p>
            <a:r>
              <a:rPr lang="en-US" dirty="0"/>
              <a:t>If we don’t set user controls, Information confidentiality and Integrity will be in danger.</a:t>
            </a:r>
          </a:p>
          <a:p>
            <a:r>
              <a:rPr lang="en-US" dirty="0"/>
              <a:t>To protect data and information User Access controls are used</a:t>
            </a:r>
          </a:p>
        </p:txBody>
      </p:sp>
    </p:spTree>
    <p:extLst>
      <p:ext uri="{BB962C8B-B14F-4D97-AF65-F5344CB8AC3E}">
        <p14:creationId xmlns:p14="http://schemas.microsoft.com/office/powerpoint/2010/main" val="3714240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t> Identifying account types (individual, group, system, application, guest, and temporary) </a:t>
            </a:r>
          </a:p>
          <a:p>
            <a:pPr>
              <a:buFont typeface="Arial" panose="020B0604020202020204" pitchFamily="34" charset="0"/>
              <a:buChar char="•"/>
            </a:pPr>
            <a:r>
              <a:rPr lang="en-US" dirty="0"/>
              <a:t> Establishing conditions for group membership Identifying authorized users of the information  system and specifying access privileges </a:t>
            </a:r>
          </a:p>
          <a:p>
            <a:pPr>
              <a:buFont typeface="Arial" panose="020B0604020202020204" pitchFamily="34" charset="0"/>
              <a:buChar char="•"/>
            </a:pPr>
            <a:r>
              <a:rPr lang="en-US" dirty="0"/>
              <a:t> Requiring appropriate approvals for requests to establish accounts </a:t>
            </a:r>
          </a:p>
          <a:p>
            <a:pPr>
              <a:buFont typeface="Arial" panose="020B0604020202020204" pitchFamily="34" charset="0"/>
              <a:buChar char="•"/>
            </a:pPr>
            <a:r>
              <a:rPr lang="en-US" dirty="0"/>
              <a:t> Establishing, activating, modifying, disabling, and removing accounts </a:t>
            </a:r>
          </a:p>
          <a:p>
            <a:pPr>
              <a:buFont typeface="Arial" panose="020B0604020202020204" pitchFamily="34" charset="0"/>
              <a:buChar char="•"/>
            </a:pPr>
            <a:r>
              <a:rPr lang="en-US" dirty="0"/>
              <a:t> Specifically authorizing and monitoring the use of guest/anonymous and temporary accounts</a:t>
            </a:r>
          </a:p>
          <a:p>
            <a:pPr>
              <a:buFont typeface="Arial" panose="020B0604020202020204" pitchFamily="34" charset="0"/>
              <a:buChar char="•"/>
            </a:pPr>
            <a:r>
              <a:rPr lang="en-US" dirty="0"/>
              <a:t> Granting access to the system based on A valid access authorization</a:t>
            </a:r>
          </a:p>
          <a:p>
            <a:endParaRPr lang="en-US" dirty="0"/>
          </a:p>
          <a:p>
            <a:endParaRPr lang="en-US" dirty="0"/>
          </a:p>
        </p:txBody>
      </p:sp>
    </p:spTree>
    <p:extLst>
      <p:ext uri="{BB962C8B-B14F-4D97-AF65-F5344CB8AC3E}">
        <p14:creationId xmlns:p14="http://schemas.microsoft.com/office/powerpoint/2010/main" val="272606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electronics, circuit&#10;&#10;Description automatically generated">
            <a:extLst>
              <a:ext uri="{FF2B5EF4-FFF2-40B4-BE49-F238E27FC236}">
                <a16:creationId xmlns:a16="http://schemas.microsoft.com/office/drawing/2014/main" id="{B046B117-6868-1362-C350-B88731067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12649200" cy="6461185"/>
          </a:xfrm>
          <a:prstGeom prst="rect">
            <a:avLst/>
          </a:prstGeom>
        </p:spPr>
      </p:pic>
      <p:sp>
        <p:nvSpPr>
          <p:cNvPr id="4" name="TextBox 3">
            <a:extLst>
              <a:ext uri="{FF2B5EF4-FFF2-40B4-BE49-F238E27FC236}">
                <a16:creationId xmlns:a16="http://schemas.microsoft.com/office/drawing/2014/main" id="{23A55B0E-9E08-4222-ABA2-50D44D38432C}"/>
              </a:ext>
            </a:extLst>
          </p:cNvPr>
          <p:cNvSpPr txBox="1"/>
          <p:nvPr/>
        </p:nvSpPr>
        <p:spPr>
          <a:xfrm>
            <a:off x="-439947" y="298261"/>
            <a:ext cx="5089585" cy="5016758"/>
          </a:xfrm>
          <a:prstGeom prst="rect">
            <a:avLst/>
          </a:prstGeom>
          <a:noFill/>
        </p:spPr>
        <p:txBody>
          <a:bodyPr wrap="square">
            <a:spAutoFit/>
          </a:bodyPr>
          <a:lstStyle/>
          <a:p>
            <a:r>
              <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is the starting point, where the users provide information about their identity. Today’s systems use authentication factors like fingerprint, retinal, or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facial scans</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 which can be used to validate them in the system.</a:t>
            </a:r>
            <a:endPar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p:txBody>
          <a:bodyPr/>
          <a:lstStyle/>
          <a:p>
            <a:r>
              <a:rPr lang="en-US" dirty="0"/>
              <a:t>Least Privilege or Zero Trust</a:t>
            </a:r>
          </a:p>
        </p:txBody>
      </p: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p:txBody>
          <a:bodyPr/>
          <a:lstStyle/>
          <a:p>
            <a:r>
              <a:rPr lang="en-US" dirty="0"/>
              <a:t>Trust no one. Both inside and outside of the network.</a:t>
            </a:r>
          </a:p>
          <a:p>
            <a:pPr marL="0" indent="0">
              <a:buNone/>
            </a:pPr>
            <a:r>
              <a:rPr lang="en-US" dirty="0"/>
              <a:t>  Grant minimum access to data, tools and information</a:t>
            </a:r>
          </a:p>
          <a:p>
            <a:pPr marL="0" indent="0">
              <a:buNone/>
            </a:pPr>
            <a:r>
              <a:rPr lang="en-US" dirty="0"/>
              <a:t>  Follows the rule Default deny</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4187362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8E2E-B58A-CFCE-7AE6-D73D3283CDCD}"/>
              </a:ext>
            </a:extLst>
          </p:cNvPr>
          <p:cNvSpPr>
            <a:spLocks noGrp="1"/>
          </p:cNvSpPr>
          <p:nvPr>
            <p:ph type="title"/>
          </p:nvPr>
        </p:nvSpPr>
        <p:spPr/>
        <p:txBody>
          <a:bodyPr/>
          <a:lstStyle/>
          <a:p>
            <a:r>
              <a:rPr lang="en-US" dirty="0"/>
              <a:t>Access Controls in AWS, AZURE and operating systems</a:t>
            </a:r>
          </a:p>
        </p:txBody>
      </p:sp>
      <p:sp>
        <p:nvSpPr>
          <p:cNvPr id="3" name="Content Placeholder 2">
            <a:extLst>
              <a:ext uri="{FF2B5EF4-FFF2-40B4-BE49-F238E27FC236}">
                <a16:creationId xmlns:a16="http://schemas.microsoft.com/office/drawing/2014/main" id="{42BF8388-1FA4-BB9D-2AE6-F3B658DFCD2A}"/>
              </a:ext>
            </a:extLst>
          </p:cNvPr>
          <p:cNvSpPr>
            <a:spLocks noGrp="1"/>
          </p:cNvSpPr>
          <p:nvPr>
            <p:ph idx="1"/>
          </p:nvPr>
        </p:nvSpPr>
        <p:spPr/>
        <p:txBody>
          <a:bodyPr/>
          <a:lstStyle/>
          <a:p>
            <a:r>
              <a:rPr lang="en-US" dirty="0"/>
              <a:t>AWS uses Identity management</a:t>
            </a:r>
          </a:p>
          <a:p>
            <a:r>
              <a:rPr lang="en-US" dirty="0"/>
              <a:t>Azure uses RBAC (Role based access control)</a:t>
            </a:r>
          </a:p>
          <a:p>
            <a:pPr marL="0" indent="0">
              <a:buNone/>
            </a:pPr>
            <a:r>
              <a:rPr lang="en-US" dirty="0"/>
              <a:t> Operating systems such as Linux uses Users and Groups and gives specific permissions (Read, Write, Execute) for managing access control.</a:t>
            </a:r>
          </a:p>
          <a:p>
            <a:pPr marL="0" indent="0">
              <a:buNone/>
            </a:pPr>
            <a:endParaRPr lang="en-US" dirty="0"/>
          </a:p>
        </p:txBody>
      </p:sp>
    </p:spTree>
    <p:extLst>
      <p:ext uri="{BB962C8B-B14F-4D97-AF65-F5344CB8AC3E}">
        <p14:creationId xmlns:p14="http://schemas.microsoft.com/office/powerpoint/2010/main" val="197473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t>User Access common policies</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t>Default user access permissions will be set to default deny</a:t>
            </a:r>
          </a:p>
          <a:p>
            <a:pPr>
              <a:buFont typeface="Arial" panose="020B0604020202020204" pitchFamily="34" charset="0"/>
              <a:buChar char="•"/>
            </a:pPr>
            <a:r>
              <a:rPr lang="en-US" sz="2400" dirty="0"/>
              <a:t>Access to company information and systems will be authorized only for workforce personnel </a:t>
            </a:r>
          </a:p>
          <a:p>
            <a:pPr>
              <a:buFont typeface="Arial" panose="020B0604020202020204" pitchFamily="34" charset="0"/>
              <a:buChar char="•"/>
            </a:pPr>
            <a:r>
              <a:rPr lang="en-US" sz="2400" dirty="0"/>
              <a:t>Access will be restricted to the minimal amount required to carry out the business requirement of the access. </a:t>
            </a:r>
          </a:p>
          <a:p>
            <a:pPr>
              <a:buFont typeface="Arial" panose="020B0604020202020204" pitchFamily="34" charset="0"/>
              <a:buChar char="•"/>
            </a:pPr>
            <a:r>
              <a:rPr lang="en-US" sz="2400" dirty="0"/>
              <a:t>An authorization process must be maintained.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59284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lstStyle/>
          <a:p>
            <a:r>
              <a:rPr lang="en-US" dirty="0"/>
              <a:t>Accounts with elevated capabilities beyond regular users.</a:t>
            </a:r>
          </a:p>
          <a:p>
            <a:r>
              <a:rPr lang="en-US" dirty="0"/>
              <a:t>Network Administrators, </a:t>
            </a:r>
          </a:p>
          <a:p>
            <a:r>
              <a:rPr lang="en-US" dirty="0"/>
              <a:t>System Administrators, </a:t>
            </a:r>
          </a:p>
          <a:p>
            <a:r>
              <a:rPr lang="en-US" dirty="0"/>
              <a:t>Database Administrators, </a:t>
            </a:r>
          </a:p>
          <a:p>
            <a:r>
              <a:rPr lang="en-US" dirty="0"/>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9CB-51FE-6C29-509E-B37BDC3B2085}"/>
              </a:ext>
            </a:extLst>
          </p:cNvPr>
          <p:cNvSpPr>
            <a:spLocks noGrp="1"/>
          </p:cNvSpPr>
          <p:nvPr>
            <p:ph type="title"/>
          </p:nvPr>
        </p:nvSpPr>
        <p:spPr/>
        <p:txBody>
          <a:bodyPr/>
          <a:lstStyle/>
          <a:p>
            <a:r>
              <a:rPr lang="en-US" dirty="0"/>
              <a:t>Major note on privileged access</a:t>
            </a:r>
          </a:p>
        </p:txBody>
      </p:sp>
      <p:sp>
        <p:nvSpPr>
          <p:cNvPr id="3" name="Content Placeholder 2">
            <a:extLst>
              <a:ext uri="{FF2B5EF4-FFF2-40B4-BE49-F238E27FC236}">
                <a16:creationId xmlns:a16="http://schemas.microsoft.com/office/drawing/2014/main" id="{FEEB4BD9-1760-B67F-4048-21329F635AF6}"/>
              </a:ext>
            </a:extLst>
          </p:cNvPr>
          <p:cNvSpPr>
            <a:spLocks noGrp="1"/>
          </p:cNvSpPr>
          <p:nvPr>
            <p:ph idx="1"/>
          </p:nvPr>
        </p:nvSpPr>
        <p:spPr/>
        <p:txBody>
          <a:bodyPr>
            <a:normAutofit/>
          </a:bodyPr>
          <a:lstStyle/>
          <a:p>
            <a:r>
              <a:rPr lang="en-US" dirty="0"/>
              <a:t>Administrative accounts should be accessed only when the activity being performed requires elevated rights and permissions. </a:t>
            </a:r>
          </a:p>
          <a:p>
            <a:r>
              <a:rPr lang="en-US" dirty="0"/>
              <a:t>No need to use for basic routine activities such as –</a:t>
            </a:r>
          </a:p>
          <a:p>
            <a:r>
              <a:rPr lang="en-US" dirty="0"/>
              <a:t>Checking email</a:t>
            </a:r>
          </a:p>
          <a:p>
            <a:r>
              <a:rPr lang="en-US" dirty="0"/>
              <a:t>Surfing internet</a:t>
            </a:r>
          </a:p>
          <a:p>
            <a:r>
              <a:rPr lang="en-US" dirty="0"/>
              <a:t>If someone logs in as a administrator and the computer is infected with malicious code, then the master of the malware can have root access.</a:t>
            </a:r>
          </a:p>
          <a:p>
            <a:r>
              <a:rPr lang="en-US" dirty="0"/>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p:txBody>
          <a:bodyPr/>
          <a:lstStyle/>
          <a:p>
            <a:r>
              <a:rPr lang="en-US" dirty="0"/>
              <a:t>Separation of Duties</a:t>
            </a:r>
          </a:p>
        </p:txBody>
      </p: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a:xfrm>
            <a:off x="1097280" y="2108201"/>
            <a:ext cx="10058400" cy="3820651"/>
          </a:xfrm>
        </p:spPr>
        <p:txBody>
          <a:bodyPr>
            <a:normAutofit/>
          </a:bodyPr>
          <a:lstStyle/>
          <a:p>
            <a:r>
              <a:rPr lang="en-US" dirty="0"/>
              <a:t>Concentration of Power in one hand can be dangerous</a:t>
            </a:r>
          </a:p>
          <a:p>
            <a:pPr marL="0" indent="0">
              <a:buNone/>
            </a:pPr>
            <a:r>
              <a:rPr lang="en-US" dirty="0"/>
              <a:t>  Tasks be assigned to individuals in such a manner that no one individual can control a process  from start to finish.</a:t>
            </a:r>
          </a:p>
          <a:p>
            <a:r>
              <a:rPr lang="en-US" dirty="0"/>
              <a:t>Requires 2 or more-person permission to complete a task</a:t>
            </a:r>
          </a:p>
        </p:txBody>
      </p:sp>
    </p:spTree>
    <p:extLst>
      <p:ext uri="{BB962C8B-B14F-4D97-AF65-F5344CB8AC3E}">
        <p14:creationId xmlns:p14="http://schemas.microsoft.com/office/powerpoint/2010/main" val="1961223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pPr marL="0" indent="0">
              <a:buNone/>
            </a:pPr>
            <a:r>
              <a:rPr lang="en-US" dirty="0"/>
              <a:t>Requires that two individuals must both complete their half of a specific task.</a:t>
            </a:r>
          </a:p>
          <a:p>
            <a:pPr marL="0" indent="0">
              <a:buNone/>
            </a:pPr>
            <a:r>
              <a:rPr lang="en-US" dirty="0"/>
              <a:t>2 separate keys to unlock a door. Each user will be provided a separate key.</a:t>
            </a:r>
          </a:p>
          <a:p>
            <a:pPr marL="0" indent="0">
              <a:buNone/>
            </a:pPr>
            <a:r>
              <a:rPr lang="en-US" dirty="0"/>
              <a:t>1 person can modify the firewall configuration file and the other person can push it to production</a:t>
            </a:r>
          </a:p>
          <a:p>
            <a:pPr marL="0" indent="0">
              <a:buNone/>
            </a:pPr>
            <a:endParaRPr lang="en-US" dirty="0"/>
          </a:p>
        </p:txBody>
      </p:sp>
    </p:spTree>
    <p:extLst>
      <p:ext uri="{BB962C8B-B14F-4D97-AF65-F5344CB8AC3E}">
        <p14:creationId xmlns:p14="http://schemas.microsoft.com/office/powerpoint/2010/main" val="2048770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748-D1D9-268C-8D1C-9D205918A5C1}"/>
              </a:ext>
            </a:extLst>
          </p:cNvPr>
          <p:cNvSpPr>
            <a:spLocks noGrp="1"/>
          </p:cNvSpPr>
          <p:nvPr>
            <p:ph type="title"/>
          </p:nvPr>
        </p:nvSpPr>
        <p:spPr/>
        <p:txBody>
          <a:bodyPr/>
          <a:lstStyle/>
          <a:p>
            <a:r>
              <a:rPr lang="en-US" dirty="0"/>
              <a:t>Benefits of Dual Control</a:t>
            </a:r>
          </a:p>
        </p:txBody>
      </p:sp>
      <p:sp>
        <p:nvSpPr>
          <p:cNvPr id="3" name="Content Placeholder 2">
            <a:extLst>
              <a:ext uri="{FF2B5EF4-FFF2-40B4-BE49-F238E27FC236}">
                <a16:creationId xmlns:a16="http://schemas.microsoft.com/office/drawing/2014/main" id="{A873228B-8474-D4D0-850B-68AD00586A6F}"/>
              </a:ext>
            </a:extLst>
          </p:cNvPr>
          <p:cNvSpPr>
            <a:spLocks noGrp="1"/>
          </p:cNvSpPr>
          <p:nvPr>
            <p:ph idx="1"/>
          </p:nvPr>
        </p:nvSpPr>
        <p:spPr/>
        <p:txBody>
          <a:bodyPr/>
          <a:lstStyle/>
          <a:p>
            <a:r>
              <a:rPr lang="en-US" dirty="0"/>
              <a:t>How can it help us?</a:t>
            </a:r>
          </a:p>
          <a:p>
            <a:pPr>
              <a:buFont typeface="Arial" panose="020B0604020202020204" pitchFamily="34" charset="0"/>
              <a:buChar char="•"/>
            </a:pPr>
            <a:r>
              <a:rPr lang="en-US" dirty="0"/>
              <a:t> An insider threat can’t execute a malicious activity alone</a:t>
            </a:r>
          </a:p>
          <a:p>
            <a:pPr>
              <a:buFont typeface="Arial" panose="020B0604020202020204" pitchFamily="34" charset="0"/>
              <a:buChar char="•"/>
            </a:pPr>
            <a:r>
              <a:rPr lang="en-US" dirty="0"/>
              <a:t> Reducing and preventing irregularities</a:t>
            </a:r>
          </a:p>
          <a:p>
            <a:pPr>
              <a:buFont typeface="Arial" panose="020B0604020202020204" pitchFamily="34" charset="0"/>
              <a:buChar char="•"/>
            </a:pPr>
            <a:r>
              <a:rPr lang="en-US" dirty="0"/>
              <a:t> one person is not responsible for everything</a:t>
            </a:r>
          </a:p>
          <a:p>
            <a:endParaRPr lang="en-US" dirty="0"/>
          </a:p>
        </p:txBody>
      </p:sp>
    </p:spTree>
    <p:extLst>
      <p:ext uri="{BB962C8B-B14F-4D97-AF65-F5344CB8AC3E}">
        <p14:creationId xmlns:p14="http://schemas.microsoft.com/office/powerpoint/2010/main" val="3082074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382-7BA1-B293-105B-C72A24495332}"/>
              </a:ext>
            </a:extLst>
          </p:cNvPr>
          <p:cNvSpPr>
            <a:spLocks noGrp="1"/>
          </p:cNvSpPr>
          <p:nvPr>
            <p:ph type="title"/>
          </p:nvPr>
        </p:nvSpPr>
        <p:spPr/>
        <p:txBody>
          <a:bodyPr/>
          <a:lstStyle/>
          <a:p>
            <a:r>
              <a:rPr lang="en-US" dirty="0"/>
              <a:t>Monitoring User activities and accesses</a:t>
            </a:r>
          </a:p>
        </p:txBody>
      </p:sp>
      <p:sp>
        <p:nvSpPr>
          <p:cNvPr id="3" name="Content Placeholder 2">
            <a:extLst>
              <a:ext uri="{FF2B5EF4-FFF2-40B4-BE49-F238E27FC236}">
                <a16:creationId xmlns:a16="http://schemas.microsoft.com/office/drawing/2014/main" id="{41D29B55-1321-DB12-150A-00BDED1F0E48}"/>
              </a:ext>
            </a:extLst>
          </p:cNvPr>
          <p:cNvSpPr>
            <a:spLocks noGrp="1"/>
          </p:cNvSpPr>
          <p:nvPr>
            <p:ph idx="1"/>
          </p:nvPr>
        </p:nvSpPr>
        <p:spPr/>
        <p:txBody>
          <a:bodyPr>
            <a:normAutofit/>
          </a:bodyPr>
          <a:lstStyle/>
          <a:p>
            <a:pPr marL="0" indent="0">
              <a:buNone/>
            </a:pPr>
            <a:r>
              <a:rPr lang="en-US" dirty="0"/>
              <a:t>Company gathers data from– </a:t>
            </a:r>
          </a:p>
          <a:p>
            <a:pPr>
              <a:buFont typeface="Arial" panose="020B0604020202020204" pitchFamily="34" charset="0"/>
              <a:buChar char="•"/>
            </a:pPr>
            <a:r>
              <a:rPr lang="en-US" dirty="0"/>
              <a:t>Network traffic</a:t>
            </a:r>
          </a:p>
          <a:p>
            <a:pPr>
              <a:buFont typeface="Arial" panose="020B0604020202020204" pitchFamily="34" charset="0"/>
              <a:buChar char="•"/>
            </a:pPr>
            <a:r>
              <a:rPr lang="en-US" dirty="0"/>
              <a:t>DLP</a:t>
            </a:r>
          </a:p>
          <a:p>
            <a:pPr>
              <a:buFont typeface="Arial" panose="020B0604020202020204" pitchFamily="34" charset="0"/>
              <a:buChar char="•"/>
            </a:pPr>
            <a:r>
              <a:rPr lang="en-US" dirty="0"/>
              <a:t>Firewalls</a:t>
            </a:r>
          </a:p>
          <a:p>
            <a:pPr marL="0" indent="0">
              <a:buNone/>
            </a:pPr>
            <a:endParaRPr lang="en-US" dirty="0"/>
          </a:p>
          <a:p>
            <a:pPr marL="0" indent="0">
              <a:buNone/>
            </a:pPr>
            <a:r>
              <a:rPr lang="en-US" dirty="0"/>
              <a:t>MONITORING </a:t>
            </a:r>
          </a:p>
          <a:p>
            <a:pPr marL="0" indent="0">
              <a:buNone/>
            </a:pPr>
            <a:r>
              <a:rPr lang="en-US" dirty="0"/>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7AE3-BDB8-2DCE-7C04-E5EA8FA8DCB0}"/>
              </a:ext>
            </a:extLst>
          </p:cNvPr>
          <p:cNvSpPr>
            <a:spLocks noGrp="1"/>
          </p:cNvSpPr>
          <p:nvPr>
            <p:ph type="title"/>
          </p:nvPr>
        </p:nvSpPr>
        <p:spPr/>
        <p:txBody>
          <a:bodyPr/>
          <a:lstStyle/>
          <a:p>
            <a:r>
              <a:rPr lang="en-US" dirty="0"/>
              <a:t>Monitoring Benefits</a:t>
            </a:r>
          </a:p>
        </p:txBody>
      </p:sp>
      <p:sp>
        <p:nvSpPr>
          <p:cNvPr id="3" name="Content Placeholder 2">
            <a:extLst>
              <a:ext uri="{FF2B5EF4-FFF2-40B4-BE49-F238E27FC236}">
                <a16:creationId xmlns:a16="http://schemas.microsoft.com/office/drawing/2014/main" id="{DC6D3847-6F25-BC57-4EB1-BDEB9333A3C0}"/>
              </a:ext>
            </a:extLst>
          </p:cNvPr>
          <p:cNvSpPr>
            <a:spLocks noGrp="1"/>
          </p:cNvSpPr>
          <p:nvPr>
            <p:ph idx="1"/>
          </p:nvPr>
        </p:nvSpPr>
        <p:spPr/>
        <p:txBody>
          <a:bodyPr/>
          <a:lstStyle/>
          <a:p>
            <a:pPr>
              <a:buFont typeface="Arial" panose="020B0604020202020204" pitchFamily="34" charset="0"/>
              <a:buChar char="•"/>
            </a:pPr>
            <a:r>
              <a:rPr lang="en-US" dirty="0"/>
              <a:t> Detect unauthorized access, malware and data leakage</a:t>
            </a:r>
          </a:p>
          <a:p>
            <a:pPr>
              <a:buFont typeface="Arial" panose="020B0604020202020204" pitchFamily="34" charset="0"/>
              <a:buChar char="•"/>
            </a:pPr>
            <a:r>
              <a:rPr lang="en-US" dirty="0"/>
              <a:t> Detect activity with privileged access, user management, policy changes, remote desktop sessions, configuration changes, and unexpected access </a:t>
            </a:r>
          </a:p>
          <a:p>
            <a:pPr>
              <a:buFont typeface="Arial" panose="020B0604020202020204" pitchFamily="34" charset="0"/>
              <a:buChar char="•"/>
            </a:pPr>
            <a:r>
              <a:rPr lang="en-US" dirty="0"/>
              <a:t> Detect patch installation, software installation, service management, system reboots, bandwidth utilization, and DNS/DHCP traffic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360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72AE4F4E-4651-5477-DE92-4606E9D67511}"/>
              </a:ext>
            </a:extLst>
          </p:cNvPr>
          <p:cNvGraphicFramePr/>
          <p:nvPr>
            <p:extLst>
              <p:ext uri="{D42A27DB-BD31-4B8C-83A1-F6EECF244321}">
                <p14:modId xmlns:p14="http://schemas.microsoft.com/office/powerpoint/2010/main" val="82635493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5293-4E61-A138-32B6-7AE1A67B3907}"/>
              </a:ext>
            </a:extLst>
          </p:cNvPr>
          <p:cNvSpPr>
            <a:spLocks noGrp="1"/>
          </p:cNvSpPr>
          <p:nvPr>
            <p:ph type="title"/>
          </p:nvPr>
        </p:nvSpPr>
        <p:spPr/>
        <p:txBody>
          <a:bodyPr/>
          <a:lstStyle/>
          <a:p>
            <a:r>
              <a:rPr lang="en-US" dirty="0"/>
              <a:t>What should be always monitored</a:t>
            </a:r>
          </a:p>
        </p:txBody>
      </p:sp>
      <p:sp>
        <p:nvSpPr>
          <p:cNvPr id="3" name="Content Placeholder 2">
            <a:extLst>
              <a:ext uri="{FF2B5EF4-FFF2-40B4-BE49-F238E27FC236}">
                <a16:creationId xmlns:a16="http://schemas.microsoft.com/office/drawing/2014/main" id="{04FAA8DE-7ACA-66E2-C2C1-46303F35EA2F}"/>
              </a:ext>
            </a:extLst>
          </p:cNvPr>
          <p:cNvSpPr>
            <a:spLocks noGrp="1"/>
          </p:cNvSpPr>
          <p:nvPr>
            <p:ph idx="1"/>
          </p:nvPr>
        </p:nvSpPr>
        <p:spPr/>
        <p:txBody>
          <a:bodyPr/>
          <a:lstStyle/>
          <a:p>
            <a:pPr>
              <a:buFont typeface="Arial" panose="020B0604020202020204" pitchFamily="34" charset="0"/>
              <a:buChar char="•"/>
            </a:pPr>
            <a:r>
              <a:rPr lang="en-US" dirty="0"/>
              <a:t> Successful Access</a:t>
            </a:r>
          </a:p>
          <a:p>
            <a:pPr>
              <a:buFont typeface="Arial" panose="020B0604020202020204" pitchFamily="34" charset="0"/>
              <a:buChar char="•"/>
            </a:pPr>
            <a:r>
              <a:rPr lang="en-US" dirty="0"/>
              <a:t> Failed Access</a:t>
            </a:r>
          </a:p>
          <a:p>
            <a:pPr>
              <a:buFont typeface="Arial" panose="020B0604020202020204" pitchFamily="34" charset="0"/>
              <a:buChar char="•"/>
            </a:pPr>
            <a:r>
              <a:rPr lang="en-US" dirty="0"/>
              <a:t> Privileged Operations</a:t>
            </a:r>
          </a:p>
          <a:p>
            <a:pPr>
              <a:buFont typeface="Arial" panose="020B0604020202020204" pitchFamily="34" charset="0"/>
              <a:buChar char="•"/>
            </a:pPr>
            <a:endParaRPr lang="en-US" dirty="0"/>
          </a:p>
          <a:p>
            <a:pPr marL="0" indent="0">
              <a:buNone/>
            </a:pPr>
            <a:r>
              <a:rPr lang="en-US" dirty="0"/>
              <a:t>Exceptions can be addressed by the COO</a:t>
            </a:r>
          </a:p>
        </p:txBody>
      </p:sp>
    </p:spTree>
    <p:extLst>
      <p:ext uri="{BB962C8B-B14F-4D97-AF65-F5344CB8AC3E}">
        <p14:creationId xmlns:p14="http://schemas.microsoft.com/office/powerpoint/2010/main" val="1684610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5D10-5F5B-6011-267F-E496E2DEB46D}"/>
              </a:ext>
            </a:extLst>
          </p:cNvPr>
          <p:cNvSpPr>
            <a:spLocks noGrp="1"/>
          </p:cNvSpPr>
          <p:nvPr>
            <p:ph type="title"/>
          </p:nvPr>
        </p:nvSpPr>
        <p:spPr/>
        <p:txBody>
          <a:bodyPr/>
          <a:lstStyle/>
          <a:p>
            <a:r>
              <a:rPr lang="en-US" dirty="0"/>
              <a:t>Is Monitoring Legal?</a:t>
            </a:r>
          </a:p>
        </p:txBody>
      </p:sp>
      <p:sp>
        <p:nvSpPr>
          <p:cNvPr id="3" name="Content Placeholder 2">
            <a:extLst>
              <a:ext uri="{FF2B5EF4-FFF2-40B4-BE49-F238E27FC236}">
                <a16:creationId xmlns:a16="http://schemas.microsoft.com/office/drawing/2014/main" id="{6A693AF4-4CF0-C004-F347-CAA0ED3935B9}"/>
              </a:ext>
            </a:extLst>
          </p:cNvPr>
          <p:cNvSpPr>
            <a:spLocks noGrp="1"/>
          </p:cNvSpPr>
          <p:nvPr>
            <p:ph idx="1"/>
          </p:nvPr>
        </p:nvSpPr>
        <p:spPr/>
        <p:txBody>
          <a:bodyPr/>
          <a:lstStyle/>
          <a:p>
            <a:r>
              <a:rPr lang="en-US" dirty="0"/>
              <a:t>An employee can be monitored by the company</a:t>
            </a:r>
          </a:p>
          <a:p>
            <a:pPr lvl="1">
              <a:buFont typeface="Arial" panose="020B0604020202020204" pitchFamily="34" charset="0"/>
              <a:buChar char="•"/>
            </a:pPr>
            <a:r>
              <a:rPr lang="en-US" dirty="0"/>
              <a:t>The work is done at the employer’s place of business. </a:t>
            </a:r>
          </a:p>
          <a:p>
            <a:pPr lvl="1">
              <a:buFont typeface="Arial" panose="020B0604020202020204" pitchFamily="34" charset="0"/>
              <a:buChar char="•"/>
            </a:pPr>
            <a:r>
              <a:rPr lang="en-US" dirty="0"/>
              <a:t>The employer owns the equipment. </a:t>
            </a:r>
          </a:p>
          <a:p>
            <a:pPr lvl="1">
              <a:buFont typeface="Arial" panose="020B0604020202020204" pitchFamily="34" charset="0"/>
              <a:buChar char="•"/>
            </a:pPr>
            <a:r>
              <a:rPr lang="en-US" dirty="0"/>
              <a:t>The employer has an interest in monitoring employee activity to ensure the quality of work.</a:t>
            </a:r>
          </a:p>
          <a:p>
            <a:pPr marL="201168" lvl="1" indent="0">
              <a:buNone/>
            </a:pPr>
            <a:endParaRPr lang="en-US" dirty="0"/>
          </a:p>
          <a:p>
            <a:pPr marL="201168" lvl="1" indent="0">
              <a:buNone/>
            </a:pPr>
            <a:r>
              <a:rPr lang="en-US" dirty="0"/>
              <a:t>The employer has the right to protect property from theft and fraud.</a:t>
            </a:r>
          </a:p>
          <a:p>
            <a:pPr marL="201168" lvl="1" indent="0">
              <a:buNone/>
            </a:pPr>
            <a:endParaRPr lang="en-US" dirty="0"/>
          </a:p>
          <a:p>
            <a:pPr marL="201168" lvl="1" indent="0">
              <a:buNone/>
            </a:pPr>
            <a:r>
              <a:rPr lang="en-US" dirty="0"/>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28BC-9933-9CCD-F0A0-5D263D1D10D6}"/>
              </a:ext>
            </a:extLst>
          </p:cNvPr>
          <p:cNvSpPr>
            <a:spLocks noGrp="1"/>
          </p:cNvSpPr>
          <p:nvPr>
            <p:ph type="title"/>
          </p:nvPr>
        </p:nvSpPr>
        <p:spPr/>
        <p:txBody>
          <a:bodyPr/>
          <a:lstStyle/>
          <a:p>
            <a:r>
              <a:rPr lang="en-US" dirty="0"/>
              <a:t>QA?</a:t>
            </a:r>
          </a:p>
        </p:txBody>
      </p:sp>
      <p:sp>
        <p:nvSpPr>
          <p:cNvPr id="3" name="Content Placeholder 2">
            <a:extLst>
              <a:ext uri="{FF2B5EF4-FFF2-40B4-BE49-F238E27FC236}">
                <a16:creationId xmlns:a16="http://schemas.microsoft.com/office/drawing/2014/main" id="{E374A02C-1A5E-6762-F7D4-29AA705079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2462213"/>
          </a:xfrm>
          <a:prstGeom prst="rect">
            <a:avLst/>
          </a:prstGeom>
          <a:noFill/>
        </p:spPr>
        <p:txBody>
          <a:bodyPr wrap="square">
            <a:spAutoFit/>
          </a:bodyPr>
          <a:lstStyle/>
          <a:p>
            <a:r>
              <a:rPr lang="en-CA" sz="2800" b="1" dirty="0">
                <a:effectLst/>
                <a:latin typeface="Times New Roman" panose="02020603050405020304" pitchFamily="18" charset="0"/>
                <a:ea typeface="Times New Roman" panose="02020603050405020304" pitchFamily="18" charset="0"/>
              </a:rPr>
              <a:t>Authentication –</a:t>
            </a:r>
            <a:r>
              <a:rPr lang="en-CA" sz="1400" b="1" dirty="0">
                <a:effectLst/>
                <a:latin typeface="Times New Roman" panose="02020603050405020304" pitchFamily="18" charset="0"/>
                <a:ea typeface="Times New Roman" panose="02020603050405020304" pitchFamily="18" charset="0"/>
              </a:rPr>
              <a:t> </a:t>
            </a:r>
            <a:r>
              <a:rPr lang="en-CA" sz="1800" u="sng" dirty="0">
                <a:effectLst/>
                <a:latin typeface="Times New Roman" panose="02020603050405020304" pitchFamily="18" charset="0"/>
                <a:ea typeface="Times New Roman" panose="02020603050405020304" pitchFamily="18" charset="0"/>
              </a:rPr>
              <a:t>Authentication focuses on users providing proof of identity before being granted access to the system. Verification, which ideally is a </a:t>
            </a:r>
            <a:r>
              <a:rPr lang="en-CA" sz="18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multi-factor authentication</a:t>
            </a:r>
            <a:r>
              <a:rPr lang="en-CA" sz="1800" u="sng" dirty="0">
                <a:effectLst/>
                <a:latin typeface="Times New Roman" panose="02020603050405020304" pitchFamily="18" charset="0"/>
                <a:ea typeface="Times New Roman" panose="02020603050405020304" pitchFamily="18" charset="0"/>
              </a:rPr>
              <a:t> process, proves that they are whom they claim to be. Entering a password, using a digital or physical key, and providing a </a:t>
            </a:r>
            <a:r>
              <a:rPr lang="en-CA" sz="1800" u="sng"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biometric </a:t>
            </a:r>
            <a:r>
              <a:rPr lang="en-CA" sz="1800" u="sng" dirty="0">
                <a:effectLst/>
                <a:latin typeface="Times New Roman" panose="02020603050405020304" pitchFamily="18" charset="0"/>
                <a:ea typeface="Times New Roman" panose="02020603050405020304" pitchFamily="18" charset="0"/>
              </a:rPr>
              <a:t>measure for accuracy are some of the ways to do this effectively.</a:t>
            </a:r>
            <a:endParaRPr lang="en-CA" sz="1400" u="sng" dirty="0">
              <a:effectLst/>
              <a:latin typeface="Times New Roman" panose="02020603050405020304" pitchFamily="18" charset="0"/>
              <a:ea typeface="Times New Roman" panose="02020603050405020304" pitchFamily="18" charset="0"/>
            </a:endParaRPr>
          </a:p>
          <a:p>
            <a:r>
              <a:rPr lang="en-CA" sz="1800" u="sng" dirty="0">
                <a:effectLst/>
                <a:latin typeface="Times New Roman" panose="02020603050405020304" pitchFamily="18" charset="0"/>
                <a:ea typeface="Times New Roman" panose="02020603050405020304" pitchFamily="18" charset="0"/>
              </a:rPr>
              <a:t>The disadvantage of using this method is that once the information is lost or stolen (for example, if a user’s password is stolen), an attacker would be able to successfully authenticate.</a:t>
            </a:r>
            <a:endParaRPr lang="en-CA" sz="14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b="1" dirty="0">
                <a:effectLst/>
                <a:latin typeface="Times New Roman" panose="02020603050405020304" pitchFamily="18" charset="0"/>
                <a:ea typeface="Times New Roman" panose="02020603050405020304" pitchFamily="18" charset="0"/>
              </a:rPr>
              <a:t>Authentication by Knowledge – </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lstStyle/>
          <a:p>
            <a:r>
              <a:rPr lang="en-CA" sz="1800" dirty="0">
                <a:effectLst/>
                <a:latin typeface="Times New Roman" panose="02020603050405020304" pitchFamily="18" charset="0"/>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p>
          <a:p>
            <a:endParaRPr lang="en-CA" dirty="0"/>
          </a:p>
        </p:txBody>
      </p:sp>
      <p:pic>
        <p:nvPicPr>
          <p:cNvPr id="4" name="Picture 3" descr="Logo, company name&#10;&#10;Description automatically generated">
            <a:extLst>
              <a:ext uri="{FF2B5EF4-FFF2-40B4-BE49-F238E27FC236}">
                <a16:creationId xmlns:a16="http://schemas.microsoft.com/office/drawing/2014/main" id="{F5B40B1E-49F7-1EDB-E047-4A662C78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0" y="3062377"/>
            <a:ext cx="11792309" cy="3364302"/>
          </a:xfrm>
          <a:prstGeom prst="rect">
            <a:avLst/>
          </a:prstGeom>
        </p:spPr>
      </p:pic>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386090"/>
          </a:xfrm>
          <a:prstGeom prst="rect">
            <a:avLst/>
          </a:prstGeom>
          <a:noFill/>
        </p:spPr>
        <p:txBody>
          <a:bodyPr wrap="square">
            <a:spAutoFit/>
          </a:bodyPr>
          <a:lstStyle/>
          <a:p>
            <a:r>
              <a:rPr lang="en-CA" sz="3200" b="1" dirty="0">
                <a:effectLst/>
                <a:latin typeface="Times New Roman" panose="02020603050405020304" pitchFamily="18" charset="0"/>
                <a:ea typeface="Times New Roman" panose="02020603050405020304" pitchFamily="18" charset="0"/>
              </a:rPr>
              <a:t>Authorization – </a:t>
            </a:r>
            <a:r>
              <a:rPr lang="en-CA" sz="2000" b="1" dirty="0">
                <a:effectLst/>
                <a:latin typeface="Times New Roman" panose="02020603050405020304" pitchFamily="18" charset="0"/>
                <a:ea typeface="Times New Roman" panose="02020603050405020304" pitchFamily="18" charset="0"/>
              </a:rPr>
              <a:t> </a:t>
            </a:r>
            <a:r>
              <a:rPr lang="en-CA" sz="2000" b="0" dirty="0">
                <a:effectLst/>
                <a:latin typeface="Times New Roman" panose="02020603050405020304" pitchFamily="18" charset="0"/>
                <a:ea typeface="Times New Roman" panose="02020603050405020304" pitchFamily="18" charset="0"/>
              </a:rPr>
              <a:t>When a user has successfully established their identity, pre-determined permissions are granted to them during the authorization stage. The level of clearance that should be provided is determined by the reference monitor or authorization matrix, which also stores and transmits control information.</a:t>
            </a: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permissions must be based on the minimum required to perform the</a:t>
            </a:r>
            <a:endParaRPr lang="en-CA" sz="1800" b="1" dirty="0">
              <a:effectLst/>
              <a:latin typeface="Times New Roman" panose="02020603050405020304" pitchFamily="18" charset="0"/>
              <a:ea typeface="Times New Roman" panose="02020603050405020304" pitchFamily="18" charset="0"/>
            </a:endParaRPr>
          </a:p>
          <a:p>
            <a:pPr marL="457200"/>
            <a:r>
              <a:rPr lang="en-CA" sz="1800" b="0" dirty="0">
                <a:effectLst/>
                <a:latin typeface="Times New Roman" panose="02020603050405020304" pitchFamily="18" charset="0"/>
                <a:ea typeface="Times New Roman" panose="02020603050405020304" pitchFamily="18" charset="0"/>
              </a:rPr>
              <a:t> job or program function. </a:t>
            </a:r>
          </a:p>
          <a:p>
            <a:pPr marL="45720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4.    Information and information system owners are responsible for determining access rights and permissions.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5.  The Office of Information Security is responsible for enforcing an authorization process.</a:t>
            </a:r>
          </a:p>
          <a:p>
            <a:pPr lvl="0"/>
            <a:r>
              <a:rPr lang="en-CA" sz="1800" b="0" dirty="0">
                <a:effectLst/>
                <a:latin typeface="Times New Roman" panose="02020603050405020304" pitchFamily="18" charset="0"/>
                <a:ea typeface="Times New Roman" panose="02020603050405020304" pitchFamily="18" charset="0"/>
              </a:rPr>
              <a:t> </a:t>
            </a:r>
            <a:endParaRPr lang="en-CA" b="1" dirty="0">
              <a:latin typeface="Times New Roman" panose="02020603050405020304" pitchFamily="18" charset="0"/>
              <a:ea typeface="Times New Roman" panose="02020603050405020304" pitchFamily="18" charset="0"/>
            </a:endParaRPr>
          </a:p>
          <a:p>
            <a:pPr lvl="0"/>
            <a:r>
              <a:rPr lang="en-CA" b="1" dirty="0">
                <a:latin typeface="Times New Roman" panose="02020603050405020304" pitchFamily="18" charset="0"/>
                <a:ea typeface="Times New Roman" panose="02020603050405020304" pitchFamily="18" charset="0"/>
              </a:rPr>
              <a:t>6. </a:t>
            </a:r>
            <a:r>
              <a:rPr lang="en-CA" sz="1800" b="1" dirty="0">
                <a:effectLst/>
                <a:latin typeface="Times New Roman" panose="02020603050405020304" pitchFamily="18" charset="0"/>
                <a:ea typeface="Times New Roman" panose="02020603050405020304" pitchFamily="18" charset="0"/>
              </a:rPr>
              <a:t> </a:t>
            </a:r>
            <a:r>
              <a:rPr lang="en-CA" sz="1800" b="0" dirty="0">
                <a:effectLst/>
                <a:latin typeface="Times New Roman" panose="02020603050405020304" pitchFamily="18" charset="0"/>
                <a:ea typeface="Times New Roman" panose="02020603050405020304" pitchFamily="18" charset="0"/>
              </a:rPr>
              <a:t>Permissions must not be granted until the authorization process is complete.</a:t>
            </a:r>
            <a:endParaRPr lang="en-CA"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lstStyle/>
          <a:p>
            <a:r>
              <a:rPr lang="en-CA" sz="4000" b="1" dirty="0">
                <a:effectLst/>
                <a:latin typeface="Times New Roman" panose="02020603050405020304" pitchFamily="18" charset="0"/>
                <a:ea typeface="Times New Roman" panose="02020603050405020304" pitchFamily="18" charset="0"/>
              </a:rPr>
              <a:t>Authentication by Ownership or Possession –</a:t>
            </a:r>
            <a:br>
              <a:rPr lang="en-CA" sz="1800" b="1" dirty="0">
                <a:effectLst/>
                <a:latin typeface="Times New Roman" panose="02020603050405020304" pitchFamily="18" charset="0"/>
                <a:ea typeface="Times New Roman" panose="02020603050405020304" pitchFamily="18" charset="0"/>
              </a:rPr>
            </a:br>
            <a:endParaRPr lang="en-CA" dirty="0"/>
          </a:p>
        </p:txBody>
      </p:sp>
      <p:pic>
        <p:nvPicPr>
          <p:cNvPr id="4" name="Content Placeholder 3">
            <a:extLst>
              <a:ext uri="{FF2B5EF4-FFF2-40B4-BE49-F238E27FC236}">
                <a16:creationId xmlns:a16="http://schemas.microsoft.com/office/drawing/2014/main" id="{CBB1D20F-4F78-F768-BDD4-609FA9196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0829"/>
            <a:ext cx="11964838" cy="5244861"/>
          </a:xfrm>
          <a:prstGeom prst="rect">
            <a:avLst/>
          </a:prstGeom>
        </p:spPr>
      </p:pic>
      <p:sp>
        <p:nvSpPr>
          <p:cNvPr id="6" name="TextBox 5">
            <a:extLst>
              <a:ext uri="{FF2B5EF4-FFF2-40B4-BE49-F238E27FC236}">
                <a16:creationId xmlns:a16="http://schemas.microsoft.com/office/drawing/2014/main" id="{EED8C35E-6BCB-DF97-5254-F38C360AF21B}"/>
              </a:ext>
            </a:extLst>
          </p:cNvPr>
          <p:cNvSpPr txBox="1"/>
          <p:nvPr/>
        </p:nvSpPr>
        <p:spPr>
          <a:xfrm>
            <a:off x="227162" y="1258089"/>
            <a:ext cx="11964838" cy="1631216"/>
          </a:xfrm>
          <a:prstGeom prst="rect">
            <a:avLst/>
          </a:prstGeom>
          <a:noFill/>
        </p:spPr>
        <p:txBody>
          <a:bodyPr wrap="square">
            <a:spAutoFit/>
          </a:bodyPr>
          <a:lstStyle/>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With this type of authentication, the user is asked to provide proof that he owns something specific—for example, a system might require an employee to use a badge to access a facility. Another example of authentication by ownership is the use of a token or smart card.</a:t>
            </a:r>
          </a:p>
          <a:p>
            <a:endParaRPr lang="en-CA" sz="2000" b="1" dirty="0">
              <a:solidFill>
                <a:schemeClr val="bg2">
                  <a:lumMod val="10000"/>
                </a:schemeClr>
              </a:solidFill>
              <a:effectLst/>
              <a:latin typeface="Times New Roman" panose="02020603050405020304" pitchFamily="18" charset="0"/>
              <a:ea typeface="Times New Roman" panose="02020603050405020304" pitchFamily="18" charset="0"/>
            </a:endParaRPr>
          </a:p>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Possession – The most common of the four is the one-time passcode sent to a device in the user’s possession.</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1126</TotalTime>
  <Words>2812</Words>
  <Application>Microsoft Office PowerPoint</Application>
  <PresentationFormat>Widescreen</PresentationFormat>
  <Paragraphs>263</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Bookman Old Style</vt:lpstr>
      <vt:lpstr>Calibri</vt:lpstr>
      <vt:lpstr>Franklin Gothic Book</vt:lpstr>
      <vt:lpstr>Times New Roman</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PowerPoint Presentation</vt:lpstr>
      <vt:lpstr>PowerPoint Presentation</vt:lpstr>
      <vt:lpstr>Infrastructure Access Control</vt:lpstr>
      <vt:lpstr>Why Segment a network</vt:lpstr>
      <vt:lpstr>Segmented Network Types</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Network-Based IDS/IPS uses these detection methodologies</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Ripunjoy Ripunjoy</cp:lastModifiedBy>
  <cp:revision>5</cp:revision>
  <dcterms:created xsi:type="dcterms:W3CDTF">2022-11-12T20:45:29Z</dcterms:created>
  <dcterms:modified xsi:type="dcterms:W3CDTF">2022-11-17T11:41:52Z</dcterms:modified>
</cp:coreProperties>
</file>