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2" r:id="rId3"/>
    <p:sldId id="283" r:id="rId4"/>
    <p:sldId id="284" r:id="rId5"/>
    <p:sldId id="285" r:id="rId6"/>
    <p:sldId id="286" r:id="rId7"/>
    <p:sldId id="287" r:id="rId8"/>
    <p:sldId id="288" r:id="rId9"/>
    <p:sldId id="290" r:id="rId10"/>
    <p:sldId id="289" r:id="rId11"/>
    <p:sldId id="291" r:id="rId12"/>
    <p:sldId id="292" r:id="rId13"/>
    <p:sldId id="293" r:id="rId14"/>
    <p:sldId id="294" r:id="rId15"/>
    <p:sldId id="295"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04" autoAdjust="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5id.com/blog/facial-recognition-technology-explained-applications-and-benefits"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q5id.com/blog/biometric-authentication-types-benefits-and-best-practices" TargetMode="External"/><Relationship Id="rId2" Type="http://schemas.openxmlformats.org/officeDocument/2006/relationships/hyperlink" Target="https://q5id.com/blog/multi-factor-authentication-the-ultimate-guid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3273" y="-228600"/>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8123417" y="1475234"/>
            <a:ext cx="3108960" cy="1090673"/>
          </a:xfrm>
        </p:spPr>
        <p:txBody>
          <a:bodyPr anchor="b">
            <a:normAutofit fontScale="90000"/>
          </a:bodyPr>
          <a:lstStyle/>
          <a:p>
            <a:r>
              <a:rPr lang="en-US" sz="4400" dirty="0">
                <a:solidFill>
                  <a:schemeClr val="tx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8127750" y="3247054"/>
            <a:ext cx="3205640" cy="2135708"/>
          </a:xfrm>
        </p:spPr>
        <p:txBody>
          <a:bodyPr anchor="t">
            <a:normAutofit fontScale="92500" lnSpcReduction="10000"/>
          </a:bodyPr>
          <a:lstStyle/>
          <a:p>
            <a:r>
              <a:rPr lang="en-US" sz="2000" dirty="0"/>
              <a:t>Group 3 </a:t>
            </a:r>
          </a:p>
          <a:p>
            <a:r>
              <a:rPr lang="en-US" sz="2000" dirty="0" err="1"/>
              <a:t>Karmdeep</a:t>
            </a:r>
            <a:r>
              <a:rPr lang="en-US" sz="2000" dirty="0"/>
              <a:t> Kaur</a:t>
            </a:r>
          </a:p>
          <a:p>
            <a:r>
              <a:rPr lang="en-US" sz="2000" dirty="0" err="1"/>
              <a:t>Dwity</a:t>
            </a:r>
            <a:r>
              <a:rPr lang="en-US" sz="2000" dirty="0"/>
              <a:t> Gohil</a:t>
            </a:r>
          </a:p>
          <a:p>
            <a:r>
              <a:rPr lang="en-US" sz="2000" dirty="0"/>
              <a:t>Ripunjoy Madhab buddha</a:t>
            </a:r>
          </a:p>
        </p:txBody>
      </p:sp>
      <p:cxnSp>
        <p:nvCxnSpPr>
          <p:cNvPr id="50"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1788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3F309-B16B-0069-4EBA-56E8B813EDA8}"/>
              </a:ext>
            </a:extLst>
          </p:cNvPr>
          <p:cNvSpPr txBox="1"/>
          <p:nvPr/>
        </p:nvSpPr>
        <p:spPr>
          <a:xfrm>
            <a:off x="744028" y="568256"/>
            <a:ext cx="10694598" cy="5296578"/>
          </a:xfrm>
          <a:prstGeom prst="rect">
            <a:avLst/>
          </a:prstGeom>
          <a:noFill/>
        </p:spPr>
        <p:txBody>
          <a:bodyPr wrap="square">
            <a:spAutoFit/>
          </a:bodyPr>
          <a:lstStyle/>
          <a:p>
            <a:pPr>
              <a:lnSpc>
                <a:spcPct val="107000"/>
              </a:lnSpc>
              <a:spcAft>
                <a:spcPts val="800"/>
              </a:spcAft>
            </a:pPr>
            <a:r>
              <a:rPr lang="en-CA" sz="4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Authentication by Characteristic –</a:t>
            </a:r>
            <a:endParaRPr lang="en-CA" sz="4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Authentication by characteristic, often known as a biometric attribute, authentication verifies the user based on a physical or behavioral characteristic. The following physical or physiological traits are the most prevalent</a:t>
            </a:r>
            <a:r>
              <a:rPr lang="en-CA" sz="2400" b="1" dirty="0">
                <a:effectLst/>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1. Fingerprint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2. Face recognition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3. Retina and iris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4. Palm and hand geometry </a:t>
            </a:r>
          </a:p>
          <a:p>
            <a:pPr lvl="0">
              <a:lnSpc>
                <a:spcPct val="107000"/>
              </a:lnSpc>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5. Blood and vascular information </a:t>
            </a:r>
          </a:p>
          <a:p>
            <a:pPr lvl="0">
              <a:lnSpc>
                <a:spcPct val="107000"/>
              </a:lnSpc>
              <a:spcAft>
                <a:spcPts val="800"/>
              </a:spcAft>
              <a:buSzPts val="1100"/>
            </a:pPr>
            <a:r>
              <a:rPr lang="en-CA" sz="2800" dirty="0">
                <a:effectLst/>
                <a:latin typeface="Calibri" panose="020F0502020204030204" pitchFamily="34" charset="0"/>
                <a:ea typeface="Calibri" panose="020F0502020204030204" pitchFamily="34" charset="0"/>
                <a:cs typeface="Times New Roman" panose="02020603050405020304" pitchFamily="18" charset="0"/>
              </a:rPr>
              <a:t>6. Voice recognition</a:t>
            </a:r>
          </a:p>
          <a:p>
            <a:pPr>
              <a:lnSpc>
                <a:spcPct val="107000"/>
              </a:lnSpc>
              <a:spcAft>
                <a:spcPts val="800"/>
              </a:spcAft>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2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D7CE4-F1D7-7D1A-9D19-A07FA9B65E72}"/>
              </a:ext>
            </a:extLst>
          </p:cNvPr>
          <p:cNvSpPr txBox="1"/>
          <p:nvPr/>
        </p:nvSpPr>
        <p:spPr>
          <a:xfrm>
            <a:off x="1763020" y="179789"/>
            <a:ext cx="8374092" cy="3200876"/>
          </a:xfrm>
          <a:prstGeom prst="rect">
            <a:avLst/>
          </a:prstGeom>
          <a:noFill/>
        </p:spPr>
        <p:txBody>
          <a:bodyPr wrap="square">
            <a:spAutoFit/>
          </a:bodyPr>
          <a:lstStyle/>
          <a:p>
            <a:r>
              <a:rPr lang="en-CA" sz="4000" b="1" dirty="0">
                <a:effectLst/>
                <a:latin typeface="Calibri" panose="020F0502020204030204" pitchFamily="34" charset="0"/>
                <a:ea typeface="Calibri" panose="020F0502020204030204" pitchFamily="34" charset="0"/>
                <a:cs typeface="Times New Roman" panose="02020603050405020304" pitchFamily="18" charset="0"/>
              </a:rPr>
              <a:t>Multi-Factor Authentication – </a:t>
            </a:r>
            <a:r>
              <a:rPr lang="en-CA" sz="2400" dirty="0">
                <a:effectLst/>
                <a:latin typeface="Calibri" panose="020F0502020204030204" pitchFamily="34" charset="0"/>
                <a:ea typeface="Calibri" panose="020F0502020204030204" pitchFamily="34" charset="0"/>
                <a:cs typeface="Times New Roman" panose="02020603050405020304" pitchFamily="18" charset="0"/>
              </a:rPr>
              <a:t>When only one factor is provided, it is known as single-factor authentication. The password is the single-factor authentication technique that is used the most. When two or more factors are presented, it is considered multifactor authentication. When two or more of the same kind of factors are presented, this is known as multilayer authentication.</a:t>
            </a:r>
          </a:p>
          <a:p>
            <a:endParaRPr lang="en-CA" dirty="0"/>
          </a:p>
        </p:txBody>
      </p:sp>
      <p:pic>
        <p:nvPicPr>
          <p:cNvPr id="5" name="Picture 4">
            <a:extLst>
              <a:ext uri="{FF2B5EF4-FFF2-40B4-BE49-F238E27FC236}">
                <a16:creationId xmlns:a16="http://schemas.microsoft.com/office/drawing/2014/main" id="{F6972C31-C24D-377B-8F30-A2CAC9D67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01992"/>
            <a:ext cx="12456544" cy="3769744"/>
          </a:xfrm>
          <a:prstGeom prst="rect">
            <a:avLst/>
          </a:prstGeom>
        </p:spPr>
      </p:pic>
    </p:spTree>
    <p:extLst>
      <p:ext uri="{BB962C8B-B14F-4D97-AF65-F5344CB8AC3E}">
        <p14:creationId xmlns:p14="http://schemas.microsoft.com/office/powerpoint/2010/main" val="241120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403ED-3661-57CD-D429-786DDD526D38}"/>
              </a:ext>
            </a:extLst>
          </p:cNvPr>
          <p:cNvSpPr txBox="1"/>
          <p:nvPr/>
        </p:nvSpPr>
        <p:spPr>
          <a:xfrm>
            <a:off x="146649" y="3141088"/>
            <a:ext cx="12105736" cy="3577454"/>
          </a:xfrm>
          <a:prstGeom prst="rect">
            <a:avLst/>
          </a:prstGeom>
          <a:noFill/>
        </p:spPr>
        <p:txBody>
          <a:bodyPr wrap="square">
            <a:spAutoFit/>
          </a:bodyPr>
          <a:lstStyle/>
          <a:p>
            <a:pPr>
              <a:lnSpc>
                <a:spcPct val="107000"/>
              </a:lnSpc>
              <a:spcAft>
                <a:spcPts val="800"/>
              </a:spcAft>
            </a:pPr>
            <a:r>
              <a:rPr lang="en-CA" sz="3200" b="1" dirty="0">
                <a:effectLst/>
                <a:latin typeface="Calibri" panose="020F0502020204030204" pitchFamily="34" charset="0"/>
                <a:ea typeface="Calibri" panose="020F0502020204030204" pitchFamily="34" charset="0"/>
                <a:cs typeface="Times New Roman" panose="02020603050405020304" pitchFamily="18" charset="0"/>
              </a:rPr>
              <a:t>Accountability or Audit –  </a:t>
            </a:r>
            <a:r>
              <a:rPr lang="en-CA" sz="2000" dirty="0">
                <a:effectLst/>
                <a:latin typeface="Calibri" panose="020F0502020204030204" pitchFamily="34" charset="0"/>
                <a:ea typeface="Calibri" panose="020F0502020204030204" pitchFamily="34" charset="0"/>
                <a:cs typeface="Times New Roman" panose="02020603050405020304" pitchFamily="18" charset="0"/>
              </a:rPr>
              <a:t>Accountability or audit are the last two components of the access control system. Your system can offer logs at this point so that use and permissions can be audited. By doing this, you can track what happened if something goes wrong, including what data was accessed or downloaded and how long each task took.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An authorization policy should implement two concepts: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Implicit deny: If no rule is specified for the transaction of the subject/object, the authorization policy should deny the transaction.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2. Need-to-know: A subject should be granted access to an object only if the access is needed to carry out the job of the subject.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D11B1E7-D6B4-F155-DFAA-926F50F43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141088"/>
          </a:xfrm>
          <a:prstGeom prst="rect">
            <a:avLst/>
          </a:prstGeom>
        </p:spPr>
      </p:pic>
    </p:spTree>
    <p:extLst>
      <p:ext uri="{BB962C8B-B14F-4D97-AF65-F5344CB8AC3E}">
        <p14:creationId xmlns:p14="http://schemas.microsoft.com/office/powerpoint/2010/main" val="42016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F1EF1-A5B4-1A32-5ACA-9EBCA3A8AFB9}"/>
              </a:ext>
            </a:extLst>
          </p:cNvPr>
          <p:cNvSpPr txBox="1"/>
          <p:nvPr/>
        </p:nvSpPr>
        <p:spPr>
          <a:xfrm>
            <a:off x="3126356" y="0"/>
            <a:ext cx="7915455" cy="721736"/>
          </a:xfrm>
          <a:prstGeom prst="rect">
            <a:avLst/>
          </a:prstGeom>
          <a:noFill/>
        </p:spPr>
        <p:txBody>
          <a:bodyPr wrap="square">
            <a:spAutoFit/>
          </a:bodyPr>
          <a:lstStyle/>
          <a:p>
            <a:pPr>
              <a:lnSpc>
                <a:spcPct val="107000"/>
              </a:lnSpc>
              <a:spcAft>
                <a:spcPts val="800"/>
              </a:spcAft>
            </a:pPr>
            <a:r>
              <a:rPr lang="en-CA" sz="4000" b="1" dirty="0">
                <a:effectLst/>
                <a:latin typeface="Calibri" panose="020F0502020204030204" pitchFamily="34" charset="0"/>
                <a:ea typeface="Calibri" panose="020F0502020204030204" pitchFamily="34" charset="0"/>
                <a:cs typeface="Times New Roman" panose="02020603050405020304" pitchFamily="18" charset="0"/>
              </a:rPr>
              <a:t>What Is a Security Posture?</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1">
            <a:extLst>
              <a:ext uri="{FF2B5EF4-FFF2-40B4-BE49-F238E27FC236}">
                <a16:creationId xmlns:a16="http://schemas.microsoft.com/office/drawing/2014/main" id="{6232E52F-AB31-91D1-0D6D-1A8B2491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41" y="484632"/>
            <a:ext cx="7560334" cy="5989887"/>
          </a:xfrm>
          <a:prstGeom prst="rect">
            <a:avLst/>
          </a:prstGeom>
        </p:spPr>
      </p:pic>
      <p:sp>
        <p:nvSpPr>
          <p:cNvPr id="6" name="TextBox 5">
            <a:extLst>
              <a:ext uri="{FF2B5EF4-FFF2-40B4-BE49-F238E27FC236}">
                <a16:creationId xmlns:a16="http://schemas.microsoft.com/office/drawing/2014/main" id="{515B145B-2E17-0702-6EE0-5AE2DD801771}"/>
              </a:ext>
            </a:extLst>
          </p:cNvPr>
          <p:cNvSpPr txBox="1"/>
          <p:nvPr/>
        </p:nvSpPr>
        <p:spPr>
          <a:xfrm>
            <a:off x="7781544" y="1455874"/>
            <a:ext cx="4005072" cy="4808368"/>
          </a:xfrm>
          <a:prstGeom prst="rect">
            <a:avLst/>
          </a:prstGeom>
          <a:noFill/>
        </p:spPr>
        <p:txBody>
          <a:bodyPr wrap="square">
            <a:spAutoFit/>
          </a:bodyPr>
          <a:lstStyle/>
          <a:p>
            <a:pPr>
              <a:lnSpc>
                <a:spcPct val="107000"/>
              </a:lnSpc>
              <a:spcAft>
                <a:spcPts val="800"/>
              </a:spcAft>
            </a:pPr>
            <a:r>
              <a:rPr lang="en-CA" sz="3600" dirty="0">
                <a:effectLst/>
                <a:latin typeface="Calibri" panose="020F0502020204030204" pitchFamily="34" charset="0"/>
                <a:ea typeface="Calibri" panose="020F0502020204030204" pitchFamily="34" charset="0"/>
                <a:cs typeface="Times New Roman" panose="02020603050405020304" pitchFamily="18" charset="0"/>
              </a:rPr>
              <a:t>A security posture is an organization’s approach to access controls based on information about an object, such as a host (end system) or network.</a:t>
            </a:r>
          </a:p>
        </p:txBody>
      </p:sp>
    </p:spTree>
    <p:extLst>
      <p:ext uri="{BB962C8B-B14F-4D97-AF65-F5344CB8AC3E}">
        <p14:creationId xmlns:p14="http://schemas.microsoft.com/office/powerpoint/2010/main" val="331861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17FCCC-D88F-35FC-CE70-CE4E5F2F7EC6}"/>
              </a:ext>
            </a:extLst>
          </p:cNvPr>
          <p:cNvSpPr txBox="1"/>
          <p:nvPr/>
        </p:nvSpPr>
        <p:spPr>
          <a:xfrm>
            <a:off x="128016" y="930633"/>
            <a:ext cx="11786616" cy="5411738"/>
          </a:xfrm>
          <a:prstGeom prst="rect">
            <a:avLst/>
          </a:prstGeom>
          <a:noFill/>
        </p:spPr>
        <p:txBody>
          <a:bodyPr wrap="square">
            <a:spAutoFit/>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There is a concept called network access control (NAC) in which networking devices such as switches, firewalls, wireless access points, and others can enforce policy based on the security posture of a subject, in this case, a device trying to join the network.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NAC can provide the following: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Identity and trust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Visibility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Correlation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Instrumentation and management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Isolation and segmentation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effectLst/>
                <a:latin typeface="Calibri" panose="020F0502020204030204" pitchFamily="34" charset="0"/>
                <a:ea typeface="Calibri" panose="020F0502020204030204" pitchFamily="34" charset="0"/>
                <a:cs typeface="Times New Roman" panose="02020603050405020304" pitchFamily="18" charset="0"/>
              </a:rPr>
              <a:t> Policy Enforcement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effectLst/>
                <a:latin typeface="Calibri" panose="020F0502020204030204" pitchFamily="34" charset="0"/>
                <a:ea typeface="Calibri" panose="020F0502020204030204" pitchFamily="34" charset="0"/>
                <a:cs typeface="Times New Roman" panose="02020603050405020304" pitchFamily="18" charset="0"/>
              </a:rPr>
              <a:t>Open and secure are the two primary stances. Open, often known as default allow, denotes that access that isn't expressly prohibited is allowed. Secure, also known as default deny, denotes that any access that is not explicitly permitted is prohibited. In actual usage, default deny indicates that access is blocked until a rule, access control list (ACL), or setting is changed to permit access.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4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CA"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55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FAE4C1-8530-6109-109D-E7AAC4286F22}"/>
              </a:ext>
            </a:extLst>
          </p:cNvPr>
          <p:cNvSpPr txBox="1"/>
          <p:nvPr/>
        </p:nvSpPr>
        <p:spPr>
          <a:xfrm>
            <a:off x="-82296" y="4511551"/>
            <a:ext cx="12192000" cy="1725729"/>
          </a:xfrm>
          <a:prstGeom prst="rect">
            <a:avLst/>
          </a:prstGeom>
          <a:noFill/>
        </p:spPr>
        <p:txBody>
          <a:bodyPr wrap="square">
            <a:spAutoFit/>
          </a:bodyPr>
          <a:lstStyle/>
          <a:p>
            <a:pPr marL="457200">
              <a:lnSpc>
                <a:spcPct val="107000"/>
              </a:lnSpc>
            </a:pPr>
            <a:r>
              <a:rPr lang="en-CA" sz="2400" b="1" dirty="0">
                <a:effectLst/>
                <a:latin typeface="Calibri" panose="020F0502020204030204" pitchFamily="34" charset="0"/>
                <a:ea typeface="Calibri" panose="020F0502020204030204" pitchFamily="34" charset="0"/>
                <a:cs typeface="Times New Roman" panose="02020603050405020304" pitchFamily="18" charset="0"/>
              </a:rPr>
              <a:t>Principle of Least Privilege and Separation of Duties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dirty="0">
                <a:effectLst/>
                <a:latin typeface="Calibri" panose="020F0502020204030204" pitchFamily="34" charset="0"/>
                <a:ea typeface="Calibri" panose="020F0502020204030204" pitchFamily="34" charset="0"/>
                <a:cs typeface="Times New Roman" panose="02020603050405020304" pitchFamily="18" charset="0"/>
              </a:rPr>
              <a:t>The principle of least privilege states that all users—whether they are individual contributors, managers, directors, or executives—should be granted only the level of privilege they need to do their jobs, and no more.</a:t>
            </a:r>
          </a:p>
          <a:p>
            <a:pPr marL="457200">
              <a:lnSpc>
                <a:spcPct val="107000"/>
              </a:lnSpc>
              <a:spcAft>
                <a:spcPts val="800"/>
              </a:spcAft>
            </a:pPr>
            <a:r>
              <a:rPr lang="en-CA" dirty="0">
                <a:effectLst/>
                <a:latin typeface="Calibri" panose="020F0502020204030204" pitchFamily="34" charset="0"/>
                <a:ea typeface="Calibri" panose="020F0502020204030204" pitchFamily="34" charset="0"/>
                <a:cs typeface="Times New Roman" panose="02020603050405020304" pitchFamily="18" charset="0"/>
              </a:rPr>
              <a:t>The software can benefit from the same idea of least privilege. For instance, applications or processes running on a system should only have access to the resources necessary to complete their tasks. They shouldn't have root access</a:t>
            </a:r>
            <a:r>
              <a:rPr lang="en-CA" sz="1800" dirty="0">
                <a:effectLst/>
                <a:latin typeface="Calibri" panose="020F0502020204030204" pitchFamily="34" charset="0"/>
                <a:ea typeface="Calibri" panose="020F0502020204030204" pitchFamily="34" charset="0"/>
                <a:cs typeface="Times New Roman" panose="02020603050405020304" pitchFamily="18" charset="0"/>
              </a:rPr>
              <a: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FDDCEBB-5D49-9C67-ECB3-6055BE987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 y="0"/>
            <a:ext cx="12274296" cy="4511551"/>
          </a:xfrm>
          <a:prstGeom prst="rect">
            <a:avLst/>
          </a:prstGeom>
        </p:spPr>
      </p:pic>
    </p:spTree>
    <p:extLst>
      <p:ext uri="{BB962C8B-B14F-4D97-AF65-F5344CB8AC3E}">
        <p14:creationId xmlns:p14="http://schemas.microsoft.com/office/powerpoint/2010/main" val="366339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Infrastructure Access Control</a:t>
            </a:r>
          </a:p>
        </p:txBody>
      </p:sp>
      <p:sp>
        <p:nvSpPr>
          <p:cNvPr id="3" name="Content Placeholder 2">
            <a:extLst>
              <a:ext uri="{FF2B5EF4-FFF2-40B4-BE49-F238E27FC236}">
                <a16:creationId xmlns:a16="http://schemas.microsoft.com/office/drawing/2014/main" id="{A5FD1327-7266-4C15-9B6E-8165C3C43D72}"/>
              </a:ext>
            </a:extLst>
          </p:cNvPr>
          <p:cNvSpPr>
            <a:spLocks noGrp="1"/>
          </p:cNvSpPr>
          <p:nvPr>
            <p:ph idx="1"/>
          </p:nvPr>
        </p:nvSpPr>
        <p:spPr>
          <a:xfrm>
            <a:off x="1096963" y="2675694"/>
            <a:ext cx="10058400" cy="3193294"/>
          </a:xfrm>
        </p:spPr>
        <p:txBody>
          <a:bodyPr>
            <a:normAutofit/>
          </a:bodyPr>
          <a:lstStyle/>
          <a:p>
            <a:r>
              <a:rPr lang="en-US" dirty="0"/>
              <a:t>It is defined as interconnected group of host and devices which is mostly distributed to different locations and offices. </a:t>
            </a:r>
          </a:p>
          <a:p>
            <a:r>
              <a:rPr lang="en-US" dirty="0"/>
              <a:t>Access to those infrastructure brings Infrastructure Access Control which includes – physical, logical, border, communication mechanism, host security which continues monitoring with must </a:t>
            </a:r>
            <a:r>
              <a:rPr lang="en-US"/>
              <a:t>generated response…</a:t>
            </a:r>
            <a:endParaRPr lang="en-US" dirty="0"/>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672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lstStyle/>
          <a:p>
            <a:r>
              <a:rPr lang="en-US" dirty="0"/>
              <a:t>The process of logically classifying network resources, applications, and assets is known as network segmentation. The ability to implement different services, authentication requirements, and security measures is made possible through segmentation.</a:t>
            </a:r>
          </a:p>
          <a:p>
            <a:endParaRPr lang="en-US" dirty="0"/>
          </a:p>
          <a:p>
            <a:pPr marL="0" indent="0">
              <a:buNone/>
            </a:pPr>
            <a:r>
              <a:rPr lang="en-US" dirty="0"/>
              <a:t>Network segments includes the following types –</a:t>
            </a:r>
          </a:p>
          <a:p>
            <a:pPr marL="0" indent="0">
              <a:buNone/>
            </a:pPr>
            <a:endParaRPr lang="en-US" dirty="0"/>
          </a:p>
        </p:txBody>
      </p:sp>
    </p:spTree>
    <p:extLst>
      <p:ext uri="{BB962C8B-B14F-4D97-AF65-F5344CB8AC3E}">
        <p14:creationId xmlns:p14="http://schemas.microsoft.com/office/powerpoint/2010/main" val="322986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t>Enclave Network</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lstStyle/>
          <a:p>
            <a:r>
              <a:rPr lang="en-US" dirty="0"/>
              <a:t>It is a segment of an internal network which requires higher degree of protection. Internal accessibility is restricted through firewalls, VPNs, VLANs and network control devices.</a:t>
            </a:r>
          </a:p>
          <a:p>
            <a:r>
              <a:rPr lang="en-US" dirty="0"/>
              <a:t> </a:t>
            </a:r>
          </a:p>
        </p:txBody>
      </p:sp>
    </p:spTree>
    <p:extLst>
      <p:ext uri="{BB962C8B-B14F-4D97-AF65-F5344CB8AC3E}">
        <p14:creationId xmlns:p14="http://schemas.microsoft.com/office/powerpoint/2010/main" val="325716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A799-2565-C283-F455-67628F70ABE6}"/>
              </a:ext>
            </a:extLst>
          </p:cNvPr>
          <p:cNvSpPr>
            <a:spLocks noGrp="1"/>
          </p:cNvSpPr>
          <p:nvPr>
            <p:ph type="title"/>
          </p:nvPr>
        </p:nvSpPr>
        <p:spPr/>
        <p:txBody>
          <a:bodyPr/>
          <a:lstStyle/>
          <a:p>
            <a:r>
              <a:rPr lang="en-US" dirty="0"/>
              <a:t>Trusted Network (Wired / Wireless)</a:t>
            </a:r>
          </a:p>
        </p:txBody>
      </p:sp>
      <p:sp>
        <p:nvSpPr>
          <p:cNvPr id="3" name="Content Placeholder 2">
            <a:extLst>
              <a:ext uri="{FF2B5EF4-FFF2-40B4-BE49-F238E27FC236}">
                <a16:creationId xmlns:a16="http://schemas.microsoft.com/office/drawing/2014/main" id="{AAD978A1-BF14-03C8-5952-CFF36EFE8312}"/>
              </a:ext>
            </a:extLst>
          </p:cNvPr>
          <p:cNvSpPr>
            <a:spLocks noGrp="1"/>
          </p:cNvSpPr>
          <p:nvPr>
            <p:ph idx="1"/>
          </p:nvPr>
        </p:nvSpPr>
        <p:spPr/>
        <p:txBody>
          <a:bodyPr/>
          <a:lstStyle/>
          <a:p>
            <a:r>
              <a:rPr lang="en-US" dirty="0"/>
              <a:t>Internal network is accessible to authorized user only. External accessibility is restricted to the use of firewalls, VPNs, IDS, IPS. Internal accessibility may be restricted to VLANs and NAC devices.</a:t>
            </a:r>
          </a:p>
        </p:txBody>
      </p:sp>
    </p:spTree>
    <p:extLst>
      <p:ext uri="{BB962C8B-B14F-4D97-AF65-F5344CB8AC3E}">
        <p14:creationId xmlns:p14="http://schemas.microsoft.com/office/powerpoint/2010/main" val="183287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D3EB5-5520-151E-EE2D-43CA9BF0EDD7}"/>
              </a:ext>
            </a:extLst>
          </p:cNvPr>
          <p:cNvSpPr txBox="1"/>
          <p:nvPr/>
        </p:nvSpPr>
        <p:spPr>
          <a:xfrm>
            <a:off x="0" y="288162"/>
            <a:ext cx="3612312" cy="3902800"/>
          </a:xfrm>
          <a:prstGeom prst="rect">
            <a:avLst/>
          </a:prstGeom>
          <a:noFill/>
        </p:spPr>
        <p:txBody>
          <a:bodyPr wrap="square">
            <a:spAutoFit/>
          </a:bodyPr>
          <a:lstStyle/>
          <a:p>
            <a:pPr>
              <a:lnSpc>
                <a:spcPct val="107000"/>
              </a:lnSpc>
              <a:spcAft>
                <a:spcPts val="800"/>
              </a:spcAft>
            </a:pPr>
            <a:r>
              <a:rPr lang="en-CA" sz="2800" b="1" dirty="0">
                <a:effectLst/>
                <a:latin typeface="Calibri" panose="020F0502020204030204" pitchFamily="34" charset="0"/>
                <a:ea typeface="Calibri" panose="020F0502020204030204" pitchFamily="34" charset="0"/>
                <a:cs typeface="Times New Roman" panose="02020603050405020304" pitchFamily="18" charset="0"/>
              </a:rPr>
              <a:t>what is access control?</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Access control systems deliver basic security features that regulate user permissions. They make use of technologies such as passwords, biometrics, and security certificates, among others. This is considered one of the most important processes in your organization that help minimize the risks of</a:t>
            </a:r>
            <a:r>
              <a:rPr lang="en-CA" dirty="0">
                <a:latin typeface="Calibri" panose="020F0502020204030204" pitchFamily="34" charset="0"/>
                <a:ea typeface="Calibri" panose="020F0502020204030204" pitchFamily="34" charset="0"/>
                <a:cs typeface="Times New Roman" panose="02020603050405020304" pitchFamily="18" charset="0"/>
              </a:rPr>
              <a:t> identity</a:t>
            </a:r>
            <a:r>
              <a:rPr lang="en-CA" dirty="0">
                <a:solidFill>
                  <a:srgbClr val="D26012"/>
                </a:solidFill>
                <a:latin typeface="Calibri" panose="020F0502020204030204" pitchFamily="34" charset="0"/>
                <a:ea typeface="Calibri" panose="020F0502020204030204" pitchFamily="34" charset="0"/>
                <a:cs typeface="Times New Roman" panose="02020603050405020304" pitchFamily="18" charset="0"/>
              </a:rPr>
              <a:t> </a:t>
            </a:r>
            <a:r>
              <a:rPr lang="en-CA" dirty="0">
                <a:latin typeface="Calibri" panose="020F0502020204030204" pitchFamily="34" charset="0"/>
                <a:ea typeface="Calibri" panose="020F0502020204030204" pitchFamily="34" charset="0"/>
                <a:cs typeface="Times New Roman" panose="02020603050405020304" pitchFamily="18" charset="0"/>
              </a:rPr>
              <a:t>theft and fraud</a:t>
            </a:r>
            <a:r>
              <a:rPr lang="en-CA" sz="1800" dirty="0">
                <a:effectLst/>
                <a:latin typeface="Calibri" panose="020F0502020204030204" pitchFamily="34" charset="0"/>
                <a:ea typeface="Calibri" panose="020F0502020204030204" pitchFamily="34" charset="0"/>
                <a:cs typeface="Times New Roman" panose="02020603050405020304" pitchFamily="18" charset="0"/>
              </a:rPr>
              <a:t>, credential theft, and ransomware attacks.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text, person&#10;&#10;Description automatically generated">
            <a:extLst>
              <a:ext uri="{FF2B5EF4-FFF2-40B4-BE49-F238E27FC236}">
                <a16:creationId xmlns:a16="http://schemas.microsoft.com/office/drawing/2014/main" id="{53538A4F-CD79-67A2-2FC8-813FB8AA3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230" y="-94891"/>
            <a:ext cx="7740770" cy="7673465"/>
          </a:xfrm>
          <a:prstGeom prst="rect">
            <a:avLst/>
          </a:prstGeom>
        </p:spPr>
      </p:pic>
    </p:spTree>
    <p:extLst>
      <p:ext uri="{BB962C8B-B14F-4D97-AF65-F5344CB8AC3E}">
        <p14:creationId xmlns:p14="http://schemas.microsoft.com/office/powerpoint/2010/main" val="109722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A087-EAAD-5DED-9F1E-9A285CACF9E2}"/>
              </a:ext>
            </a:extLst>
          </p:cNvPr>
          <p:cNvSpPr>
            <a:spLocks noGrp="1"/>
          </p:cNvSpPr>
          <p:nvPr>
            <p:ph type="title"/>
          </p:nvPr>
        </p:nvSpPr>
        <p:spPr/>
        <p:txBody>
          <a:bodyPr/>
          <a:lstStyle/>
          <a:p>
            <a:r>
              <a:rPr lang="en-US" dirty="0"/>
              <a:t>Semi Trusted Network</a:t>
            </a:r>
          </a:p>
        </p:txBody>
      </p:sp>
      <p:sp>
        <p:nvSpPr>
          <p:cNvPr id="3" name="Content Placeholder 2">
            <a:extLst>
              <a:ext uri="{FF2B5EF4-FFF2-40B4-BE49-F238E27FC236}">
                <a16:creationId xmlns:a16="http://schemas.microsoft.com/office/drawing/2014/main" id="{D05042AB-0CFC-2E9E-08E2-D5BD635CEA1D}"/>
              </a:ext>
            </a:extLst>
          </p:cNvPr>
          <p:cNvSpPr>
            <a:spLocks noGrp="1"/>
          </p:cNvSpPr>
          <p:nvPr>
            <p:ph idx="1"/>
          </p:nvPr>
        </p:nvSpPr>
        <p:spPr/>
        <p:txBody>
          <a:bodyPr/>
          <a:lstStyle/>
          <a:p>
            <a:r>
              <a:rPr lang="en-US" dirty="0"/>
              <a:t>It is designed to be internet accessible. Hosts are generally located in DMZ. Internal and external accessibility is restricted through the use of firewalls, VPNs, IDS, and IPS.</a:t>
            </a:r>
          </a:p>
        </p:txBody>
      </p:sp>
    </p:spTree>
    <p:extLst>
      <p:ext uri="{BB962C8B-B14F-4D97-AF65-F5344CB8AC3E}">
        <p14:creationId xmlns:p14="http://schemas.microsoft.com/office/powerpoint/2010/main" val="896153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DD76-6D5E-7D28-7EF0-CD60FB9D4E63}"/>
              </a:ext>
            </a:extLst>
          </p:cNvPr>
          <p:cNvSpPr>
            <a:spLocks noGrp="1"/>
          </p:cNvSpPr>
          <p:nvPr>
            <p:ph type="title"/>
          </p:nvPr>
        </p:nvSpPr>
        <p:spPr/>
        <p:txBody>
          <a:bodyPr/>
          <a:lstStyle/>
          <a:p>
            <a:r>
              <a:rPr lang="en-US" dirty="0"/>
              <a:t>Guest Network</a:t>
            </a:r>
          </a:p>
        </p:txBody>
      </p:sp>
      <p:sp>
        <p:nvSpPr>
          <p:cNvPr id="3" name="Content Placeholder 2">
            <a:extLst>
              <a:ext uri="{FF2B5EF4-FFF2-40B4-BE49-F238E27FC236}">
                <a16:creationId xmlns:a16="http://schemas.microsoft.com/office/drawing/2014/main" id="{20D0E2E7-C8C5-BF36-C11F-56602DBF2FE0}"/>
              </a:ext>
            </a:extLst>
          </p:cNvPr>
          <p:cNvSpPr>
            <a:spLocks noGrp="1"/>
          </p:cNvSpPr>
          <p:nvPr>
            <p:ph idx="1"/>
          </p:nvPr>
        </p:nvSpPr>
        <p:spPr/>
        <p:txBody>
          <a:bodyPr/>
          <a:lstStyle/>
          <a:p>
            <a:r>
              <a:rPr lang="en-US" dirty="0"/>
              <a:t>It is specifically designed for the use of visitors to connect to the internet. There is no access from guest network to trusted network.</a:t>
            </a:r>
          </a:p>
        </p:txBody>
      </p:sp>
    </p:spTree>
    <p:extLst>
      <p:ext uri="{BB962C8B-B14F-4D97-AF65-F5344CB8AC3E}">
        <p14:creationId xmlns:p14="http://schemas.microsoft.com/office/powerpoint/2010/main" val="1917718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0B7C-B942-2211-BEBA-CB296AD643C8}"/>
              </a:ext>
            </a:extLst>
          </p:cNvPr>
          <p:cNvSpPr>
            <a:spLocks noGrp="1"/>
          </p:cNvSpPr>
          <p:nvPr>
            <p:ph type="title"/>
          </p:nvPr>
        </p:nvSpPr>
        <p:spPr/>
        <p:txBody>
          <a:bodyPr/>
          <a:lstStyle/>
          <a:p>
            <a:r>
              <a:rPr lang="en-US" dirty="0"/>
              <a:t>Untrusted Network</a:t>
            </a:r>
          </a:p>
        </p:txBody>
      </p:sp>
      <p:sp>
        <p:nvSpPr>
          <p:cNvPr id="3" name="Content Placeholder 2">
            <a:extLst>
              <a:ext uri="{FF2B5EF4-FFF2-40B4-BE49-F238E27FC236}">
                <a16:creationId xmlns:a16="http://schemas.microsoft.com/office/drawing/2014/main" id="{25CA6469-D697-F84B-52E7-C36F2846AA81}"/>
              </a:ext>
            </a:extLst>
          </p:cNvPr>
          <p:cNvSpPr>
            <a:spLocks noGrp="1"/>
          </p:cNvSpPr>
          <p:nvPr>
            <p:ph idx="1"/>
          </p:nvPr>
        </p:nvSpPr>
        <p:spPr/>
        <p:txBody>
          <a:bodyPr/>
          <a:lstStyle/>
          <a:p>
            <a:r>
              <a:rPr lang="en-US" dirty="0"/>
              <a:t>A  network outside of security control.</a:t>
            </a:r>
          </a:p>
        </p:txBody>
      </p:sp>
    </p:spTree>
    <p:extLst>
      <p:ext uri="{BB962C8B-B14F-4D97-AF65-F5344CB8AC3E}">
        <p14:creationId xmlns:p14="http://schemas.microsoft.com/office/powerpoint/2010/main" val="3759214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lstStyle/>
          <a:p>
            <a:r>
              <a:rPr lang="en-US" dirty="0"/>
              <a:t>Virtual LANs (VLANs)</a:t>
            </a:r>
          </a:p>
          <a:p>
            <a:r>
              <a:rPr lang="en-US" dirty="0"/>
              <a:t>Security Group Tagging (SGT)</a:t>
            </a:r>
          </a:p>
          <a:p>
            <a:r>
              <a:rPr lang="en-US" dirty="0"/>
              <a:t>VPN Routing and Forwarding (VRF)</a:t>
            </a:r>
          </a:p>
          <a:p>
            <a:r>
              <a:rPr lang="en-US" dirty="0" err="1"/>
              <a:t>vMicro</a:t>
            </a:r>
            <a:r>
              <a:rPr lang="en-US" dirty="0"/>
              <a:t>-segmentation at the virtual machine level</a:t>
            </a:r>
          </a:p>
          <a:p>
            <a:r>
              <a:rPr lang="en-US" dirty="0"/>
              <a:t>Micro-segmentation for containers</a:t>
            </a:r>
          </a:p>
        </p:txBody>
      </p:sp>
    </p:spTree>
    <p:extLst>
      <p:ext uri="{BB962C8B-B14F-4D97-AF65-F5344CB8AC3E}">
        <p14:creationId xmlns:p14="http://schemas.microsoft.com/office/powerpoint/2010/main" val="2652937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lstStyle/>
          <a:p>
            <a:r>
              <a:rPr lang="en-US" dirty="0"/>
              <a:t>Layer security: Different security measures to work in tandem with a single focus.</a:t>
            </a:r>
          </a:p>
          <a:p>
            <a:r>
              <a:rPr lang="en-US" dirty="0"/>
              <a:t>Layered border security: Protection of the internal network from external controls. Which includes the controls like firewalls, VPNs, IDS, and IPS.</a:t>
            </a:r>
          </a:p>
        </p:txBody>
      </p:sp>
    </p:spTree>
    <p:extLst>
      <p:ext uri="{BB962C8B-B14F-4D97-AF65-F5344CB8AC3E}">
        <p14:creationId xmlns:p14="http://schemas.microsoft.com/office/powerpoint/2010/main" val="2937805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lstStyle/>
          <a:p>
            <a:r>
              <a:rPr lang="en-US" dirty="0"/>
              <a:t>It controls the flow of traffic in the network which is mandatory. Without firewalls, the network is completely exposed and can be compromised.</a:t>
            </a:r>
          </a:p>
          <a:p>
            <a:r>
              <a:rPr lang="en-US" dirty="0"/>
              <a:t>Firewalls are handled and configured with procedures and rule sets to control incoming and outgoing traffic.</a:t>
            </a:r>
          </a:p>
        </p:txBody>
      </p:sp>
    </p:spTree>
    <p:extLst>
      <p:ext uri="{BB962C8B-B14F-4D97-AF65-F5344CB8AC3E}">
        <p14:creationId xmlns:p14="http://schemas.microsoft.com/office/powerpoint/2010/main" val="1627068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lstStyle/>
          <a:p>
            <a:r>
              <a:rPr lang="en-US" dirty="0"/>
              <a:t>Simple packet filtering techniques</a:t>
            </a:r>
          </a:p>
          <a:p>
            <a:pPr>
              <a:buFont typeface="Arial" panose="020B0604020202020204" pitchFamily="34" charset="0"/>
              <a:buChar char="•"/>
            </a:pPr>
            <a:r>
              <a:rPr lang="en-US" dirty="0"/>
              <a:t>Application Proxies</a:t>
            </a:r>
          </a:p>
          <a:p>
            <a:pPr>
              <a:buFont typeface="Arial" panose="020B0604020202020204" pitchFamily="34" charset="0"/>
              <a:buChar char="•"/>
            </a:pPr>
            <a:r>
              <a:rPr lang="en-US" dirty="0"/>
              <a:t>NAT</a:t>
            </a:r>
          </a:p>
          <a:p>
            <a:pPr>
              <a:buFont typeface="Arial" panose="020B0604020202020204" pitchFamily="34" charset="0"/>
              <a:buChar char="•"/>
            </a:pPr>
            <a:r>
              <a:rPr lang="en-US" dirty="0"/>
              <a:t>Stateful inspection firewalls</a:t>
            </a:r>
          </a:p>
          <a:p>
            <a:pPr>
              <a:buFont typeface="Arial" panose="020B0604020202020204" pitchFamily="34" charset="0"/>
              <a:buChar char="•"/>
            </a:pPr>
            <a:r>
              <a:rPr lang="en-US" dirty="0"/>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lstStyle/>
          <a:p>
            <a:r>
              <a:rPr lang="en-US" dirty="0"/>
              <a:t>When malicious activities masquerade legitimate traffic these are used</a:t>
            </a:r>
          </a:p>
          <a:p>
            <a:r>
              <a:rPr lang="en-US" dirty="0"/>
              <a:t>IDS is a passive to analyze traffic to detect unauthorized access, and stressful protocol analysis and if it detects anything IDS generates an email, message or text alert.</a:t>
            </a:r>
          </a:p>
          <a:p>
            <a:endParaRPr lang="en-US" dirty="0"/>
          </a:p>
          <a:p>
            <a:pPr marL="0" indent="0">
              <a:buNone/>
            </a:pPr>
            <a:r>
              <a:rPr lang="en-US" dirty="0"/>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buFont typeface="+mj-lt"/>
              <a:buAutoNum type="arabicPeriod"/>
            </a:pPr>
            <a:r>
              <a:rPr lang="en-US" dirty="0"/>
              <a:t>Network-based: Monitors network traffic for a specific segment, and device and analyze activities.</a:t>
            </a:r>
          </a:p>
          <a:p>
            <a:pPr marL="457200" indent="-457200">
              <a:buFont typeface="+mj-lt"/>
              <a:buAutoNum type="arabicPeriod"/>
            </a:pPr>
            <a:r>
              <a:rPr lang="en-US" dirty="0"/>
              <a:t>Wireless IDS/IPS: Monitors wireless network traffic and analyzes activities and protocols.</a:t>
            </a:r>
          </a:p>
          <a:p>
            <a:pPr marL="457200" indent="-457200">
              <a:buFont typeface="+mj-lt"/>
              <a:buAutoNum type="arabicPeriod"/>
            </a:pPr>
            <a:r>
              <a:rPr lang="en-US" dirty="0"/>
              <a:t>Network </a:t>
            </a:r>
            <a:r>
              <a:rPr lang="en-US" dirty="0" err="1"/>
              <a:t>behavioural</a:t>
            </a:r>
            <a:r>
              <a:rPr lang="en-US" dirty="0"/>
              <a:t> analysis: It examines the traffic to identify threats, information flow, DDOS, malware and policy violations.</a:t>
            </a:r>
          </a:p>
          <a:p>
            <a:pPr marL="457200" indent="-457200">
              <a:buFont typeface="+mj-lt"/>
              <a:buAutoNum type="arabicPeriod"/>
            </a:pPr>
            <a:r>
              <a:rPr lang="en-US" dirty="0"/>
              <a:t>Host-based IDS/IPS: It monitors every single host and its events.</a:t>
            </a:r>
          </a:p>
          <a:p>
            <a:pPr marL="457200" indent="-457200">
              <a:buFont typeface="+mj-lt"/>
              <a:buAutoNum type="arabicPeriod"/>
            </a:pPr>
            <a:endParaRPr lang="en-US" dirty="0"/>
          </a:p>
        </p:txBody>
      </p:sp>
    </p:spTree>
    <p:extLst>
      <p:ext uri="{BB962C8B-B14F-4D97-AF65-F5344CB8AC3E}">
        <p14:creationId xmlns:p14="http://schemas.microsoft.com/office/powerpoint/2010/main" val="211107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lstStyle/>
          <a:p>
            <a:r>
              <a:rPr lang="en-US" dirty="0"/>
              <a:t>From these technologies, it has 4 decision states –</a:t>
            </a:r>
          </a:p>
          <a:p>
            <a:pPr marL="457200" indent="-457200">
              <a:buFont typeface="+mj-lt"/>
              <a:buAutoNum type="arabicPeriod"/>
            </a:pPr>
            <a:r>
              <a:rPr lang="en-US" dirty="0"/>
              <a:t>True positive:  It correctly identifies an issue.</a:t>
            </a:r>
          </a:p>
          <a:p>
            <a:pPr marL="457200" indent="-457200">
              <a:buFont typeface="+mj-lt"/>
              <a:buAutoNum type="arabicPeriod"/>
            </a:pPr>
            <a:r>
              <a:rPr lang="en-US" dirty="0"/>
              <a:t>True Negative: It correctly identifies normal traffic.</a:t>
            </a:r>
          </a:p>
          <a:p>
            <a:pPr marL="457200" indent="-457200">
              <a:buFont typeface="+mj-lt"/>
              <a:buAutoNum type="arabicPeriod"/>
            </a:pPr>
            <a:r>
              <a:rPr lang="en-US" dirty="0"/>
              <a:t>False Positive: Incorrectly identifies normal activity as an issue</a:t>
            </a:r>
          </a:p>
          <a:p>
            <a:pPr marL="457200" indent="-457200">
              <a:buFont typeface="+mj-lt"/>
              <a:buAutoNum type="arabicPeriod"/>
            </a:pPr>
            <a:r>
              <a:rPr lang="en-US" dirty="0"/>
              <a:t>False Negative: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10D9D4-0A6B-4E44-FF32-2335351E6632}"/>
              </a:ext>
            </a:extLst>
          </p:cNvPr>
          <p:cNvSpPr txBox="1"/>
          <p:nvPr/>
        </p:nvSpPr>
        <p:spPr>
          <a:xfrm>
            <a:off x="295455" y="484012"/>
            <a:ext cx="6094562" cy="3323987"/>
          </a:xfrm>
          <a:prstGeom prst="rect">
            <a:avLst/>
          </a:prstGeom>
          <a:noFill/>
        </p:spPr>
        <p:txBody>
          <a:bodyPr wrap="square">
            <a:spAutoFit/>
          </a:bodyPr>
          <a:lstStyle/>
          <a:p>
            <a:r>
              <a:rPr lang="en-CA" sz="2400" b="1" dirty="0">
                <a:effectLst/>
                <a:latin typeface="Times New Roman" panose="02020603050405020304" pitchFamily="18" charset="0"/>
                <a:ea typeface="Times New Roman" panose="02020603050405020304" pitchFamily="18" charset="0"/>
              </a:rPr>
              <a:t>Access control based on The Three (3) A’s (and One I) of Access Control</a:t>
            </a:r>
            <a:endParaRPr lang="en-CA" sz="1600" b="1" dirty="0">
              <a:effectLst/>
              <a:latin typeface="Times New Roman" panose="02020603050405020304" pitchFamily="18" charset="0"/>
              <a:ea typeface="Times New Roman" panose="02020603050405020304" pitchFamily="18" charset="0"/>
            </a:endParaRPr>
          </a:p>
          <a:p>
            <a:r>
              <a:rPr lang="en-CA" sz="1800" b="0" dirty="0">
                <a:effectLst/>
                <a:latin typeface="Times New Roman" panose="02020603050405020304" pitchFamily="18" charset="0"/>
                <a:ea typeface="Times New Roman" panose="02020603050405020304" pitchFamily="18" charset="0"/>
              </a:rPr>
              <a:t>Access control systems are a fundamental part of any organization’s </a:t>
            </a:r>
            <a:r>
              <a:rPr lang="en-CA" dirty="0">
                <a:latin typeface="Times New Roman" panose="02020603050405020304" pitchFamily="18" charset="0"/>
                <a:ea typeface="Times New Roman" panose="02020603050405020304" pitchFamily="18" charset="0"/>
              </a:rPr>
              <a:t>identity-proofing.</a:t>
            </a:r>
            <a:r>
              <a:rPr lang="en-CA" sz="1800" b="0" dirty="0">
                <a:effectLst/>
                <a:latin typeface="Times New Roman" panose="02020603050405020304" pitchFamily="18" charset="0"/>
                <a:ea typeface="Times New Roman" panose="02020603050405020304" pitchFamily="18" charset="0"/>
              </a:rPr>
              <a:t> Depending on the software or</a:t>
            </a:r>
            <a:r>
              <a:rPr lang="en-CA" sz="2000" b="0" dirty="0">
                <a:effectLst/>
                <a:latin typeface="Times New Roman" panose="02020603050405020304" pitchFamily="18" charset="0"/>
                <a:ea typeface="Times New Roman" panose="02020603050405020304" pitchFamily="18" charset="0"/>
              </a:rPr>
              <a:t> </a:t>
            </a:r>
            <a:r>
              <a:rPr lang="en-CA" sz="1800" b="0" dirty="0">
                <a:effectLst/>
                <a:latin typeface="Times New Roman" panose="02020603050405020304" pitchFamily="18" charset="0"/>
                <a:ea typeface="Times New Roman" panose="02020603050405020304" pitchFamily="18" charset="0"/>
              </a:rPr>
              <a:t>tool, the process is triggered when a person attempts to identify themselves in the system.</a:t>
            </a:r>
          </a:p>
          <a:p>
            <a:endParaRPr lang="en-CA" sz="1600" b="1" dirty="0">
              <a:effectLst/>
              <a:latin typeface="Times New Roman" panose="02020603050405020304" pitchFamily="18" charset="0"/>
              <a:ea typeface="Times New Roman" panose="02020603050405020304" pitchFamily="18" charset="0"/>
            </a:endParaRPr>
          </a:p>
          <a:p>
            <a:r>
              <a:rPr lang="en-CA" sz="1800" b="0" dirty="0">
                <a:effectLst/>
                <a:latin typeface="Times New Roman" panose="02020603050405020304" pitchFamily="18" charset="0"/>
                <a:ea typeface="Times New Roman" panose="02020603050405020304" pitchFamily="18" charset="0"/>
              </a:rPr>
              <a:t>To better understand access control, we can take a deeper look into the four basic elements—identification, authentication, authorization, and accountability—and how they make the framework of this fundamental security feature.</a:t>
            </a:r>
            <a:endParaRPr lang="en-CA"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3241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t>Network-Based IDS/IPS uses these detection methodologies</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lstStyle/>
          <a:p>
            <a:pPr>
              <a:buFont typeface="Arial" panose="020B0604020202020204" pitchFamily="34" charset="0"/>
              <a:buChar char="•"/>
            </a:pPr>
            <a:r>
              <a:rPr lang="en-US" dirty="0"/>
              <a:t>Pattern matching and stateful pattern matching recognition</a:t>
            </a:r>
          </a:p>
          <a:p>
            <a:pPr>
              <a:buFont typeface="Arial" panose="020B0604020202020204" pitchFamily="34" charset="0"/>
              <a:buChar char="•"/>
            </a:pPr>
            <a:r>
              <a:rPr lang="en-US" dirty="0"/>
              <a:t>Protocol analysis</a:t>
            </a:r>
          </a:p>
          <a:p>
            <a:pPr>
              <a:buFont typeface="Arial" panose="020B0604020202020204" pitchFamily="34" charset="0"/>
              <a:buChar char="•"/>
            </a:pPr>
            <a:r>
              <a:rPr lang="en-US" dirty="0"/>
              <a:t>Heuristic-based analysis</a:t>
            </a:r>
          </a:p>
          <a:p>
            <a:pPr>
              <a:buFont typeface="Arial" panose="020B0604020202020204" pitchFamily="34" charset="0"/>
              <a:buChar char="•"/>
            </a:pPr>
            <a:r>
              <a:rPr lang="en-US" dirty="0"/>
              <a:t>Anomaly-based analysis</a:t>
            </a:r>
          </a:p>
          <a:p>
            <a:pPr>
              <a:buFont typeface="Arial" panose="020B0604020202020204" pitchFamily="34" charset="0"/>
              <a:buChar char="•"/>
            </a:pPr>
            <a:r>
              <a:rPr lang="en-US" dirty="0"/>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p:txBody>
          <a:bodyPr>
            <a:normAutofit fontScale="92500" lnSpcReduction="20000"/>
          </a:bodyPr>
          <a:lstStyle/>
          <a:p>
            <a:pPr marL="0" indent="0">
              <a:buNone/>
            </a:pPr>
            <a:r>
              <a:rPr lang="en-US" dirty="0"/>
              <a:t>To prevent insider requests that could lead to the propagation of malware, data exfiltration, participation in peer-to-peer (P2P) networks, and viewing of inappropriate or unlawful content, controls must be in place. The insider request could be a reaction to a malicious command or directive or it could originate from authenticated authorized users. As was previously said, outbound traffic can and should be constrained by source and destination addresses, ports, and protocols using border device egress filters. Self-generated, open-source source, or subscription-based IP whitelists and/or blacklists can be used in addition to the filters.</a:t>
            </a:r>
          </a:p>
          <a:p>
            <a:pPr marL="0" indent="0">
              <a:buNone/>
            </a:pPr>
            <a:r>
              <a:rPr lang="en-US" dirty="0"/>
              <a:t>Whitelist: Sites where access is allowed </a:t>
            </a:r>
          </a:p>
          <a:p>
            <a:pPr marL="0" indent="0">
              <a:buNone/>
            </a:pPr>
            <a:r>
              <a:rPr lang="en-US" dirty="0"/>
              <a:t>Blacklist: Where access is denied</a:t>
            </a:r>
          </a:p>
          <a:p>
            <a:pPr marL="0" indent="0">
              <a:buNone/>
            </a:pPr>
            <a:r>
              <a:rPr lang="en-US" dirty="0"/>
              <a:t>It commonly blocks the entire range of IPS specific to geographic locations</a:t>
            </a:r>
          </a:p>
          <a:p>
            <a:pPr marL="0" indent="0">
              <a:buNone/>
            </a:pPr>
            <a:r>
              <a:rPr lang="en-US" dirty="0"/>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lstStyle/>
          <a:p>
            <a:r>
              <a:rPr lang="en-US" dirty="0"/>
              <a:t>Everything has to be monitored- Logs and alerts must be monitored and analyzed (successful and unsuccessful both)</a:t>
            </a:r>
          </a:p>
          <a:p>
            <a:r>
              <a:rPr lang="en-US" dirty="0"/>
              <a:t>Policies need to be updated as per requirements </a:t>
            </a:r>
          </a:p>
          <a:p>
            <a:r>
              <a:rPr lang="en-US" dirty="0"/>
              <a:t>Detail examination of all changes since the last review</a:t>
            </a:r>
          </a:p>
          <a:p>
            <a:r>
              <a:rPr lang="en-US" dirty="0"/>
              <a:t>External pen testing used to verify the device performance</a:t>
            </a:r>
          </a:p>
        </p:txBody>
      </p:sp>
    </p:spTree>
    <p:extLst>
      <p:ext uri="{BB962C8B-B14F-4D97-AF65-F5344CB8AC3E}">
        <p14:creationId xmlns:p14="http://schemas.microsoft.com/office/powerpoint/2010/main" val="2079736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lstStyle/>
          <a:p>
            <a:r>
              <a:rPr lang="en-US" dirty="0"/>
              <a:t>Blue teams: Defenders of the corporate network which includes SOC, CSIRTS, Infosec teams</a:t>
            </a:r>
          </a:p>
          <a:p>
            <a:r>
              <a:rPr lang="en-US" dirty="0"/>
              <a:t>Red Teams: Ethical hackers, Pen testers who identify vulnerabilities, attack detection and response capability of the device.</a:t>
            </a:r>
          </a:p>
          <a:p>
            <a:r>
              <a:rPr lang="en-US" dirty="0"/>
              <a:t>Purple Team: 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lstStyle/>
          <a:p>
            <a:r>
              <a:rPr lang="en-US" dirty="0"/>
              <a:t>It is getting common increasingly that it has become normal now</a:t>
            </a:r>
          </a:p>
          <a:p>
            <a:r>
              <a:rPr lang="en-US" dirty="0"/>
              <a:t>It has controls like authentication that must be chosen carefully based on network-segmented information and classification that is accessible.</a:t>
            </a:r>
          </a:p>
          <a:p>
            <a:pPr marL="0" indent="0">
              <a:buNone/>
            </a:pPr>
            <a:r>
              <a:rPr lang="en-US" dirty="0"/>
              <a:t>It follows CIA triads</a:t>
            </a:r>
          </a:p>
          <a:p>
            <a:r>
              <a:rPr lang="en-US" dirty="0"/>
              <a:t>Restricted information can’t be accessible to unauthorized parties, detecting good and bad modifications and ensuring the user can access required resources</a:t>
            </a:r>
          </a:p>
          <a:p>
            <a:r>
              <a:rPr lang="en-US" dirty="0"/>
              <a:t>It must include physical control of client devices.</a:t>
            </a:r>
          </a:p>
          <a:p>
            <a:endParaRPr lang="en-US" dirty="0"/>
          </a:p>
        </p:txBody>
      </p:sp>
    </p:spTree>
    <p:extLst>
      <p:ext uri="{BB962C8B-B14F-4D97-AF65-F5344CB8AC3E}">
        <p14:creationId xmlns:p14="http://schemas.microsoft.com/office/powerpoint/2010/main" val="3778690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lstStyle/>
          <a:p>
            <a:r>
              <a:rPr lang="en-US" dirty="0"/>
              <a:t>VPN: Secure tunnel for transmitting data through the internet.</a:t>
            </a:r>
          </a:p>
          <a:p>
            <a:r>
              <a:rPr lang="en-US" dirty="0"/>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8674-22AB-9BBB-1DD6-845BA2DAB27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503FF7-E993-BAEE-8264-850A29B00296}"/>
              </a:ext>
            </a:extLst>
          </p:cNvPr>
          <p:cNvSpPr>
            <a:spLocks noGrp="1"/>
          </p:cNvSpPr>
          <p:nvPr>
            <p:ph idx="1"/>
          </p:nvPr>
        </p:nvSpPr>
        <p:spPr/>
        <p:txBody>
          <a:bodyPr/>
          <a:lstStyle/>
          <a:p>
            <a:r>
              <a:rPr lang="en-US" dirty="0"/>
              <a:t>Single centralized interface which sends data to clients’ device, it is stored temporarily  which limits access</a:t>
            </a:r>
          </a:p>
        </p:txBody>
      </p:sp>
    </p:spTree>
    <p:extLst>
      <p:ext uri="{BB962C8B-B14F-4D97-AF65-F5344CB8AC3E}">
        <p14:creationId xmlns:p14="http://schemas.microsoft.com/office/powerpoint/2010/main" val="3471563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r>
              <a:rPr lang="en-US" dirty="0"/>
              <a:t>Implement mutual authentication so they can verify legitimacy before providing authentication credentials.</a:t>
            </a:r>
          </a:p>
          <a:p>
            <a:r>
              <a:rPr lang="en-US" dirty="0"/>
              <a:t>MFA is required for access</a:t>
            </a:r>
          </a:p>
          <a:p>
            <a:r>
              <a:rPr lang="en-US" dirty="0"/>
              <a:t>Additionally user should require authentication periodically in remote access devices, they should ensure if they made the base line required for internal systems.</a:t>
            </a:r>
          </a:p>
        </p:txBody>
      </p:sp>
    </p:spTree>
    <p:extLst>
      <p:ext uri="{BB962C8B-B14F-4D97-AF65-F5344CB8AC3E}">
        <p14:creationId xmlns:p14="http://schemas.microsoft.com/office/powerpoint/2010/main" val="1309017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p:txBody>
          <a:bodyPr/>
          <a:lstStyle/>
          <a:p>
            <a:r>
              <a:rPr lang="en-US" dirty="0"/>
              <a:t>Network access control</a:t>
            </a:r>
          </a:p>
        </p:txBody>
      </p: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p:txBody>
          <a:bodyPr/>
          <a:lstStyle/>
          <a:p>
            <a:r>
              <a:rPr lang="en-US" dirty="0"/>
              <a:t>Used to check remote access device based on its criteria, if it doesn’t meet a specific criteria access is denied.</a:t>
            </a:r>
          </a:p>
        </p:txBody>
      </p:sp>
    </p:spTree>
    <p:extLst>
      <p:ext uri="{BB962C8B-B14F-4D97-AF65-F5344CB8AC3E}">
        <p14:creationId xmlns:p14="http://schemas.microsoft.com/office/powerpoint/2010/main" val="935807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p:txBody>
          <a:bodyPr/>
          <a:lstStyle/>
          <a:p>
            <a:r>
              <a:rPr lang="en-US" dirty="0"/>
              <a:t>Teleworking access control</a:t>
            </a:r>
          </a:p>
        </p:txBody>
      </p: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p:txBody>
          <a:bodyPr/>
          <a:lstStyle/>
          <a:p>
            <a:r>
              <a:rPr lang="en-US" dirty="0"/>
              <a:t>Work flexibility arrangement under which employee performs his duties and responsibilities such as positions and other authorized activities from work site to location to work.</a:t>
            </a:r>
          </a:p>
          <a:p>
            <a:endParaRPr lang="en-US" dirty="0"/>
          </a:p>
        </p:txBody>
      </p:sp>
    </p:spTree>
    <p:extLst>
      <p:ext uri="{BB962C8B-B14F-4D97-AF65-F5344CB8AC3E}">
        <p14:creationId xmlns:p14="http://schemas.microsoft.com/office/powerpoint/2010/main" val="210661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electronics, circuit&#10;&#10;Description automatically generated">
            <a:extLst>
              <a:ext uri="{FF2B5EF4-FFF2-40B4-BE49-F238E27FC236}">
                <a16:creationId xmlns:a16="http://schemas.microsoft.com/office/drawing/2014/main" id="{B046B117-6868-1362-C350-B88731067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0"/>
            <a:ext cx="12649200" cy="6461185"/>
          </a:xfrm>
          <a:prstGeom prst="rect">
            <a:avLst/>
          </a:prstGeom>
        </p:spPr>
      </p:pic>
      <p:sp>
        <p:nvSpPr>
          <p:cNvPr id="4" name="TextBox 3">
            <a:extLst>
              <a:ext uri="{FF2B5EF4-FFF2-40B4-BE49-F238E27FC236}">
                <a16:creationId xmlns:a16="http://schemas.microsoft.com/office/drawing/2014/main" id="{23A55B0E-9E08-4222-ABA2-50D44D38432C}"/>
              </a:ext>
            </a:extLst>
          </p:cNvPr>
          <p:cNvSpPr txBox="1"/>
          <p:nvPr/>
        </p:nvSpPr>
        <p:spPr>
          <a:xfrm>
            <a:off x="-439947" y="298261"/>
            <a:ext cx="5089585" cy="5016758"/>
          </a:xfrm>
          <a:prstGeom prst="rect">
            <a:avLst/>
          </a:prstGeom>
          <a:noFill/>
        </p:spPr>
        <p:txBody>
          <a:bodyPr wrap="square">
            <a:spAutoFit/>
          </a:bodyPr>
          <a:lstStyle/>
          <a:p>
            <a:r>
              <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is the starting point, where the users provide information about their identity. Today’s systems use authentication factors like fingerprint, retinal, or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facial scans</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 which can be used to validate them in the system.</a:t>
            </a:r>
            <a:endPar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261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p:txBody>
          <a:bodyPr/>
          <a:lstStyle/>
          <a:p>
            <a:r>
              <a:rPr lang="en-US" dirty="0" err="1"/>
              <a:t>Benifits</a:t>
            </a:r>
            <a:endParaRPr lang="en-US" dirty="0"/>
          </a:p>
        </p:txBody>
      </p:sp>
      <p:sp>
        <p:nvSpPr>
          <p:cNvPr id="3" name="Content Placeholder 2">
            <a:extLst>
              <a:ext uri="{FF2B5EF4-FFF2-40B4-BE49-F238E27FC236}">
                <a16:creationId xmlns:a16="http://schemas.microsoft.com/office/drawing/2014/main" id="{56AD5E21-B889-6346-9EEE-147EC3A16C29}"/>
              </a:ext>
            </a:extLst>
          </p:cNvPr>
          <p:cNvSpPr>
            <a:spLocks noGrp="1"/>
          </p:cNvSpPr>
          <p:nvPr>
            <p:ph idx="1"/>
          </p:nvPr>
        </p:nvSpPr>
        <p:spPr/>
        <p:txBody>
          <a:bodyPr/>
          <a:lstStyle/>
          <a:p>
            <a:r>
              <a:rPr lang="en-US" dirty="0"/>
              <a:t>Increased motivation and productivity</a:t>
            </a:r>
          </a:p>
          <a:p>
            <a:r>
              <a:rPr lang="en-US" dirty="0"/>
              <a:t>Reduction in vehicle pollution </a:t>
            </a:r>
          </a:p>
          <a:p>
            <a:r>
              <a:rPr lang="en-US" dirty="0"/>
              <a:t>Improved work-life balance</a:t>
            </a:r>
          </a:p>
          <a:p>
            <a:r>
              <a:rPr lang="en-US" dirty="0"/>
              <a:t>Reduced dependency on imported oils</a:t>
            </a:r>
          </a:p>
          <a:p>
            <a:r>
              <a:rPr lang="en-US" dirty="0"/>
              <a:t>New opportunities </a:t>
            </a:r>
          </a:p>
          <a:p>
            <a:r>
              <a:rPr lang="en-US" dirty="0"/>
              <a:t>Establishment of distributed workflows</a:t>
            </a:r>
          </a:p>
        </p:txBody>
      </p:sp>
    </p:spTree>
    <p:extLst>
      <p:ext uri="{BB962C8B-B14F-4D97-AF65-F5344CB8AC3E}">
        <p14:creationId xmlns:p14="http://schemas.microsoft.com/office/powerpoint/2010/main" val="67672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B9F9C-6F18-0684-6FF8-FA7EDA931074}"/>
              </a:ext>
            </a:extLst>
          </p:cNvPr>
          <p:cNvSpPr txBox="1"/>
          <p:nvPr/>
        </p:nvSpPr>
        <p:spPr>
          <a:xfrm>
            <a:off x="103517" y="735955"/>
            <a:ext cx="9038326" cy="5201424"/>
          </a:xfrm>
          <a:prstGeom prst="rect">
            <a:avLst/>
          </a:prstGeom>
          <a:noFill/>
        </p:spPr>
        <p:txBody>
          <a:bodyPr wrap="square">
            <a:spAutoFit/>
          </a:bodyPr>
          <a:lstStyle/>
          <a:p>
            <a:r>
              <a:rPr lang="en-CA" sz="2800" b="1" dirty="0">
                <a:effectLst/>
                <a:latin typeface="Times New Roman" panose="02020603050405020304" pitchFamily="18" charset="0"/>
                <a:ea typeface="Times New Roman" panose="02020603050405020304" pitchFamily="18" charset="0"/>
              </a:rPr>
              <a:t>How Is Identity Verified?</a:t>
            </a:r>
          </a:p>
          <a:p>
            <a:endParaRPr lang="en-CA" sz="2400" b="1" dirty="0">
              <a:effectLst/>
              <a:latin typeface="Times New Roman" panose="02020603050405020304" pitchFamily="18" charset="0"/>
              <a:ea typeface="Times New Roman" panose="02020603050405020304" pitchFamily="18" charset="0"/>
            </a:endParaRPr>
          </a:p>
          <a:p>
            <a:r>
              <a:rPr lang="en-CA" sz="1800" b="0" dirty="0">
                <a:effectLst/>
                <a:latin typeface="Times New Roman" panose="02020603050405020304" pitchFamily="18" charset="0"/>
                <a:ea typeface="Times New Roman" panose="02020603050405020304" pitchFamily="18" charset="0"/>
              </a:rPr>
              <a:t>A secure identity should be distinct in the sense that it should be possible for two users to identify themselves clearly. In the context of account monitoring, this is very significant. If the authentication systems are disconnected, it is feasible for identities to be duplicated</a:t>
            </a:r>
            <a:r>
              <a:rPr lang="en-CA" sz="2800" b="1" dirty="0">
                <a:effectLst/>
                <a:latin typeface="Times New Roman" panose="02020603050405020304" pitchFamily="18" charset="0"/>
                <a:ea typeface="Times New Roman" panose="02020603050405020304" pitchFamily="18" charset="0"/>
              </a:rPr>
              <a:t>.</a:t>
            </a:r>
            <a:endParaRPr lang="en-CA" sz="1800" b="1" dirty="0">
              <a:effectLst/>
              <a:latin typeface="Times New Roman" panose="02020603050405020304" pitchFamily="18" charset="0"/>
              <a:ea typeface="Times New Roman" panose="02020603050405020304" pitchFamily="18" charset="0"/>
            </a:endParaRPr>
          </a:p>
          <a:p>
            <a:r>
              <a:rPr lang="en-CA" sz="1800" b="0" dirty="0">
                <a:effectLst/>
                <a:latin typeface="Times New Roman" panose="02020603050405020304" pitchFamily="18" charset="0"/>
                <a:ea typeface="Times New Roman" panose="02020603050405020304" pitchFamily="18" charset="0"/>
              </a:rPr>
              <a:t>The list that follows highlights the key concepts of identity. </a:t>
            </a: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Identities should be unique. Two users with the same identity should not be allowed.</a:t>
            </a:r>
          </a:p>
          <a:p>
            <a:pPr lvl="0"/>
            <a:endParaRPr lang="en-CA" b="1" dirty="0">
              <a:latin typeface="Times New Roman" panose="02020603050405020304" pitchFamily="18" charset="0"/>
              <a:ea typeface="Times New Roman" panose="02020603050405020304" pitchFamily="18" charset="0"/>
            </a:endParaRPr>
          </a:p>
          <a:p>
            <a:pPr lvl="0"/>
            <a:r>
              <a:rPr lang="en-CA" sz="1800" b="1" dirty="0">
                <a:effectLst/>
                <a:latin typeface="Times New Roman" panose="02020603050405020304" pitchFamily="18" charset="0"/>
                <a:ea typeface="Times New Roman" panose="02020603050405020304" pitchFamily="18" charset="0"/>
              </a:rPr>
              <a:t>2. </a:t>
            </a:r>
            <a:r>
              <a:rPr lang="en-CA" sz="1800" b="0" dirty="0">
                <a:effectLst/>
                <a:latin typeface="Times New Roman" panose="02020603050405020304" pitchFamily="18" charset="0"/>
                <a:ea typeface="Times New Roman" panose="02020603050405020304" pitchFamily="18" charset="0"/>
              </a:rPr>
              <a:t> Identities should be nondescriptive. It should not be possible to infer the role or function of the user. For example, a user called “Admin” represents a descriptive identity, whereas a user called “o1337ms1” represents a nondescriptive identity. </a:t>
            </a:r>
          </a:p>
          <a:p>
            <a:pPr lvl="0"/>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3. Identities should be securely issued. A secure process for issuing an identity to a user needs to be established.</a:t>
            </a:r>
          </a:p>
          <a:p>
            <a:pPr lvl="0"/>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4.  Identities can be location-based. A process for authenticating someone based on his or her location.</a:t>
            </a:r>
            <a:endParaRPr lang="en-CA"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628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51E5C-DF1E-8A17-45DA-4EFE31D23E9D}"/>
              </a:ext>
            </a:extLst>
          </p:cNvPr>
          <p:cNvSpPr txBox="1"/>
          <p:nvPr/>
        </p:nvSpPr>
        <p:spPr>
          <a:xfrm>
            <a:off x="664234" y="1920895"/>
            <a:ext cx="8477609" cy="2462213"/>
          </a:xfrm>
          <a:prstGeom prst="rect">
            <a:avLst/>
          </a:prstGeom>
          <a:noFill/>
        </p:spPr>
        <p:txBody>
          <a:bodyPr wrap="square">
            <a:spAutoFit/>
          </a:bodyPr>
          <a:lstStyle/>
          <a:p>
            <a:r>
              <a:rPr lang="en-CA" sz="2800" b="1" dirty="0">
                <a:effectLst/>
                <a:latin typeface="Times New Roman" panose="02020603050405020304" pitchFamily="18" charset="0"/>
                <a:ea typeface="Times New Roman" panose="02020603050405020304" pitchFamily="18" charset="0"/>
              </a:rPr>
              <a:t>Authentication –</a:t>
            </a:r>
            <a:r>
              <a:rPr lang="en-CA" sz="1400" b="1" dirty="0">
                <a:effectLst/>
                <a:latin typeface="Times New Roman" panose="02020603050405020304" pitchFamily="18" charset="0"/>
                <a:ea typeface="Times New Roman" panose="02020603050405020304" pitchFamily="18" charset="0"/>
              </a:rPr>
              <a:t> </a:t>
            </a:r>
            <a:r>
              <a:rPr lang="en-CA" sz="1800" u="sng" dirty="0">
                <a:effectLst/>
                <a:latin typeface="Times New Roman" panose="02020603050405020304" pitchFamily="18" charset="0"/>
                <a:ea typeface="Times New Roman" panose="02020603050405020304" pitchFamily="18" charset="0"/>
              </a:rPr>
              <a:t>Authentication focuses on users providing proof of identity before being granted access to the system. Verification, which ideally is a </a:t>
            </a:r>
            <a:r>
              <a:rPr lang="en-CA" sz="1800" u="sng"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multi-factor authentication</a:t>
            </a:r>
            <a:r>
              <a:rPr lang="en-CA" sz="1800" u="sng" dirty="0">
                <a:effectLst/>
                <a:latin typeface="Times New Roman" panose="02020603050405020304" pitchFamily="18" charset="0"/>
                <a:ea typeface="Times New Roman" panose="02020603050405020304" pitchFamily="18" charset="0"/>
              </a:rPr>
              <a:t> process, proves that they are whom they claim to be. Entering a password, using a digital or physical key, and providing a </a:t>
            </a:r>
            <a:r>
              <a:rPr lang="en-CA" sz="1800" u="sng" strike="noStrike"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biometric </a:t>
            </a:r>
            <a:r>
              <a:rPr lang="en-CA" sz="1800" u="sng" dirty="0">
                <a:effectLst/>
                <a:latin typeface="Times New Roman" panose="02020603050405020304" pitchFamily="18" charset="0"/>
                <a:ea typeface="Times New Roman" panose="02020603050405020304" pitchFamily="18" charset="0"/>
              </a:rPr>
              <a:t>measure for accuracy are some of the ways to do this effectively.</a:t>
            </a:r>
            <a:endParaRPr lang="en-CA" sz="1400" u="sng" dirty="0">
              <a:effectLst/>
              <a:latin typeface="Times New Roman" panose="02020603050405020304" pitchFamily="18" charset="0"/>
              <a:ea typeface="Times New Roman" panose="02020603050405020304" pitchFamily="18" charset="0"/>
            </a:endParaRPr>
          </a:p>
          <a:p>
            <a:r>
              <a:rPr lang="en-CA" sz="1800" u="sng" dirty="0">
                <a:effectLst/>
                <a:latin typeface="Times New Roman" panose="02020603050405020304" pitchFamily="18" charset="0"/>
                <a:ea typeface="Times New Roman" panose="02020603050405020304" pitchFamily="18" charset="0"/>
              </a:rPr>
              <a:t>The disadvantage of using this method is that once the information is lost or stolen (for example, if a user’s password is stolen), an attacker would be able to successfully authenticate.</a:t>
            </a:r>
            <a:endParaRPr lang="en-CA" sz="1400"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935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B51B-3124-738D-0446-444018BEC8BD}"/>
              </a:ext>
            </a:extLst>
          </p:cNvPr>
          <p:cNvSpPr>
            <a:spLocks noGrp="1"/>
          </p:cNvSpPr>
          <p:nvPr>
            <p:ph type="title"/>
          </p:nvPr>
        </p:nvSpPr>
        <p:spPr/>
        <p:txBody>
          <a:bodyPr/>
          <a:lstStyle/>
          <a:p>
            <a:r>
              <a:rPr lang="en-CA" sz="4400" b="1" dirty="0">
                <a:effectLst/>
                <a:latin typeface="Times New Roman" panose="02020603050405020304" pitchFamily="18" charset="0"/>
                <a:ea typeface="Times New Roman" panose="02020603050405020304" pitchFamily="18" charset="0"/>
              </a:rPr>
              <a:t>Authentication by Knowledge – </a:t>
            </a:r>
            <a:br>
              <a:rPr lang="en-CA" sz="1800"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CEF23298-7DFC-AA0C-2507-91CF77FB98D2}"/>
              </a:ext>
            </a:extLst>
          </p:cNvPr>
          <p:cNvSpPr>
            <a:spLocks noGrp="1"/>
          </p:cNvSpPr>
          <p:nvPr>
            <p:ph idx="1"/>
          </p:nvPr>
        </p:nvSpPr>
        <p:spPr/>
        <p:txBody>
          <a:bodyPr/>
          <a:lstStyle/>
          <a:p>
            <a:r>
              <a:rPr lang="en-CA" sz="1800" dirty="0">
                <a:effectLst/>
                <a:latin typeface="Times New Roman" panose="02020603050405020304" pitchFamily="18" charset="0"/>
                <a:ea typeface="Times New Roman" panose="02020603050405020304" pitchFamily="18" charset="0"/>
              </a:rPr>
              <a:t>When the user offers a secret that only they know, that is known-only authentication by knowledge. A password, PIN code, or security question provided by the user would be examples of knowledge-based authentication.</a:t>
            </a:r>
          </a:p>
          <a:p>
            <a:endParaRPr lang="en-CA" dirty="0"/>
          </a:p>
        </p:txBody>
      </p:sp>
      <p:pic>
        <p:nvPicPr>
          <p:cNvPr id="4" name="Picture 3" descr="Logo, company name&#10;&#10;Description automatically generated">
            <a:extLst>
              <a:ext uri="{FF2B5EF4-FFF2-40B4-BE49-F238E27FC236}">
                <a16:creationId xmlns:a16="http://schemas.microsoft.com/office/drawing/2014/main" id="{F5B40B1E-49F7-1EDB-E047-4A662C78E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0" y="3062377"/>
            <a:ext cx="11792309" cy="3364302"/>
          </a:xfrm>
          <a:prstGeom prst="rect">
            <a:avLst/>
          </a:prstGeom>
        </p:spPr>
      </p:pic>
    </p:spTree>
    <p:extLst>
      <p:ext uri="{BB962C8B-B14F-4D97-AF65-F5344CB8AC3E}">
        <p14:creationId xmlns:p14="http://schemas.microsoft.com/office/powerpoint/2010/main" val="18955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A78B5-C4E8-2D27-D321-107258CFA1C8}"/>
              </a:ext>
            </a:extLst>
          </p:cNvPr>
          <p:cNvSpPr txBox="1"/>
          <p:nvPr/>
        </p:nvSpPr>
        <p:spPr>
          <a:xfrm>
            <a:off x="362309" y="428179"/>
            <a:ext cx="8779534" cy="5386090"/>
          </a:xfrm>
          <a:prstGeom prst="rect">
            <a:avLst/>
          </a:prstGeom>
          <a:noFill/>
        </p:spPr>
        <p:txBody>
          <a:bodyPr wrap="square">
            <a:spAutoFit/>
          </a:bodyPr>
          <a:lstStyle/>
          <a:p>
            <a:r>
              <a:rPr lang="en-CA" sz="3200" b="1" dirty="0">
                <a:effectLst/>
                <a:latin typeface="Times New Roman" panose="02020603050405020304" pitchFamily="18" charset="0"/>
                <a:ea typeface="Times New Roman" panose="02020603050405020304" pitchFamily="18" charset="0"/>
              </a:rPr>
              <a:t>Authorization – </a:t>
            </a:r>
            <a:r>
              <a:rPr lang="en-CA" sz="2000" b="1" dirty="0">
                <a:effectLst/>
                <a:latin typeface="Times New Roman" panose="02020603050405020304" pitchFamily="18" charset="0"/>
                <a:ea typeface="Times New Roman" panose="02020603050405020304" pitchFamily="18" charset="0"/>
              </a:rPr>
              <a:t> </a:t>
            </a:r>
            <a:r>
              <a:rPr lang="en-CA" sz="2000" b="0" dirty="0">
                <a:effectLst/>
                <a:latin typeface="Times New Roman" panose="02020603050405020304" pitchFamily="18" charset="0"/>
                <a:ea typeface="Times New Roman" panose="02020603050405020304" pitchFamily="18" charset="0"/>
              </a:rPr>
              <a:t>When a user has successfully established their identity, pre-determined permissions are granted to them during the authorization stage. The level of clearance that should be provided is determined by the reference monitor or authorization matrix, which also stores and transmits control information.</a:t>
            </a: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Default access privileges will be set to default deny (deny all). </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Access to information and information systems must be limited to personnel and processes with a need-to-know to effectively fulfill their duties.</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effectLst/>
                <a:latin typeface="Times New Roman" panose="02020603050405020304" pitchFamily="18" charset="0"/>
                <a:ea typeface="Times New Roman" panose="02020603050405020304" pitchFamily="18" charset="0"/>
              </a:rPr>
              <a:t>Access permissions must be based on the minimum required to perform the</a:t>
            </a:r>
            <a:endParaRPr lang="en-CA" sz="1800" b="1" dirty="0">
              <a:effectLst/>
              <a:latin typeface="Times New Roman" panose="02020603050405020304" pitchFamily="18" charset="0"/>
              <a:ea typeface="Times New Roman" panose="02020603050405020304" pitchFamily="18" charset="0"/>
            </a:endParaRPr>
          </a:p>
          <a:p>
            <a:pPr marL="457200"/>
            <a:r>
              <a:rPr lang="en-CA" sz="1800" b="0" dirty="0">
                <a:effectLst/>
                <a:latin typeface="Times New Roman" panose="02020603050405020304" pitchFamily="18" charset="0"/>
                <a:ea typeface="Times New Roman" panose="02020603050405020304" pitchFamily="18" charset="0"/>
              </a:rPr>
              <a:t> job or program function. </a:t>
            </a:r>
          </a:p>
          <a:p>
            <a:pPr marL="457200"/>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4.    Information and information system owners are responsible for determining access rights and permissions.</a:t>
            </a:r>
          </a:p>
          <a:p>
            <a:pPr marL="342900" lvl="0" indent="-342900">
              <a:buFont typeface="+mj-lt"/>
              <a:buAutoNum type="arabicPeriod"/>
            </a:pPr>
            <a:endParaRPr lang="en-CA" sz="1800" b="1" dirty="0">
              <a:effectLst/>
              <a:latin typeface="Times New Roman" panose="02020603050405020304" pitchFamily="18" charset="0"/>
              <a:ea typeface="Times New Roman" panose="02020603050405020304" pitchFamily="18" charset="0"/>
            </a:endParaRPr>
          </a:p>
          <a:p>
            <a:pPr lvl="0"/>
            <a:r>
              <a:rPr lang="en-CA" sz="1800" b="0" dirty="0">
                <a:effectLst/>
                <a:latin typeface="Times New Roman" panose="02020603050405020304" pitchFamily="18" charset="0"/>
                <a:ea typeface="Times New Roman" panose="02020603050405020304" pitchFamily="18" charset="0"/>
              </a:rPr>
              <a:t>5.  The Office of Information Security is responsible for enforcing an authorization process.</a:t>
            </a:r>
          </a:p>
          <a:p>
            <a:pPr lvl="0"/>
            <a:r>
              <a:rPr lang="en-CA" sz="1800" b="0" dirty="0">
                <a:effectLst/>
                <a:latin typeface="Times New Roman" panose="02020603050405020304" pitchFamily="18" charset="0"/>
                <a:ea typeface="Times New Roman" panose="02020603050405020304" pitchFamily="18" charset="0"/>
              </a:rPr>
              <a:t> </a:t>
            </a:r>
            <a:endParaRPr lang="en-CA" b="1" dirty="0">
              <a:latin typeface="Times New Roman" panose="02020603050405020304" pitchFamily="18" charset="0"/>
              <a:ea typeface="Times New Roman" panose="02020603050405020304" pitchFamily="18" charset="0"/>
            </a:endParaRPr>
          </a:p>
          <a:p>
            <a:pPr lvl="0"/>
            <a:r>
              <a:rPr lang="en-CA" b="1" dirty="0">
                <a:latin typeface="Times New Roman" panose="02020603050405020304" pitchFamily="18" charset="0"/>
                <a:ea typeface="Times New Roman" panose="02020603050405020304" pitchFamily="18" charset="0"/>
              </a:rPr>
              <a:t>6. </a:t>
            </a:r>
            <a:r>
              <a:rPr lang="en-CA" sz="1800" b="1" dirty="0">
                <a:effectLst/>
                <a:latin typeface="Times New Roman" panose="02020603050405020304" pitchFamily="18" charset="0"/>
                <a:ea typeface="Times New Roman" panose="02020603050405020304" pitchFamily="18" charset="0"/>
              </a:rPr>
              <a:t> </a:t>
            </a:r>
            <a:r>
              <a:rPr lang="en-CA" sz="1800" b="0" dirty="0">
                <a:effectLst/>
                <a:latin typeface="Times New Roman" panose="02020603050405020304" pitchFamily="18" charset="0"/>
                <a:ea typeface="Times New Roman" panose="02020603050405020304" pitchFamily="18" charset="0"/>
              </a:rPr>
              <a:t>Permissions must not be granted until the authorization process is complete.</a:t>
            </a:r>
            <a:endParaRPr lang="en-CA"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31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914-3151-D425-EA04-F0DB9CDE2BCA}"/>
              </a:ext>
            </a:extLst>
          </p:cNvPr>
          <p:cNvSpPr>
            <a:spLocks noGrp="1"/>
          </p:cNvSpPr>
          <p:nvPr>
            <p:ph type="title"/>
          </p:nvPr>
        </p:nvSpPr>
        <p:spPr/>
        <p:txBody>
          <a:bodyPr/>
          <a:lstStyle/>
          <a:p>
            <a:r>
              <a:rPr lang="en-CA" sz="4000" b="1" dirty="0">
                <a:effectLst/>
                <a:latin typeface="Times New Roman" panose="02020603050405020304" pitchFamily="18" charset="0"/>
                <a:ea typeface="Times New Roman" panose="02020603050405020304" pitchFamily="18" charset="0"/>
              </a:rPr>
              <a:t>Authentication by Ownership or Possession –</a:t>
            </a:r>
            <a:br>
              <a:rPr lang="en-CA" sz="1800" b="1" dirty="0">
                <a:effectLst/>
                <a:latin typeface="Times New Roman" panose="02020603050405020304" pitchFamily="18" charset="0"/>
                <a:ea typeface="Times New Roman" panose="02020603050405020304" pitchFamily="18" charset="0"/>
              </a:rPr>
            </a:br>
            <a:endParaRPr lang="en-CA" dirty="0"/>
          </a:p>
        </p:txBody>
      </p:sp>
      <p:pic>
        <p:nvPicPr>
          <p:cNvPr id="4" name="Content Placeholder 3">
            <a:extLst>
              <a:ext uri="{FF2B5EF4-FFF2-40B4-BE49-F238E27FC236}">
                <a16:creationId xmlns:a16="http://schemas.microsoft.com/office/drawing/2014/main" id="{CBB1D20F-4F78-F768-BDD4-609FA9196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0829"/>
            <a:ext cx="11964838" cy="5244861"/>
          </a:xfrm>
          <a:prstGeom prst="rect">
            <a:avLst/>
          </a:prstGeom>
        </p:spPr>
      </p:pic>
      <p:sp>
        <p:nvSpPr>
          <p:cNvPr id="6" name="TextBox 5">
            <a:extLst>
              <a:ext uri="{FF2B5EF4-FFF2-40B4-BE49-F238E27FC236}">
                <a16:creationId xmlns:a16="http://schemas.microsoft.com/office/drawing/2014/main" id="{EED8C35E-6BCB-DF97-5254-F38C360AF21B}"/>
              </a:ext>
            </a:extLst>
          </p:cNvPr>
          <p:cNvSpPr txBox="1"/>
          <p:nvPr/>
        </p:nvSpPr>
        <p:spPr>
          <a:xfrm>
            <a:off x="227162" y="1258089"/>
            <a:ext cx="11964838" cy="1631216"/>
          </a:xfrm>
          <a:prstGeom prst="rect">
            <a:avLst/>
          </a:prstGeom>
          <a:noFill/>
        </p:spPr>
        <p:txBody>
          <a:bodyPr wrap="square">
            <a:spAutoFit/>
          </a:bodyPr>
          <a:lstStyle/>
          <a:p>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With this type of authentication, the user is asked to provide proof that he owns something specific—for example, a system might require an employee to use a badge to access a facility. Another example of authentication by ownership is the use of a token or smart card.</a:t>
            </a:r>
          </a:p>
          <a:p>
            <a:endParaRPr lang="en-CA" sz="2000" b="1" dirty="0">
              <a:solidFill>
                <a:schemeClr val="bg2">
                  <a:lumMod val="10000"/>
                </a:schemeClr>
              </a:solidFill>
              <a:effectLst/>
              <a:latin typeface="Times New Roman" panose="02020603050405020304" pitchFamily="18" charset="0"/>
              <a:ea typeface="Times New Roman" panose="02020603050405020304" pitchFamily="18" charset="0"/>
            </a:endParaRPr>
          </a:p>
          <a:p>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Possession – The most common of the four is the one-time passcode sent to a device in the user’s possession.</a:t>
            </a:r>
          </a:p>
        </p:txBody>
      </p:sp>
    </p:spTree>
    <p:extLst>
      <p:ext uri="{BB962C8B-B14F-4D97-AF65-F5344CB8AC3E}">
        <p14:creationId xmlns:p14="http://schemas.microsoft.com/office/powerpoint/2010/main" val="50921384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129</TotalTime>
  <Words>2410</Words>
  <Application>Microsoft Office PowerPoint</Application>
  <PresentationFormat>Widescreen</PresentationFormat>
  <Paragraphs>173</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Bookman Old Style</vt:lpstr>
      <vt:lpstr>Calibri</vt:lpstr>
      <vt:lpstr>Franklin Gothic Book</vt:lpstr>
      <vt:lpstr>Times New Roman</vt:lpstr>
      <vt:lpstr>RetrospectVTI</vt:lpstr>
      <vt:lpstr>Access Control</vt:lpstr>
      <vt:lpstr>PowerPoint Presentation</vt:lpstr>
      <vt:lpstr>PowerPoint Presentation</vt:lpstr>
      <vt:lpstr>PowerPoint Presentation</vt:lpstr>
      <vt:lpstr>PowerPoint Presentation</vt:lpstr>
      <vt:lpstr>PowerPoint Presentation</vt:lpstr>
      <vt:lpstr>Authentication by Knowledge –  </vt:lpstr>
      <vt:lpstr>PowerPoint Presentation</vt:lpstr>
      <vt:lpstr>Authentication by Ownership or Possession – </vt:lpstr>
      <vt:lpstr>PowerPoint Presentation</vt:lpstr>
      <vt:lpstr>PowerPoint Presentation</vt:lpstr>
      <vt:lpstr>PowerPoint Presentation</vt:lpstr>
      <vt:lpstr>PowerPoint Presentation</vt:lpstr>
      <vt:lpstr>PowerPoint Presentation</vt:lpstr>
      <vt:lpstr>PowerPoint Presentation</vt:lpstr>
      <vt:lpstr>Infrastructure Access Control</vt:lpstr>
      <vt:lpstr>Why Segment a network</vt:lpstr>
      <vt:lpstr>Enclave Network</vt:lpstr>
      <vt:lpstr>Trusted Network (Wired / Wireless)</vt:lpstr>
      <vt:lpstr>Semi Trusted Network</vt:lpstr>
      <vt:lpstr>Guest Network</vt:lpstr>
      <vt:lpstr>Untrusted Network</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PowerPoint Presentation</vt:lpstr>
      <vt:lpstr>Network-Based IDS/IPS uses these detection methodologies</vt:lpstr>
      <vt:lpstr>Content filtering &amp; whitelisting/Backlisting</vt:lpstr>
      <vt:lpstr>Border device administration and management</vt:lpstr>
      <vt:lpstr> </vt:lpstr>
      <vt:lpstr>Remote access security</vt:lpstr>
      <vt:lpstr>Remote access technologies</vt:lpstr>
      <vt:lpstr>PowerPoint Presentation</vt:lpstr>
      <vt:lpstr>Remote access authentication and authorization</vt:lpstr>
      <vt:lpstr>Network access control</vt:lpstr>
      <vt:lpstr>Teleworking access control</vt:lpstr>
      <vt:lpstr>Benifits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Karmdeep Kaur</cp:lastModifiedBy>
  <cp:revision>3</cp:revision>
  <dcterms:created xsi:type="dcterms:W3CDTF">2022-11-12T20:45:29Z</dcterms:created>
  <dcterms:modified xsi:type="dcterms:W3CDTF">2022-11-13T22:13:10Z</dcterms:modified>
</cp:coreProperties>
</file>