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90" r:id="rId10"/>
    <p:sldId id="289" r:id="rId11"/>
    <p:sldId id="291" r:id="rId12"/>
    <p:sldId id="292" r:id="rId13"/>
    <p:sldId id="293" r:id="rId14"/>
    <p:sldId id="257" r:id="rId15"/>
    <p:sldId id="314" r:id="rId16"/>
    <p:sldId id="258" r:id="rId17"/>
    <p:sldId id="259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8" r:id="rId32"/>
    <p:sldId id="279" r:id="rId33"/>
    <p:sldId id="280" r:id="rId34"/>
    <p:sldId id="281" r:id="rId35"/>
    <p:sldId id="296" r:id="rId36"/>
    <p:sldId id="297" r:id="rId37"/>
    <p:sldId id="298" r:id="rId38"/>
    <p:sldId id="299" r:id="rId39"/>
    <p:sldId id="300" r:id="rId40"/>
    <p:sldId id="312" r:id="rId41"/>
    <p:sldId id="301" r:id="rId42"/>
    <p:sldId id="302" r:id="rId43"/>
    <p:sldId id="306" r:id="rId44"/>
    <p:sldId id="303" r:id="rId45"/>
    <p:sldId id="304" r:id="rId46"/>
    <p:sldId id="313" r:id="rId47"/>
    <p:sldId id="305" r:id="rId48"/>
    <p:sldId id="307" r:id="rId49"/>
    <p:sldId id="308" r:id="rId50"/>
    <p:sldId id="309" r:id="rId51"/>
    <p:sldId id="311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A019AD-AEA8-41DB-9A22-032E40E53CDE}">
          <p14:sldIdLst>
            <p14:sldId id="256"/>
            <p14:sldId id="282"/>
            <p14:sldId id="283"/>
            <p14:sldId id="284"/>
            <p14:sldId id="285"/>
            <p14:sldId id="286"/>
            <p14:sldId id="287"/>
            <p14:sldId id="288"/>
            <p14:sldId id="290"/>
            <p14:sldId id="289"/>
            <p14:sldId id="291"/>
            <p14:sldId id="292"/>
            <p14:sldId id="293"/>
            <p14:sldId id="257"/>
            <p14:sldId id="314"/>
            <p14:sldId id="258"/>
            <p14:sldId id="259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96"/>
            <p14:sldId id="297"/>
            <p14:sldId id="298"/>
            <p14:sldId id="299"/>
            <p14:sldId id="300"/>
            <p14:sldId id="312"/>
            <p14:sldId id="301"/>
            <p14:sldId id="302"/>
            <p14:sldId id="306"/>
            <p14:sldId id="303"/>
            <p14:sldId id="304"/>
            <p14:sldId id="313"/>
            <p14:sldId id="305"/>
            <p14:sldId id="307"/>
            <p14:sldId id="308"/>
            <p14:sldId id="309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53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outlineViewPr>
    <p:cViewPr>
      <p:scale>
        <a:sx n="33" d="100"/>
        <a:sy n="33" d="100"/>
      </p:scale>
      <p:origin x="0" y="-22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B622AB-9027-41A3-9707-A72F50CD580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5032F1-EE27-42FB-9679-80943F047BEE}">
      <dgm:prSet/>
      <dgm:spPr/>
      <dgm:t>
        <a:bodyPr/>
        <a:lstStyle/>
        <a:p>
          <a:r>
            <a:rPr lang="en-CA" b="1"/>
            <a:t>How Is Identity Verified?</a:t>
          </a:r>
          <a:endParaRPr lang="en-US"/>
        </a:p>
      </dgm:t>
    </dgm:pt>
    <dgm:pt modelId="{B5927909-A264-4FBB-9C6E-4D84202F0ECE}" type="parTrans" cxnId="{A2127D55-E768-4FE1-A0CA-57AEA302F10C}">
      <dgm:prSet/>
      <dgm:spPr/>
      <dgm:t>
        <a:bodyPr/>
        <a:lstStyle/>
        <a:p>
          <a:endParaRPr lang="en-US"/>
        </a:p>
      </dgm:t>
    </dgm:pt>
    <dgm:pt modelId="{BC53DF4E-C97E-43BB-9CFB-32640EE076BE}" type="sibTrans" cxnId="{A2127D55-E768-4FE1-A0CA-57AEA302F10C}">
      <dgm:prSet/>
      <dgm:spPr/>
      <dgm:t>
        <a:bodyPr/>
        <a:lstStyle/>
        <a:p>
          <a:endParaRPr lang="en-US"/>
        </a:p>
      </dgm:t>
    </dgm:pt>
    <dgm:pt modelId="{24CE745A-0D10-4B4C-8186-696CD4B7EE97}">
      <dgm:prSet/>
      <dgm:spPr/>
      <dgm:t>
        <a:bodyPr/>
        <a:lstStyle/>
        <a:p>
          <a:r>
            <a:rPr lang="en-CA" b="0" dirty="0"/>
            <a:t>A secure identity should be distinct in the sense that it should be possible for two users to identify themselves clearly. </a:t>
          </a:r>
          <a:endParaRPr lang="en-US" dirty="0"/>
        </a:p>
      </dgm:t>
    </dgm:pt>
    <dgm:pt modelId="{D3547CCC-81AA-49A0-80D5-97D94DB687CF}" type="parTrans" cxnId="{C9DA5E5E-86C5-4953-A691-1CAC9D88B962}">
      <dgm:prSet/>
      <dgm:spPr/>
      <dgm:t>
        <a:bodyPr/>
        <a:lstStyle/>
        <a:p>
          <a:endParaRPr lang="en-US"/>
        </a:p>
      </dgm:t>
    </dgm:pt>
    <dgm:pt modelId="{B70C4AA6-E06C-452F-86C5-FD5F74DEB1CD}" type="sibTrans" cxnId="{C9DA5E5E-86C5-4953-A691-1CAC9D88B962}">
      <dgm:prSet/>
      <dgm:spPr/>
      <dgm:t>
        <a:bodyPr/>
        <a:lstStyle/>
        <a:p>
          <a:endParaRPr lang="en-US"/>
        </a:p>
      </dgm:t>
    </dgm:pt>
    <dgm:pt modelId="{97A8709C-A876-4D57-9B1D-65F2AB42E732}">
      <dgm:prSet/>
      <dgm:spPr/>
      <dgm:t>
        <a:bodyPr/>
        <a:lstStyle/>
        <a:p>
          <a:r>
            <a:rPr lang="en-CA" b="0"/>
            <a:t>The list that follows highlights the key concepts of identity. </a:t>
          </a:r>
          <a:endParaRPr lang="en-US"/>
        </a:p>
      </dgm:t>
    </dgm:pt>
    <dgm:pt modelId="{7867ADE4-64A0-410E-820C-5DE633D00FC6}" type="parTrans" cxnId="{459BDAF1-5F44-4EB7-BD41-21DE32CD0AFE}">
      <dgm:prSet/>
      <dgm:spPr/>
      <dgm:t>
        <a:bodyPr/>
        <a:lstStyle/>
        <a:p>
          <a:endParaRPr lang="en-US"/>
        </a:p>
      </dgm:t>
    </dgm:pt>
    <dgm:pt modelId="{80868E65-9E12-4146-B0FC-8F15BE2C1835}" type="sibTrans" cxnId="{459BDAF1-5F44-4EB7-BD41-21DE32CD0AFE}">
      <dgm:prSet/>
      <dgm:spPr/>
      <dgm:t>
        <a:bodyPr/>
        <a:lstStyle/>
        <a:p>
          <a:endParaRPr lang="en-US"/>
        </a:p>
      </dgm:t>
    </dgm:pt>
    <dgm:pt modelId="{B367C159-E1D9-4D4C-86C1-A642C836C080}">
      <dgm:prSet/>
      <dgm:spPr/>
      <dgm:t>
        <a:bodyPr/>
        <a:lstStyle/>
        <a:p>
          <a:r>
            <a:rPr lang="en-CA" b="0" dirty="0"/>
            <a:t>Identities should be unique. Two users with the same identity should not be allowed.</a:t>
          </a:r>
          <a:endParaRPr lang="en-US" dirty="0"/>
        </a:p>
      </dgm:t>
    </dgm:pt>
    <dgm:pt modelId="{557DB066-7161-41F4-9E58-2EEFC2F8D840}" type="parTrans" cxnId="{7F5A84C4-99C1-4679-9A50-034B4F659528}">
      <dgm:prSet/>
      <dgm:spPr/>
      <dgm:t>
        <a:bodyPr/>
        <a:lstStyle/>
        <a:p>
          <a:endParaRPr lang="en-US"/>
        </a:p>
      </dgm:t>
    </dgm:pt>
    <dgm:pt modelId="{2E93885D-9B3F-4BD9-9E5A-96F157DF0E0D}" type="sibTrans" cxnId="{7F5A84C4-99C1-4679-9A50-034B4F659528}">
      <dgm:prSet/>
      <dgm:spPr/>
      <dgm:t>
        <a:bodyPr/>
        <a:lstStyle/>
        <a:p>
          <a:endParaRPr lang="en-US"/>
        </a:p>
      </dgm:t>
    </dgm:pt>
    <dgm:pt modelId="{89C4CAF3-10F1-4BB7-806E-C2635DA86032}">
      <dgm:prSet/>
      <dgm:spPr/>
      <dgm:t>
        <a:bodyPr/>
        <a:lstStyle/>
        <a:p>
          <a:r>
            <a:rPr lang="en-CA" b="1" dirty="0"/>
            <a:t>2. </a:t>
          </a:r>
          <a:r>
            <a:rPr lang="en-CA" b="0" dirty="0"/>
            <a:t> Identities should be nondescriptive. It should not be possible to infer the role or function of the user.  </a:t>
          </a:r>
          <a:endParaRPr lang="en-US" dirty="0"/>
        </a:p>
      </dgm:t>
    </dgm:pt>
    <dgm:pt modelId="{7A478E23-0547-48DE-A11D-EFF05D67183A}" type="parTrans" cxnId="{90E86980-B6E8-4289-A35B-76B20AC4F02C}">
      <dgm:prSet/>
      <dgm:spPr/>
      <dgm:t>
        <a:bodyPr/>
        <a:lstStyle/>
        <a:p>
          <a:endParaRPr lang="en-US"/>
        </a:p>
      </dgm:t>
    </dgm:pt>
    <dgm:pt modelId="{3DEB147B-BB28-4B64-840F-A5AEE932A414}" type="sibTrans" cxnId="{90E86980-B6E8-4289-A35B-76B20AC4F02C}">
      <dgm:prSet/>
      <dgm:spPr/>
      <dgm:t>
        <a:bodyPr/>
        <a:lstStyle/>
        <a:p>
          <a:endParaRPr lang="en-US"/>
        </a:p>
      </dgm:t>
    </dgm:pt>
    <dgm:pt modelId="{9EFEC448-56D7-4D55-868D-C559A7CB31FC}">
      <dgm:prSet/>
      <dgm:spPr/>
      <dgm:t>
        <a:bodyPr/>
        <a:lstStyle/>
        <a:p>
          <a:r>
            <a:rPr lang="en-CA" b="0" dirty="0"/>
            <a:t>3. Identities should be securely issued.</a:t>
          </a:r>
          <a:endParaRPr lang="en-US" dirty="0"/>
        </a:p>
      </dgm:t>
    </dgm:pt>
    <dgm:pt modelId="{0FB627C6-D18D-48F8-8EE7-E79F4FE90BC5}" type="parTrans" cxnId="{46A0E162-DA37-4154-BC41-8FA53F910FD3}">
      <dgm:prSet/>
      <dgm:spPr/>
      <dgm:t>
        <a:bodyPr/>
        <a:lstStyle/>
        <a:p>
          <a:endParaRPr lang="en-US"/>
        </a:p>
      </dgm:t>
    </dgm:pt>
    <dgm:pt modelId="{D5672B9D-9C5D-4DCF-8A1D-F2E4311A5F97}" type="sibTrans" cxnId="{46A0E162-DA37-4154-BC41-8FA53F910FD3}">
      <dgm:prSet/>
      <dgm:spPr/>
      <dgm:t>
        <a:bodyPr/>
        <a:lstStyle/>
        <a:p>
          <a:endParaRPr lang="en-US"/>
        </a:p>
      </dgm:t>
    </dgm:pt>
    <dgm:pt modelId="{3729C463-70F4-4F95-AF9D-E2A6AE00B32A}" type="pres">
      <dgm:prSet presAssocID="{F6B622AB-9027-41A3-9707-A72F50CD5807}" presName="diagram" presStyleCnt="0">
        <dgm:presLayoutVars>
          <dgm:dir/>
          <dgm:resizeHandles val="exact"/>
        </dgm:presLayoutVars>
      </dgm:prSet>
      <dgm:spPr/>
    </dgm:pt>
    <dgm:pt modelId="{C7F8F3D7-A369-471C-AC7F-FE9131182E31}" type="pres">
      <dgm:prSet presAssocID="{C55032F1-EE27-42FB-9679-80943F047BEE}" presName="node" presStyleLbl="node1" presStyleIdx="0" presStyleCnt="5">
        <dgm:presLayoutVars>
          <dgm:bulletEnabled val="1"/>
        </dgm:presLayoutVars>
      </dgm:prSet>
      <dgm:spPr/>
    </dgm:pt>
    <dgm:pt modelId="{86CDE5F8-9DA8-419D-9E4E-37588F27D3D8}" type="pres">
      <dgm:prSet presAssocID="{BC53DF4E-C97E-43BB-9CFB-32640EE076BE}" presName="sibTrans" presStyleCnt="0"/>
      <dgm:spPr/>
    </dgm:pt>
    <dgm:pt modelId="{1B1BA98E-B5F3-449D-B582-AAFBB51C910A}" type="pres">
      <dgm:prSet presAssocID="{24CE745A-0D10-4B4C-8186-696CD4B7EE97}" presName="node" presStyleLbl="node1" presStyleIdx="1" presStyleCnt="5">
        <dgm:presLayoutVars>
          <dgm:bulletEnabled val="1"/>
        </dgm:presLayoutVars>
      </dgm:prSet>
      <dgm:spPr/>
    </dgm:pt>
    <dgm:pt modelId="{6A8CFE5D-F138-42FC-82FD-0CBC86953EBE}" type="pres">
      <dgm:prSet presAssocID="{B70C4AA6-E06C-452F-86C5-FD5F74DEB1CD}" presName="sibTrans" presStyleCnt="0"/>
      <dgm:spPr/>
    </dgm:pt>
    <dgm:pt modelId="{1E2DF200-FA46-4D0B-8B93-B730F1A71398}" type="pres">
      <dgm:prSet presAssocID="{97A8709C-A876-4D57-9B1D-65F2AB42E732}" presName="node" presStyleLbl="node1" presStyleIdx="2" presStyleCnt="5">
        <dgm:presLayoutVars>
          <dgm:bulletEnabled val="1"/>
        </dgm:presLayoutVars>
      </dgm:prSet>
      <dgm:spPr/>
    </dgm:pt>
    <dgm:pt modelId="{8BFBB260-C914-43B8-A09A-953BBB340B1F}" type="pres">
      <dgm:prSet presAssocID="{80868E65-9E12-4146-B0FC-8F15BE2C1835}" presName="sibTrans" presStyleCnt="0"/>
      <dgm:spPr/>
    </dgm:pt>
    <dgm:pt modelId="{A1D035BD-86CD-4157-82EE-86CEE6A931D6}" type="pres">
      <dgm:prSet presAssocID="{89C4CAF3-10F1-4BB7-806E-C2635DA86032}" presName="node" presStyleLbl="node1" presStyleIdx="3" presStyleCnt="5">
        <dgm:presLayoutVars>
          <dgm:bulletEnabled val="1"/>
        </dgm:presLayoutVars>
      </dgm:prSet>
      <dgm:spPr/>
    </dgm:pt>
    <dgm:pt modelId="{6CB59972-9F9B-40F7-B36D-A02D3FF52823}" type="pres">
      <dgm:prSet presAssocID="{3DEB147B-BB28-4B64-840F-A5AEE932A414}" presName="sibTrans" presStyleCnt="0"/>
      <dgm:spPr/>
    </dgm:pt>
    <dgm:pt modelId="{CAB0017A-D6AD-4444-8A5A-980E77A2CEF4}" type="pres">
      <dgm:prSet presAssocID="{9EFEC448-56D7-4D55-868D-C559A7CB31FC}" presName="node" presStyleLbl="node1" presStyleIdx="4" presStyleCnt="5">
        <dgm:presLayoutVars>
          <dgm:bulletEnabled val="1"/>
        </dgm:presLayoutVars>
      </dgm:prSet>
      <dgm:spPr/>
    </dgm:pt>
  </dgm:ptLst>
  <dgm:cxnLst>
    <dgm:cxn modelId="{0A3DF302-08AB-4BAF-A12B-0F9EDB2E26F1}" type="presOf" srcId="{B367C159-E1D9-4D4C-86C1-A642C836C080}" destId="{1E2DF200-FA46-4D0B-8B93-B730F1A71398}" srcOrd="0" destOrd="1" presId="urn:microsoft.com/office/officeart/2005/8/layout/default"/>
    <dgm:cxn modelId="{D9E8040C-3605-4491-8ACA-0D32DC60AE2F}" type="presOf" srcId="{C55032F1-EE27-42FB-9679-80943F047BEE}" destId="{C7F8F3D7-A369-471C-AC7F-FE9131182E31}" srcOrd="0" destOrd="0" presId="urn:microsoft.com/office/officeart/2005/8/layout/default"/>
    <dgm:cxn modelId="{8FD40B15-0334-4BAD-A49D-6F86B67C1B82}" type="presOf" srcId="{F6B622AB-9027-41A3-9707-A72F50CD5807}" destId="{3729C463-70F4-4F95-AF9D-E2A6AE00B32A}" srcOrd="0" destOrd="0" presId="urn:microsoft.com/office/officeart/2005/8/layout/default"/>
    <dgm:cxn modelId="{C9DA5E5E-86C5-4953-A691-1CAC9D88B962}" srcId="{F6B622AB-9027-41A3-9707-A72F50CD5807}" destId="{24CE745A-0D10-4B4C-8186-696CD4B7EE97}" srcOrd="1" destOrd="0" parTransId="{D3547CCC-81AA-49A0-80D5-97D94DB687CF}" sibTransId="{B70C4AA6-E06C-452F-86C5-FD5F74DEB1CD}"/>
    <dgm:cxn modelId="{46A0E162-DA37-4154-BC41-8FA53F910FD3}" srcId="{F6B622AB-9027-41A3-9707-A72F50CD5807}" destId="{9EFEC448-56D7-4D55-868D-C559A7CB31FC}" srcOrd="4" destOrd="0" parTransId="{0FB627C6-D18D-48F8-8EE7-E79F4FE90BC5}" sibTransId="{D5672B9D-9C5D-4DCF-8A1D-F2E4311A5F97}"/>
    <dgm:cxn modelId="{6030B04D-B9BA-41C6-B552-F93AB7AB392C}" type="presOf" srcId="{89C4CAF3-10F1-4BB7-806E-C2635DA86032}" destId="{A1D035BD-86CD-4157-82EE-86CEE6A931D6}" srcOrd="0" destOrd="0" presId="urn:microsoft.com/office/officeart/2005/8/layout/default"/>
    <dgm:cxn modelId="{A2127D55-E768-4FE1-A0CA-57AEA302F10C}" srcId="{F6B622AB-9027-41A3-9707-A72F50CD5807}" destId="{C55032F1-EE27-42FB-9679-80943F047BEE}" srcOrd="0" destOrd="0" parTransId="{B5927909-A264-4FBB-9C6E-4D84202F0ECE}" sibTransId="{BC53DF4E-C97E-43BB-9CFB-32640EE076BE}"/>
    <dgm:cxn modelId="{8512B875-7401-4978-A050-2DB6C24088C7}" type="presOf" srcId="{24CE745A-0D10-4B4C-8186-696CD4B7EE97}" destId="{1B1BA98E-B5F3-449D-B582-AAFBB51C910A}" srcOrd="0" destOrd="0" presId="urn:microsoft.com/office/officeart/2005/8/layout/default"/>
    <dgm:cxn modelId="{1A3A9377-F0DD-4822-9784-6A2E74C9FE34}" type="presOf" srcId="{9EFEC448-56D7-4D55-868D-C559A7CB31FC}" destId="{CAB0017A-D6AD-4444-8A5A-980E77A2CEF4}" srcOrd="0" destOrd="0" presId="urn:microsoft.com/office/officeart/2005/8/layout/default"/>
    <dgm:cxn modelId="{90E86980-B6E8-4289-A35B-76B20AC4F02C}" srcId="{F6B622AB-9027-41A3-9707-A72F50CD5807}" destId="{89C4CAF3-10F1-4BB7-806E-C2635DA86032}" srcOrd="3" destOrd="0" parTransId="{7A478E23-0547-48DE-A11D-EFF05D67183A}" sibTransId="{3DEB147B-BB28-4B64-840F-A5AEE932A414}"/>
    <dgm:cxn modelId="{BA6E1C98-80DB-4069-9075-9AEDDF7C33A2}" type="presOf" srcId="{97A8709C-A876-4D57-9B1D-65F2AB42E732}" destId="{1E2DF200-FA46-4D0B-8B93-B730F1A71398}" srcOrd="0" destOrd="0" presId="urn:microsoft.com/office/officeart/2005/8/layout/default"/>
    <dgm:cxn modelId="{7F5A84C4-99C1-4679-9A50-034B4F659528}" srcId="{97A8709C-A876-4D57-9B1D-65F2AB42E732}" destId="{B367C159-E1D9-4D4C-86C1-A642C836C080}" srcOrd="0" destOrd="0" parTransId="{557DB066-7161-41F4-9E58-2EEFC2F8D840}" sibTransId="{2E93885D-9B3F-4BD9-9E5A-96F157DF0E0D}"/>
    <dgm:cxn modelId="{459BDAF1-5F44-4EB7-BD41-21DE32CD0AFE}" srcId="{F6B622AB-9027-41A3-9707-A72F50CD5807}" destId="{97A8709C-A876-4D57-9B1D-65F2AB42E732}" srcOrd="2" destOrd="0" parTransId="{7867ADE4-64A0-410E-820C-5DE633D00FC6}" sibTransId="{80868E65-9E12-4146-B0FC-8F15BE2C1835}"/>
    <dgm:cxn modelId="{AE165CDB-9173-4372-B4C3-B1AD6A394F46}" type="presParOf" srcId="{3729C463-70F4-4F95-AF9D-E2A6AE00B32A}" destId="{C7F8F3D7-A369-471C-AC7F-FE9131182E31}" srcOrd="0" destOrd="0" presId="urn:microsoft.com/office/officeart/2005/8/layout/default"/>
    <dgm:cxn modelId="{BD89A7EE-99E8-4AC8-A90D-119A06717979}" type="presParOf" srcId="{3729C463-70F4-4F95-AF9D-E2A6AE00B32A}" destId="{86CDE5F8-9DA8-419D-9E4E-37588F27D3D8}" srcOrd="1" destOrd="0" presId="urn:microsoft.com/office/officeart/2005/8/layout/default"/>
    <dgm:cxn modelId="{CC76738A-7665-4500-80A4-7ED095FCB923}" type="presParOf" srcId="{3729C463-70F4-4F95-AF9D-E2A6AE00B32A}" destId="{1B1BA98E-B5F3-449D-B582-AAFBB51C910A}" srcOrd="2" destOrd="0" presId="urn:microsoft.com/office/officeart/2005/8/layout/default"/>
    <dgm:cxn modelId="{6D8889DD-9783-4546-86A8-F773EF07B38B}" type="presParOf" srcId="{3729C463-70F4-4F95-AF9D-E2A6AE00B32A}" destId="{6A8CFE5D-F138-42FC-82FD-0CBC86953EBE}" srcOrd="3" destOrd="0" presId="urn:microsoft.com/office/officeart/2005/8/layout/default"/>
    <dgm:cxn modelId="{E7501F9A-696F-4FE4-8800-7C3BC15C9C5C}" type="presParOf" srcId="{3729C463-70F4-4F95-AF9D-E2A6AE00B32A}" destId="{1E2DF200-FA46-4D0B-8B93-B730F1A71398}" srcOrd="4" destOrd="0" presId="urn:microsoft.com/office/officeart/2005/8/layout/default"/>
    <dgm:cxn modelId="{87BADCBE-E5BB-4D76-BAAE-435C4099878B}" type="presParOf" srcId="{3729C463-70F4-4F95-AF9D-E2A6AE00B32A}" destId="{8BFBB260-C914-43B8-A09A-953BBB340B1F}" srcOrd="5" destOrd="0" presId="urn:microsoft.com/office/officeart/2005/8/layout/default"/>
    <dgm:cxn modelId="{703B50AE-33F8-4E41-9C32-89D545DAD38A}" type="presParOf" srcId="{3729C463-70F4-4F95-AF9D-E2A6AE00B32A}" destId="{A1D035BD-86CD-4157-82EE-86CEE6A931D6}" srcOrd="6" destOrd="0" presId="urn:microsoft.com/office/officeart/2005/8/layout/default"/>
    <dgm:cxn modelId="{5BD9ED30-6448-48CF-9469-A9C4CDAFE057}" type="presParOf" srcId="{3729C463-70F4-4F95-AF9D-E2A6AE00B32A}" destId="{6CB59972-9F9B-40F7-B36D-A02D3FF52823}" srcOrd="7" destOrd="0" presId="urn:microsoft.com/office/officeart/2005/8/layout/default"/>
    <dgm:cxn modelId="{828D8421-528B-4DE2-BFB8-6AAC7E1D8CB9}" type="presParOf" srcId="{3729C463-70F4-4F95-AF9D-E2A6AE00B32A}" destId="{CAB0017A-D6AD-4444-8A5A-980E77A2CEF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2E1BBF-A0C6-4639-BDF6-3D2CE8923210}" type="doc">
      <dgm:prSet loTypeId="urn:microsoft.com/office/officeart/2005/8/layout/vProcess5" loCatId="process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IN"/>
        </a:p>
      </dgm:t>
    </dgm:pt>
    <dgm:pt modelId="{9998F440-92E7-478D-A3D4-EDF8B10C082E}">
      <dgm:prSet phldrT="[Text]"/>
      <dgm:spPr/>
      <dgm:t>
        <a:bodyPr/>
        <a:lstStyle/>
        <a:p>
          <a:r>
            <a:rPr lang="en-US" dirty="0"/>
            <a:t>What is infrastructure network?</a:t>
          </a:r>
          <a:endParaRPr lang="en-IN" dirty="0"/>
        </a:p>
      </dgm:t>
    </dgm:pt>
    <dgm:pt modelId="{5993BE3F-1B7D-4706-978F-878E897CE1AD}" type="parTrans" cxnId="{3C88B6DD-3C8E-491E-ADEB-04D4327742A3}">
      <dgm:prSet/>
      <dgm:spPr/>
      <dgm:t>
        <a:bodyPr/>
        <a:lstStyle/>
        <a:p>
          <a:endParaRPr lang="en-IN"/>
        </a:p>
      </dgm:t>
    </dgm:pt>
    <dgm:pt modelId="{6AD28C29-C536-4071-A15D-C6234E45823F}" type="sibTrans" cxnId="{3C88B6DD-3C8E-491E-ADEB-04D4327742A3}">
      <dgm:prSet/>
      <dgm:spPr/>
      <dgm:t>
        <a:bodyPr/>
        <a:lstStyle/>
        <a:p>
          <a:endParaRPr lang="en-IN" dirty="0"/>
        </a:p>
      </dgm:t>
    </dgm:pt>
    <dgm:pt modelId="{0406EC67-8C49-4614-927C-77E6AB446E6B}">
      <dgm:prSet phldrT="[Text]"/>
      <dgm:spPr/>
      <dgm:t>
        <a:bodyPr/>
        <a:lstStyle/>
        <a:p>
          <a:r>
            <a:rPr lang="en-US" dirty="0"/>
            <a:t>What is Infrastructure Access control?</a:t>
          </a:r>
          <a:endParaRPr lang="en-IN" dirty="0"/>
        </a:p>
      </dgm:t>
    </dgm:pt>
    <dgm:pt modelId="{C4EDD07B-1978-44AB-940C-DAFE1158F450}" type="parTrans" cxnId="{42E83977-82E2-4079-A663-6AE3A05B6EBE}">
      <dgm:prSet/>
      <dgm:spPr/>
      <dgm:t>
        <a:bodyPr/>
        <a:lstStyle/>
        <a:p>
          <a:endParaRPr lang="en-IN"/>
        </a:p>
      </dgm:t>
    </dgm:pt>
    <dgm:pt modelId="{17AD8DFC-38EB-4E7F-BA3A-90E5D95F97BC}" type="sibTrans" cxnId="{42E83977-82E2-4079-A663-6AE3A05B6EBE}">
      <dgm:prSet/>
      <dgm:spPr/>
      <dgm:t>
        <a:bodyPr/>
        <a:lstStyle/>
        <a:p>
          <a:endParaRPr lang="en-IN" dirty="0"/>
        </a:p>
      </dgm:t>
    </dgm:pt>
    <dgm:pt modelId="{9390BDE3-56F1-4263-B4A9-29B5D007D26B}">
      <dgm:prSet phldrT="[Text]"/>
      <dgm:spPr/>
      <dgm:t>
        <a:bodyPr/>
        <a:lstStyle/>
        <a:p>
          <a:r>
            <a:rPr lang="en-US" dirty="0"/>
            <a:t>What types of controls are included?</a:t>
          </a:r>
          <a:endParaRPr lang="en-IN" dirty="0"/>
        </a:p>
      </dgm:t>
    </dgm:pt>
    <dgm:pt modelId="{188A5123-5BEA-4D7B-B3A3-CCFDBAF48519}" type="parTrans" cxnId="{983C3D86-28F5-4C98-AA73-D97A449C1D3E}">
      <dgm:prSet/>
      <dgm:spPr/>
      <dgm:t>
        <a:bodyPr/>
        <a:lstStyle/>
        <a:p>
          <a:endParaRPr lang="en-IN"/>
        </a:p>
      </dgm:t>
    </dgm:pt>
    <dgm:pt modelId="{A8FE2C24-6CE1-43E9-BA64-778B6520D19D}" type="sibTrans" cxnId="{983C3D86-28F5-4C98-AA73-D97A449C1D3E}">
      <dgm:prSet/>
      <dgm:spPr/>
      <dgm:t>
        <a:bodyPr/>
        <a:lstStyle/>
        <a:p>
          <a:endParaRPr lang="en-IN"/>
        </a:p>
      </dgm:t>
    </dgm:pt>
    <dgm:pt modelId="{486CFC89-F731-47B6-9D4E-B8410857783F}" type="pres">
      <dgm:prSet presAssocID="{4D2E1BBF-A0C6-4639-BDF6-3D2CE8923210}" presName="outerComposite" presStyleCnt="0">
        <dgm:presLayoutVars>
          <dgm:chMax val="5"/>
          <dgm:dir/>
          <dgm:resizeHandles val="exact"/>
        </dgm:presLayoutVars>
      </dgm:prSet>
      <dgm:spPr/>
    </dgm:pt>
    <dgm:pt modelId="{22593467-148A-4F26-9236-64938EA9709D}" type="pres">
      <dgm:prSet presAssocID="{4D2E1BBF-A0C6-4639-BDF6-3D2CE8923210}" presName="dummyMaxCanvas" presStyleCnt="0">
        <dgm:presLayoutVars/>
      </dgm:prSet>
      <dgm:spPr/>
    </dgm:pt>
    <dgm:pt modelId="{1E499AA5-6471-446B-8083-28A6C081AEDE}" type="pres">
      <dgm:prSet presAssocID="{4D2E1BBF-A0C6-4639-BDF6-3D2CE8923210}" presName="ThreeNodes_1" presStyleLbl="node1" presStyleIdx="0" presStyleCnt="3" custLinFactNeighborX="15886" custLinFactNeighborY="12142">
        <dgm:presLayoutVars>
          <dgm:bulletEnabled val="1"/>
        </dgm:presLayoutVars>
      </dgm:prSet>
      <dgm:spPr/>
    </dgm:pt>
    <dgm:pt modelId="{74432A31-4DFA-4163-89D0-23E737EA0FA9}" type="pres">
      <dgm:prSet presAssocID="{4D2E1BBF-A0C6-4639-BDF6-3D2CE8923210}" presName="ThreeNodes_2" presStyleLbl="node1" presStyleIdx="1" presStyleCnt="3" custLinFactNeighborX="7019" custLinFactNeighborY="-3366">
        <dgm:presLayoutVars>
          <dgm:bulletEnabled val="1"/>
        </dgm:presLayoutVars>
      </dgm:prSet>
      <dgm:spPr/>
    </dgm:pt>
    <dgm:pt modelId="{A8C7FBC2-B312-4E17-A1AF-A76B75FD191D}" type="pres">
      <dgm:prSet presAssocID="{4D2E1BBF-A0C6-4639-BDF6-3D2CE8923210}" presName="ThreeNodes_3" presStyleLbl="node1" presStyleIdx="2" presStyleCnt="3" custLinFactNeighborX="-1761" custLinFactNeighborY="-18236">
        <dgm:presLayoutVars>
          <dgm:bulletEnabled val="1"/>
        </dgm:presLayoutVars>
      </dgm:prSet>
      <dgm:spPr/>
    </dgm:pt>
    <dgm:pt modelId="{42CDF27F-D738-4287-A495-60695194D735}" type="pres">
      <dgm:prSet presAssocID="{4D2E1BBF-A0C6-4639-BDF6-3D2CE8923210}" presName="ThreeConn_1-2" presStyleLbl="fgAccFollowNode1" presStyleIdx="0" presStyleCnt="2" custFlipVert="0" custFlipHor="0" custScaleX="6046" custScaleY="6046" custLinFactNeighborX="98316" custLinFactNeighborY="-8254">
        <dgm:presLayoutVars>
          <dgm:bulletEnabled val="1"/>
        </dgm:presLayoutVars>
      </dgm:prSet>
      <dgm:spPr/>
    </dgm:pt>
    <dgm:pt modelId="{0C3AFCAB-57F0-4E5E-9A33-D0E160C2D23C}" type="pres">
      <dgm:prSet presAssocID="{4D2E1BBF-A0C6-4639-BDF6-3D2CE8923210}" presName="ThreeConn_2-3" presStyleLbl="fgAccFollowNode1" presStyleIdx="1" presStyleCnt="2" custFlipVert="0" custFlipHor="0" custScaleX="6046" custScaleY="6046">
        <dgm:presLayoutVars>
          <dgm:bulletEnabled val="1"/>
        </dgm:presLayoutVars>
      </dgm:prSet>
      <dgm:spPr/>
    </dgm:pt>
    <dgm:pt modelId="{6F3889D7-3E55-411A-954D-892CA1DABEF5}" type="pres">
      <dgm:prSet presAssocID="{4D2E1BBF-A0C6-4639-BDF6-3D2CE8923210}" presName="ThreeNodes_1_text" presStyleLbl="node1" presStyleIdx="2" presStyleCnt="3">
        <dgm:presLayoutVars>
          <dgm:bulletEnabled val="1"/>
        </dgm:presLayoutVars>
      </dgm:prSet>
      <dgm:spPr/>
    </dgm:pt>
    <dgm:pt modelId="{9AC131FC-919F-49DC-86D3-2B5A9E4664ED}" type="pres">
      <dgm:prSet presAssocID="{4D2E1BBF-A0C6-4639-BDF6-3D2CE8923210}" presName="ThreeNodes_2_text" presStyleLbl="node1" presStyleIdx="2" presStyleCnt="3">
        <dgm:presLayoutVars>
          <dgm:bulletEnabled val="1"/>
        </dgm:presLayoutVars>
      </dgm:prSet>
      <dgm:spPr/>
    </dgm:pt>
    <dgm:pt modelId="{0A22D199-9F1B-4530-BEFE-D0802AF1EA46}" type="pres">
      <dgm:prSet presAssocID="{4D2E1BBF-A0C6-4639-BDF6-3D2CE892321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993CB33-C4A5-4158-B0BA-CD682120C58F}" type="presOf" srcId="{9390BDE3-56F1-4263-B4A9-29B5D007D26B}" destId="{A8C7FBC2-B312-4E17-A1AF-A76B75FD191D}" srcOrd="0" destOrd="0" presId="urn:microsoft.com/office/officeart/2005/8/layout/vProcess5"/>
    <dgm:cxn modelId="{B2FA6F5D-7AFF-4E31-B66D-4DFA9CE2FD71}" type="presOf" srcId="{17AD8DFC-38EB-4E7F-BA3A-90E5D95F97BC}" destId="{0C3AFCAB-57F0-4E5E-9A33-D0E160C2D23C}" srcOrd="0" destOrd="0" presId="urn:microsoft.com/office/officeart/2005/8/layout/vProcess5"/>
    <dgm:cxn modelId="{42E83977-82E2-4079-A663-6AE3A05B6EBE}" srcId="{4D2E1BBF-A0C6-4639-BDF6-3D2CE8923210}" destId="{0406EC67-8C49-4614-927C-77E6AB446E6B}" srcOrd="1" destOrd="0" parTransId="{C4EDD07B-1978-44AB-940C-DAFE1158F450}" sibTransId="{17AD8DFC-38EB-4E7F-BA3A-90E5D95F97BC}"/>
    <dgm:cxn modelId="{35F70B79-EA2D-41DE-8D3C-B6F720B52695}" type="presOf" srcId="{9998F440-92E7-478D-A3D4-EDF8B10C082E}" destId="{6F3889D7-3E55-411A-954D-892CA1DABEF5}" srcOrd="1" destOrd="0" presId="urn:microsoft.com/office/officeart/2005/8/layout/vProcess5"/>
    <dgm:cxn modelId="{983C3D86-28F5-4C98-AA73-D97A449C1D3E}" srcId="{4D2E1BBF-A0C6-4639-BDF6-3D2CE8923210}" destId="{9390BDE3-56F1-4263-B4A9-29B5D007D26B}" srcOrd="2" destOrd="0" parTransId="{188A5123-5BEA-4D7B-B3A3-CCFDBAF48519}" sibTransId="{A8FE2C24-6CE1-43E9-BA64-778B6520D19D}"/>
    <dgm:cxn modelId="{CF3E638C-3266-4674-8F5D-27E1BD10237E}" type="presOf" srcId="{4D2E1BBF-A0C6-4639-BDF6-3D2CE8923210}" destId="{486CFC89-F731-47B6-9D4E-B8410857783F}" srcOrd="0" destOrd="0" presId="urn:microsoft.com/office/officeart/2005/8/layout/vProcess5"/>
    <dgm:cxn modelId="{5F0A1197-0C40-4562-BA90-A564DD2D72EB}" type="presOf" srcId="{6AD28C29-C536-4071-A15D-C6234E45823F}" destId="{42CDF27F-D738-4287-A495-60695194D735}" srcOrd="0" destOrd="0" presId="urn:microsoft.com/office/officeart/2005/8/layout/vProcess5"/>
    <dgm:cxn modelId="{496ACBA4-A309-45F0-AC98-BF82366FAD88}" type="presOf" srcId="{9390BDE3-56F1-4263-B4A9-29B5D007D26B}" destId="{0A22D199-9F1B-4530-BEFE-D0802AF1EA46}" srcOrd="1" destOrd="0" presId="urn:microsoft.com/office/officeart/2005/8/layout/vProcess5"/>
    <dgm:cxn modelId="{212D8DA5-4359-43DA-9128-DA0469BF4C37}" type="presOf" srcId="{9998F440-92E7-478D-A3D4-EDF8B10C082E}" destId="{1E499AA5-6471-446B-8083-28A6C081AEDE}" srcOrd="0" destOrd="0" presId="urn:microsoft.com/office/officeart/2005/8/layout/vProcess5"/>
    <dgm:cxn modelId="{B3F34CC1-7725-47B2-9883-92208FF9CABD}" type="presOf" srcId="{0406EC67-8C49-4614-927C-77E6AB446E6B}" destId="{9AC131FC-919F-49DC-86D3-2B5A9E4664ED}" srcOrd="1" destOrd="0" presId="urn:microsoft.com/office/officeart/2005/8/layout/vProcess5"/>
    <dgm:cxn modelId="{3C88B6DD-3C8E-491E-ADEB-04D4327742A3}" srcId="{4D2E1BBF-A0C6-4639-BDF6-3D2CE8923210}" destId="{9998F440-92E7-478D-A3D4-EDF8B10C082E}" srcOrd="0" destOrd="0" parTransId="{5993BE3F-1B7D-4706-978F-878E897CE1AD}" sibTransId="{6AD28C29-C536-4071-A15D-C6234E45823F}"/>
    <dgm:cxn modelId="{A2D1A0FA-1615-4AFC-97AA-0A555EC02009}" type="presOf" srcId="{0406EC67-8C49-4614-927C-77E6AB446E6B}" destId="{74432A31-4DFA-4163-89D0-23E737EA0FA9}" srcOrd="0" destOrd="0" presId="urn:microsoft.com/office/officeart/2005/8/layout/vProcess5"/>
    <dgm:cxn modelId="{D59FC300-2992-4345-A557-836164DD31A9}" type="presParOf" srcId="{486CFC89-F731-47B6-9D4E-B8410857783F}" destId="{22593467-148A-4F26-9236-64938EA9709D}" srcOrd="0" destOrd="0" presId="urn:microsoft.com/office/officeart/2005/8/layout/vProcess5"/>
    <dgm:cxn modelId="{DE401027-2632-4BAA-8873-64949D363010}" type="presParOf" srcId="{486CFC89-F731-47B6-9D4E-B8410857783F}" destId="{1E499AA5-6471-446B-8083-28A6C081AEDE}" srcOrd="1" destOrd="0" presId="urn:microsoft.com/office/officeart/2005/8/layout/vProcess5"/>
    <dgm:cxn modelId="{17020026-3EA2-4851-9D54-3D7CE6397D7D}" type="presParOf" srcId="{486CFC89-F731-47B6-9D4E-B8410857783F}" destId="{74432A31-4DFA-4163-89D0-23E737EA0FA9}" srcOrd="2" destOrd="0" presId="urn:microsoft.com/office/officeart/2005/8/layout/vProcess5"/>
    <dgm:cxn modelId="{A8A62541-CADD-417C-A2DC-FC1A66B82D7F}" type="presParOf" srcId="{486CFC89-F731-47B6-9D4E-B8410857783F}" destId="{A8C7FBC2-B312-4E17-A1AF-A76B75FD191D}" srcOrd="3" destOrd="0" presId="urn:microsoft.com/office/officeart/2005/8/layout/vProcess5"/>
    <dgm:cxn modelId="{55A27044-EE66-4ADA-9899-B18BFFFA6647}" type="presParOf" srcId="{486CFC89-F731-47B6-9D4E-B8410857783F}" destId="{42CDF27F-D738-4287-A495-60695194D735}" srcOrd="4" destOrd="0" presId="urn:microsoft.com/office/officeart/2005/8/layout/vProcess5"/>
    <dgm:cxn modelId="{C5ECC689-245A-44A3-9037-4CED85418B43}" type="presParOf" srcId="{486CFC89-F731-47B6-9D4E-B8410857783F}" destId="{0C3AFCAB-57F0-4E5E-9A33-D0E160C2D23C}" srcOrd="5" destOrd="0" presId="urn:microsoft.com/office/officeart/2005/8/layout/vProcess5"/>
    <dgm:cxn modelId="{CF5BCA9E-FA55-4847-90AB-10BEC447DC30}" type="presParOf" srcId="{486CFC89-F731-47B6-9D4E-B8410857783F}" destId="{6F3889D7-3E55-411A-954D-892CA1DABEF5}" srcOrd="6" destOrd="0" presId="urn:microsoft.com/office/officeart/2005/8/layout/vProcess5"/>
    <dgm:cxn modelId="{698D5BF9-75CC-4744-A9E0-44EFC0D441F3}" type="presParOf" srcId="{486CFC89-F731-47B6-9D4E-B8410857783F}" destId="{9AC131FC-919F-49DC-86D3-2B5A9E4664ED}" srcOrd="7" destOrd="0" presId="urn:microsoft.com/office/officeart/2005/8/layout/vProcess5"/>
    <dgm:cxn modelId="{8D6049BF-75D1-43AD-A938-904F04BAEC05}" type="presParOf" srcId="{486CFC89-F731-47B6-9D4E-B8410857783F}" destId="{0A22D199-9F1B-4530-BEFE-D0802AF1EA4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7E72E6-D000-45C6-B672-FF297ABEFB0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568F368-9F52-4D47-9E5E-CABE98A42305}">
      <dgm:prSet/>
      <dgm:spPr/>
      <dgm:t>
        <a:bodyPr/>
        <a:lstStyle/>
        <a:p>
          <a:r>
            <a:rPr lang="en-US"/>
            <a:t>Reduction in vehicle pollution </a:t>
          </a:r>
        </a:p>
      </dgm:t>
    </dgm:pt>
    <dgm:pt modelId="{7CB25DD4-74C3-4E57-800A-A2E846235A2C}" type="parTrans" cxnId="{30CAC5A2-8357-42BE-889D-E5F9548E58E1}">
      <dgm:prSet/>
      <dgm:spPr/>
      <dgm:t>
        <a:bodyPr/>
        <a:lstStyle/>
        <a:p>
          <a:endParaRPr lang="en-US"/>
        </a:p>
      </dgm:t>
    </dgm:pt>
    <dgm:pt modelId="{78B89F87-8BB7-42CF-848A-19601AE09B13}" type="sibTrans" cxnId="{30CAC5A2-8357-42BE-889D-E5F9548E58E1}">
      <dgm:prSet/>
      <dgm:spPr/>
      <dgm:t>
        <a:bodyPr/>
        <a:lstStyle/>
        <a:p>
          <a:endParaRPr lang="en-US"/>
        </a:p>
      </dgm:t>
    </dgm:pt>
    <dgm:pt modelId="{60467F30-AF8E-4DC7-9AC9-8E61E1911680}">
      <dgm:prSet/>
      <dgm:spPr/>
      <dgm:t>
        <a:bodyPr/>
        <a:lstStyle/>
        <a:p>
          <a:r>
            <a:rPr lang="en-US"/>
            <a:t>Improved work-life balance</a:t>
          </a:r>
        </a:p>
      </dgm:t>
    </dgm:pt>
    <dgm:pt modelId="{E1DABF51-6EF7-4AAD-8193-ABF765695243}" type="parTrans" cxnId="{B5B46671-339C-49D5-83DA-C62FE0D3A205}">
      <dgm:prSet/>
      <dgm:spPr/>
      <dgm:t>
        <a:bodyPr/>
        <a:lstStyle/>
        <a:p>
          <a:endParaRPr lang="en-US"/>
        </a:p>
      </dgm:t>
    </dgm:pt>
    <dgm:pt modelId="{B7BF0313-19D7-47F7-B302-42CD8C63D40A}" type="sibTrans" cxnId="{B5B46671-339C-49D5-83DA-C62FE0D3A205}">
      <dgm:prSet/>
      <dgm:spPr/>
      <dgm:t>
        <a:bodyPr/>
        <a:lstStyle/>
        <a:p>
          <a:endParaRPr lang="en-US"/>
        </a:p>
      </dgm:t>
    </dgm:pt>
    <dgm:pt modelId="{977AFEF9-FD39-487F-9B35-4153E289E145}">
      <dgm:prSet/>
      <dgm:spPr/>
      <dgm:t>
        <a:bodyPr/>
        <a:lstStyle/>
        <a:p>
          <a:r>
            <a:rPr lang="en-US"/>
            <a:t>Reduced dependency on imported oils</a:t>
          </a:r>
        </a:p>
      </dgm:t>
    </dgm:pt>
    <dgm:pt modelId="{717098BF-0B3C-475A-ADD4-F4D5643720F6}" type="parTrans" cxnId="{50038169-761B-4A7A-A3FC-B6D84D1E601B}">
      <dgm:prSet/>
      <dgm:spPr/>
      <dgm:t>
        <a:bodyPr/>
        <a:lstStyle/>
        <a:p>
          <a:endParaRPr lang="en-US"/>
        </a:p>
      </dgm:t>
    </dgm:pt>
    <dgm:pt modelId="{7F026B30-7546-44B0-BE6C-B85871003794}" type="sibTrans" cxnId="{50038169-761B-4A7A-A3FC-B6D84D1E601B}">
      <dgm:prSet/>
      <dgm:spPr/>
      <dgm:t>
        <a:bodyPr/>
        <a:lstStyle/>
        <a:p>
          <a:endParaRPr lang="en-US"/>
        </a:p>
      </dgm:t>
    </dgm:pt>
    <dgm:pt modelId="{3786EA35-AB1D-49EA-8AFF-7D4F491DD495}">
      <dgm:prSet/>
      <dgm:spPr/>
      <dgm:t>
        <a:bodyPr/>
        <a:lstStyle/>
        <a:p>
          <a:r>
            <a:rPr lang="en-US"/>
            <a:t>New opportunities </a:t>
          </a:r>
        </a:p>
      </dgm:t>
    </dgm:pt>
    <dgm:pt modelId="{5FC453EC-C3D4-4063-8333-6B84D0B7F2E4}" type="parTrans" cxnId="{C2501DCA-3ECE-486E-B956-B6A4A64ED347}">
      <dgm:prSet/>
      <dgm:spPr/>
      <dgm:t>
        <a:bodyPr/>
        <a:lstStyle/>
        <a:p>
          <a:endParaRPr lang="en-US"/>
        </a:p>
      </dgm:t>
    </dgm:pt>
    <dgm:pt modelId="{A8E82E35-E593-4FF6-B714-FDE71359A3CE}" type="sibTrans" cxnId="{C2501DCA-3ECE-486E-B956-B6A4A64ED347}">
      <dgm:prSet/>
      <dgm:spPr/>
      <dgm:t>
        <a:bodyPr/>
        <a:lstStyle/>
        <a:p>
          <a:endParaRPr lang="en-US"/>
        </a:p>
      </dgm:t>
    </dgm:pt>
    <dgm:pt modelId="{D5C49DED-F702-4383-9511-9403DFCF750A}">
      <dgm:prSet/>
      <dgm:spPr/>
      <dgm:t>
        <a:bodyPr/>
        <a:lstStyle/>
        <a:p>
          <a:r>
            <a:rPr lang="en-US"/>
            <a:t>Establishment of distributed workflows</a:t>
          </a:r>
        </a:p>
      </dgm:t>
    </dgm:pt>
    <dgm:pt modelId="{DAEA8F22-C3BE-4573-94D5-BB8F869E2B94}" type="parTrans" cxnId="{FCFADECA-3FA4-489A-9D35-C6AC36FF710A}">
      <dgm:prSet/>
      <dgm:spPr/>
      <dgm:t>
        <a:bodyPr/>
        <a:lstStyle/>
        <a:p>
          <a:endParaRPr lang="en-US"/>
        </a:p>
      </dgm:t>
    </dgm:pt>
    <dgm:pt modelId="{6A16F1D9-CF18-491E-86C3-91D14899CAD7}" type="sibTrans" cxnId="{FCFADECA-3FA4-489A-9D35-C6AC36FF710A}">
      <dgm:prSet/>
      <dgm:spPr/>
      <dgm:t>
        <a:bodyPr/>
        <a:lstStyle/>
        <a:p>
          <a:endParaRPr lang="en-US"/>
        </a:p>
      </dgm:t>
    </dgm:pt>
    <dgm:pt modelId="{50916F50-E7EF-4234-8FD4-593664B3475F}" type="pres">
      <dgm:prSet presAssocID="{9B7E72E6-D000-45C6-B672-FF297ABEFB0E}" presName="linear" presStyleCnt="0">
        <dgm:presLayoutVars>
          <dgm:animLvl val="lvl"/>
          <dgm:resizeHandles val="exact"/>
        </dgm:presLayoutVars>
      </dgm:prSet>
      <dgm:spPr/>
    </dgm:pt>
    <dgm:pt modelId="{EB434E6D-65BE-4868-8FB2-9A7288DC442C}" type="pres">
      <dgm:prSet presAssocID="{3568F368-9F52-4D47-9E5E-CABE98A4230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F5A6660-9D66-4058-9539-C0B6FED99EFE}" type="pres">
      <dgm:prSet presAssocID="{78B89F87-8BB7-42CF-848A-19601AE09B13}" presName="spacer" presStyleCnt="0"/>
      <dgm:spPr/>
    </dgm:pt>
    <dgm:pt modelId="{F40B819D-29B0-497A-B6B9-91B6FEDC59C5}" type="pres">
      <dgm:prSet presAssocID="{60467F30-AF8E-4DC7-9AC9-8E61E191168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288D79C-BA82-44D6-B4BC-BAA44826CC76}" type="pres">
      <dgm:prSet presAssocID="{B7BF0313-19D7-47F7-B302-42CD8C63D40A}" presName="spacer" presStyleCnt="0"/>
      <dgm:spPr/>
    </dgm:pt>
    <dgm:pt modelId="{D6084587-32E6-4C6C-9A41-129814ECE2E5}" type="pres">
      <dgm:prSet presAssocID="{977AFEF9-FD39-487F-9B35-4153E289E14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C50A02A-F167-4878-8519-14926E00BC59}" type="pres">
      <dgm:prSet presAssocID="{7F026B30-7546-44B0-BE6C-B85871003794}" presName="spacer" presStyleCnt="0"/>
      <dgm:spPr/>
    </dgm:pt>
    <dgm:pt modelId="{2468F7A1-6E3C-484C-B186-CA2794E27FFD}" type="pres">
      <dgm:prSet presAssocID="{3786EA35-AB1D-49EA-8AFF-7D4F491DD49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8E8B746-A771-4389-A093-35D7AAC5D290}" type="pres">
      <dgm:prSet presAssocID="{A8E82E35-E593-4FF6-B714-FDE71359A3CE}" presName="spacer" presStyleCnt="0"/>
      <dgm:spPr/>
    </dgm:pt>
    <dgm:pt modelId="{D45EF182-7EEC-46C0-B760-E6FAA49AD100}" type="pres">
      <dgm:prSet presAssocID="{D5C49DED-F702-4383-9511-9403DFCF750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23F8F26-9104-4846-84D2-93B7BC5834F2}" type="presOf" srcId="{3786EA35-AB1D-49EA-8AFF-7D4F491DD495}" destId="{2468F7A1-6E3C-484C-B186-CA2794E27FFD}" srcOrd="0" destOrd="0" presId="urn:microsoft.com/office/officeart/2005/8/layout/vList2"/>
    <dgm:cxn modelId="{37480B2F-5238-47E7-8474-E78106C31DD1}" type="presOf" srcId="{9B7E72E6-D000-45C6-B672-FF297ABEFB0E}" destId="{50916F50-E7EF-4234-8FD4-593664B3475F}" srcOrd="0" destOrd="0" presId="urn:microsoft.com/office/officeart/2005/8/layout/vList2"/>
    <dgm:cxn modelId="{75D36C64-6A41-403B-AFED-3DA5C9E644AB}" type="presOf" srcId="{D5C49DED-F702-4383-9511-9403DFCF750A}" destId="{D45EF182-7EEC-46C0-B760-E6FAA49AD100}" srcOrd="0" destOrd="0" presId="urn:microsoft.com/office/officeart/2005/8/layout/vList2"/>
    <dgm:cxn modelId="{50038169-761B-4A7A-A3FC-B6D84D1E601B}" srcId="{9B7E72E6-D000-45C6-B672-FF297ABEFB0E}" destId="{977AFEF9-FD39-487F-9B35-4153E289E145}" srcOrd="2" destOrd="0" parTransId="{717098BF-0B3C-475A-ADD4-F4D5643720F6}" sibTransId="{7F026B30-7546-44B0-BE6C-B85871003794}"/>
    <dgm:cxn modelId="{B5B46671-339C-49D5-83DA-C62FE0D3A205}" srcId="{9B7E72E6-D000-45C6-B672-FF297ABEFB0E}" destId="{60467F30-AF8E-4DC7-9AC9-8E61E1911680}" srcOrd="1" destOrd="0" parTransId="{E1DABF51-6EF7-4AAD-8193-ABF765695243}" sibTransId="{B7BF0313-19D7-47F7-B302-42CD8C63D40A}"/>
    <dgm:cxn modelId="{3A1F6791-AEFF-4399-B2CF-4EAA3FB95573}" type="presOf" srcId="{3568F368-9F52-4D47-9E5E-CABE98A42305}" destId="{EB434E6D-65BE-4868-8FB2-9A7288DC442C}" srcOrd="0" destOrd="0" presId="urn:microsoft.com/office/officeart/2005/8/layout/vList2"/>
    <dgm:cxn modelId="{30CAC5A2-8357-42BE-889D-E5F9548E58E1}" srcId="{9B7E72E6-D000-45C6-B672-FF297ABEFB0E}" destId="{3568F368-9F52-4D47-9E5E-CABE98A42305}" srcOrd="0" destOrd="0" parTransId="{7CB25DD4-74C3-4E57-800A-A2E846235A2C}" sibTransId="{78B89F87-8BB7-42CF-848A-19601AE09B13}"/>
    <dgm:cxn modelId="{DB9DAFB7-1797-4BF6-8750-E7EE4E90CF27}" type="presOf" srcId="{60467F30-AF8E-4DC7-9AC9-8E61E1911680}" destId="{F40B819D-29B0-497A-B6B9-91B6FEDC59C5}" srcOrd="0" destOrd="0" presId="urn:microsoft.com/office/officeart/2005/8/layout/vList2"/>
    <dgm:cxn modelId="{C2501DCA-3ECE-486E-B956-B6A4A64ED347}" srcId="{9B7E72E6-D000-45C6-B672-FF297ABEFB0E}" destId="{3786EA35-AB1D-49EA-8AFF-7D4F491DD495}" srcOrd="3" destOrd="0" parTransId="{5FC453EC-C3D4-4063-8333-6B84D0B7F2E4}" sibTransId="{A8E82E35-E593-4FF6-B714-FDE71359A3CE}"/>
    <dgm:cxn modelId="{FCFADECA-3FA4-489A-9D35-C6AC36FF710A}" srcId="{9B7E72E6-D000-45C6-B672-FF297ABEFB0E}" destId="{D5C49DED-F702-4383-9511-9403DFCF750A}" srcOrd="4" destOrd="0" parTransId="{DAEA8F22-C3BE-4573-94D5-BB8F869E2B94}" sibTransId="{6A16F1D9-CF18-491E-86C3-91D14899CAD7}"/>
    <dgm:cxn modelId="{93252EEB-9B6C-49B0-BAB7-907E64BF887F}" type="presOf" srcId="{977AFEF9-FD39-487F-9B35-4153E289E145}" destId="{D6084587-32E6-4C6C-9A41-129814ECE2E5}" srcOrd="0" destOrd="0" presId="urn:microsoft.com/office/officeart/2005/8/layout/vList2"/>
    <dgm:cxn modelId="{C9817598-69A6-4F2D-A3BB-1E536711E97B}" type="presParOf" srcId="{50916F50-E7EF-4234-8FD4-593664B3475F}" destId="{EB434E6D-65BE-4868-8FB2-9A7288DC442C}" srcOrd="0" destOrd="0" presId="urn:microsoft.com/office/officeart/2005/8/layout/vList2"/>
    <dgm:cxn modelId="{8537F90E-38F3-49E6-BA89-007E88D4B12B}" type="presParOf" srcId="{50916F50-E7EF-4234-8FD4-593664B3475F}" destId="{AF5A6660-9D66-4058-9539-C0B6FED99EFE}" srcOrd="1" destOrd="0" presId="urn:microsoft.com/office/officeart/2005/8/layout/vList2"/>
    <dgm:cxn modelId="{64A012EC-7834-4C72-955C-1CCC37F2FBB5}" type="presParOf" srcId="{50916F50-E7EF-4234-8FD4-593664B3475F}" destId="{F40B819D-29B0-497A-B6B9-91B6FEDC59C5}" srcOrd="2" destOrd="0" presId="urn:microsoft.com/office/officeart/2005/8/layout/vList2"/>
    <dgm:cxn modelId="{E385EB42-E4CC-4FF3-82AA-A3978E68C4F4}" type="presParOf" srcId="{50916F50-E7EF-4234-8FD4-593664B3475F}" destId="{C288D79C-BA82-44D6-B4BC-BAA44826CC76}" srcOrd="3" destOrd="0" presId="urn:microsoft.com/office/officeart/2005/8/layout/vList2"/>
    <dgm:cxn modelId="{8F77E333-C18D-4D8A-B053-3A95BA40FC1F}" type="presParOf" srcId="{50916F50-E7EF-4234-8FD4-593664B3475F}" destId="{D6084587-32E6-4C6C-9A41-129814ECE2E5}" srcOrd="4" destOrd="0" presId="urn:microsoft.com/office/officeart/2005/8/layout/vList2"/>
    <dgm:cxn modelId="{8E18E2A3-0209-4157-992B-EDC3BFAA7C9B}" type="presParOf" srcId="{50916F50-E7EF-4234-8FD4-593664B3475F}" destId="{8C50A02A-F167-4878-8519-14926E00BC59}" srcOrd="5" destOrd="0" presId="urn:microsoft.com/office/officeart/2005/8/layout/vList2"/>
    <dgm:cxn modelId="{10C0DF00-1B9C-4DFC-B99B-9963D2AFD93B}" type="presParOf" srcId="{50916F50-E7EF-4234-8FD4-593664B3475F}" destId="{2468F7A1-6E3C-484C-B186-CA2794E27FFD}" srcOrd="6" destOrd="0" presId="urn:microsoft.com/office/officeart/2005/8/layout/vList2"/>
    <dgm:cxn modelId="{28E80AEA-088F-4F03-8ADC-31FBE420F34F}" type="presParOf" srcId="{50916F50-E7EF-4234-8FD4-593664B3475F}" destId="{38E8B746-A771-4389-A093-35D7AAC5D290}" srcOrd="7" destOrd="0" presId="urn:microsoft.com/office/officeart/2005/8/layout/vList2"/>
    <dgm:cxn modelId="{D2FBD2DD-9137-4DDD-9C52-F6F3BDC0B6A5}" type="presParOf" srcId="{50916F50-E7EF-4234-8FD4-593664B3475F}" destId="{D45EF182-7EEC-46C0-B760-E6FAA49AD10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8F3D7-A369-471C-AC7F-FE9131182E31}">
      <dsp:nvSpPr>
        <dsp:cNvPr id="0" name=""/>
        <dsp:cNvSpPr/>
      </dsp:nvSpPr>
      <dsp:spPr>
        <a:xfrm>
          <a:off x="377190" y="3160"/>
          <a:ext cx="2907506" cy="1744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/>
            <a:t>How Is Identity Verified?</a:t>
          </a:r>
          <a:endParaRPr lang="en-US" sz="1900" kern="1200"/>
        </a:p>
      </dsp:txBody>
      <dsp:txXfrm>
        <a:off x="377190" y="3160"/>
        <a:ext cx="2907506" cy="1744503"/>
      </dsp:txXfrm>
    </dsp:sp>
    <dsp:sp modelId="{1B1BA98E-B5F3-449D-B582-AAFBB51C910A}">
      <dsp:nvSpPr>
        <dsp:cNvPr id="0" name=""/>
        <dsp:cNvSpPr/>
      </dsp:nvSpPr>
      <dsp:spPr>
        <a:xfrm>
          <a:off x="3575446" y="3160"/>
          <a:ext cx="2907506" cy="1744503"/>
        </a:xfrm>
        <a:prstGeom prst="rect">
          <a:avLst/>
        </a:prstGeom>
        <a:solidFill>
          <a:schemeClr val="accent2">
            <a:hueOff val="-363841"/>
            <a:satOff val="-20982"/>
            <a:lumOff val="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0" kern="1200" dirty="0"/>
            <a:t>A secure identity should be distinct in the sense that it should be possible for two users to identify themselves clearly. </a:t>
          </a:r>
          <a:endParaRPr lang="en-US" sz="1900" kern="1200" dirty="0"/>
        </a:p>
      </dsp:txBody>
      <dsp:txXfrm>
        <a:off x="3575446" y="3160"/>
        <a:ext cx="2907506" cy="1744503"/>
      </dsp:txXfrm>
    </dsp:sp>
    <dsp:sp modelId="{1E2DF200-FA46-4D0B-8B93-B730F1A71398}">
      <dsp:nvSpPr>
        <dsp:cNvPr id="0" name=""/>
        <dsp:cNvSpPr/>
      </dsp:nvSpPr>
      <dsp:spPr>
        <a:xfrm>
          <a:off x="6773703" y="3160"/>
          <a:ext cx="2907506" cy="1744503"/>
        </a:xfrm>
        <a:prstGeom prst="rect">
          <a:avLst/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0" kern="1200"/>
            <a:t>The list that follows highlights the key concepts of identity. 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500" b="0" kern="1200" dirty="0"/>
            <a:t>Identities should be unique. Two users with the same identity should not be allowed.</a:t>
          </a:r>
          <a:endParaRPr lang="en-US" sz="1500" kern="1200" dirty="0"/>
        </a:p>
      </dsp:txBody>
      <dsp:txXfrm>
        <a:off x="6773703" y="3160"/>
        <a:ext cx="2907506" cy="1744503"/>
      </dsp:txXfrm>
    </dsp:sp>
    <dsp:sp modelId="{A1D035BD-86CD-4157-82EE-86CEE6A931D6}">
      <dsp:nvSpPr>
        <dsp:cNvPr id="0" name=""/>
        <dsp:cNvSpPr/>
      </dsp:nvSpPr>
      <dsp:spPr>
        <a:xfrm>
          <a:off x="1976318" y="2038415"/>
          <a:ext cx="2907506" cy="1744503"/>
        </a:xfrm>
        <a:prstGeom prst="rect">
          <a:avLst/>
        </a:prstGeom>
        <a:solidFill>
          <a:schemeClr val="accent2">
            <a:hueOff val="-1091522"/>
            <a:satOff val="-62946"/>
            <a:lumOff val="5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 dirty="0"/>
            <a:t>2. </a:t>
          </a:r>
          <a:r>
            <a:rPr lang="en-CA" sz="1900" b="0" kern="1200" dirty="0"/>
            <a:t> Identities should be nondescriptive. It should not be possible to infer the role or function of the user.  </a:t>
          </a:r>
          <a:endParaRPr lang="en-US" sz="1900" kern="1200" dirty="0"/>
        </a:p>
      </dsp:txBody>
      <dsp:txXfrm>
        <a:off x="1976318" y="2038415"/>
        <a:ext cx="2907506" cy="1744503"/>
      </dsp:txXfrm>
    </dsp:sp>
    <dsp:sp modelId="{CAB0017A-D6AD-4444-8A5A-980E77A2CEF4}">
      <dsp:nvSpPr>
        <dsp:cNvPr id="0" name=""/>
        <dsp:cNvSpPr/>
      </dsp:nvSpPr>
      <dsp:spPr>
        <a:xfrm>
          <a:off x="5174575" y="2038415"/>
          <a:ext cx="2907506" cy="1744503"/>
        </a:xfrm>
        <a:prstGeom prst="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0" kern="1200" dirty="0"/>
            <a:t>3. Identities should be securely issued.</a:t>
          </a:r>
          <a:endParaRPr lang="en-US" sz="1900" kern="1200" dirty="0"/>
        </a:p>
      </dsp:txBody>
      <dsp:txXfrm>
        <a:off x="5174575" y="2038415"/>
        <a:ext cx="2907506" cy="1744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99AA5-6471-446B-8083-28A6C081AEDE}">
      <dsp:nvSpPr>
        <dsp:cNvPr id="0" name=""/>
        <dsp:cNvSpPr/>
      </dsp:nvSpPr>
      <dsp:spPr>
        <a:xfrm>
          <a:off x="1600151" y="141262"/>
          <a:ext cx="10072715" cy="116342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What is infrastructure network?</a:t>
          </a:r>
          <a:endParaRPr lang="en-IN" sz="3900" kern="1200" dirty="0"/>
        </a:p>
      </dsp:txBody>
      <dsp:txXfrm>
        <a:off x="1634226" y="175337"/>
        <a:ext cx="8817293" cy="1095271"/>
      </dsp:txXfrm>
    </dsp:sp>
    <dsp:sp modelId="{74432A31-4DFA-4163-89D0-23E737EA0FA9}">
      <dsp:nvSpPr>
        <dsp:cNvPr id="0" name=""/>
        <dsp:cNvSpPr/>
      </dsp:nvSpPr>
      <dsp:spPr>
        <a:xfrm>
          <a:off x="1595772" y="1318164"/>
          <a:ext cx="10072715" cy="116342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What is Infrastructure Access control?</a:t>
          </a:r>
          <a:endParaRPr lang="en-IN" sz="3900" kern="1200" dirty="0"/>
        </a:p>
      </dsp:txBody>
      <dsp:txXfrm>
        <a:off x="1629847" y="1352239"/>
        <a:ext cx="8359572" cy="1095271"/>
      </dsp:txXfrm>
    </dsp:sp>
    <dsp:sp modelId="{A8C7FBC2-B312-4E17-A1AF-A76B75FD191D}">
      <dsp:nvSpPr>
        <dsp:cNvPr id="0" name=""/>
        <dsp:cNvSpPr/>
      </dsp:nvSpPr>
      <dsp:spPr>
        <a:xfrm>
          <a:off x="1600157" y="2502489"/>
          <a:ext cx="10072715" cy="116342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What types of controls are included?</a:t>
          </a:r>
          <a:endParaRPr lang="en-IN" sz="3900" kern="1200" dirty="0"/>
        </a:p>
      </dsp:txBody>
      <dsp:txXfrm>
        <a:off x="1634232" y="2536564"/>
        <a:ext cx="8359572" cy="1095271"/>
      </dsp:txXfrm>
    </dsp:sp>
    <dsp:sp modelId="{42CDF27F-D738-4287-A495-60695194D735}">
      <dsp:nvSpPr>
        <dsp:cNvPr id="0" name=""/>
        <dsp:cNvSpPr/>
      </dsp:nvSpPr>
      <dsp:spPr>
        <a:xfrm>
          <a:off x="10415232" y="1175094"/>
          <a:ext cx="45721" cy="4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 dirty="0"/>
        </a:p>
      </dsp:txBody>
      <dsp:txXfrm>
        <a:off x="10425519" y="1175094"/>
        <a:ext cx="25147" cy="34405"/>
      </dsp:txXfrm>
    </dsp:sp>
    <dsp:sp modelId="{0C3AFCAB-57F0-4E5E-9A33-D0E160C2D23C}">
      <dsp:nvSpPr>
        <dsp:cNvPr id="0" name=""/>
        <dsp:cNvSpPr/>
      </dsp:nvSpPr>
      <dsp:spPr>
        <a:xfrm>
          <a:off x="10560512" y="2587082"/>
          <a:ext cx="45721" cy="4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 dirty="0"/>
        </a:p>
      </dsp:txBody>
      <dsp:txXfrm>
        <a:off x="10570799" y="2587082"/>
        <a:ext cx="25147" cy="344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34E6D-65BE-4868-8FB2-9A7288DC442C}">
      <dsp:nvSpPr>
        <dsp:cNvPr id="0" name=""/>
        <dsp:cNvSpPr/>
      </dsp:nvSpPr>
      <dsp:spPr>
        <a:xfrm>
          <a:off x="0" y="878233"/>
          <a:ext cx="6797675" cy="70726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Reduction in vehicle pollution </a:t>
          </a:r>
        </a:p>
      </dsp:txBody>
      <dsp:txXfrm>
        <a:off x="34526" y="912759"/>
        <a:ext cx="6728623" cy="638212"/>
      </dsp:txXfrm>
    </dsp:sp>
    <dsp:sp modelId="{F40B819D-29B0-497A-B6B9-91B6FEDC59C5}">
      <dsp:nvSpPr>
        <dsp:cNvPr id="0" name=""/>
        <dsp:cNvSpPr/>
      </dsp:nvSpPr>
      <dsp:spPr>
        <a:xfrm>
          <a:off x="0" y="1674778"/>
          <a:ext cx="6797675" cy="707264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Improved work-life balance</a:t>
          </a:r>
        </a:p>
      </dsp:txBody>
      <dsp:txXfrm>
        <a:off x="34526" y="1709304"/>
        <a:ext cx="6728623" cy="638212"/>
      </dsp:txXfrm>
    </dsp:sp>
    <dsp:sp modelId="{D6084587-32E6-4C6C-9A41-129814ECE2E5}">
      <dsp:nvSpPr>
        <dsp:cNvPr id="0" name=""/>
        <dsp:cNvSpPr/>
      </dsp:nvSpPr>
      <dsp:spPr>
        <a:xfrm>
          <a:off x="0" y="2471323"/>
          <a:ext cx="6797675" cy="70726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Reduced dependency on imported oils</a:t>
          </a:r>
        </a:p>
      </dsp:txBody>
      <dsp:txXfrm>
        <a:off x="34526" y="2505849"/>
        <a:ext cx="6728623" cy="638212"/>
      </dsp:txXfrm>
    </dsp:sp>
    <dsp:sp modelId="{2468F7A1-6E3C-484C-B186-CA2794E27FFD}">
      <dsp:nvSpPr>
        <dsp:cNvPr id="0" name=""/>
        <dsp:cNvSpPr/>
      </dsp:nvSpPr>
      <dsp:spPr>
        <a:xfrm>
          <a:off x="0" y="3267868"/>
          <a:ext cx="6797675" cy="707264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New opportunities </a:t>
          </a:r>
        </a:p>
      </dsp:txBody>
      <dsp:txXfrm>
        <a:off x="34526" y="3302394"/>
        <a:ext cx="6728623" cy="638212"/>
      </dsp:txXfrm>
    </dsp:sp>
    <dsp:sp modelId="{D45EF182-7EEC-46C0-B760-E6FAA49AD100}">
      <dsp:nvSpPr>
        <dsp:cNvPr id="0" name=""/>
        <dsp:cNvSpPr/>
      </dsp:nvSpPr>
      <dsp:spPr>
        <a:xfrm>
          <a:off x="0" y="4064413"/>
          <a:ext cx="6797675" cy="70726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Establishment of distributed workflows</a:t>
          </a:r>
        </a:p>
      </dsp:txBody>
      <dsp:txXfrm>
        <a:off x="34526" y="4098939"/>
        <a:ext cx="6728623" cy="638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8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5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8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6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2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3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9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3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5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07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q5id.com/blog/biometric-authentication-types-benefits-and-best-practice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7CAA8EB9-C9DF-28EF-4BAD-CD2FEF2DA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A80DF-0576-976D-7B3D-15C7C32C5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Access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6FA88-31F9-0343-513F-483AAFD49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6"/>
            <a:ext cx="5449479" cy="1663495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>
                <a:solidFill>
                  <a:schemeClr val="bg1"/>
                </a:solidFill>
              </a:rPr>
              <a:t>Group 3 </a:t>
            </a:r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chemeClr val="bg1"/>
                </a:solidFill>
              </a:rPr>
              <a:t>Karmdeep Kaur</a:t>
            </a:r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chemeClr val="bg1"/>
                </a:solidFill>
              </a:rPr>
              <a:t>Dwity Gohil</a:t>
            </a:r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chemeClr val="bg1"/>
                </a:solidFill>
              </a:rPr>
              <a:t>Ripunjoy Madhab buddha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8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F3F309-B16B-0069-4EBA-56E8B813EDA8}"/>
              </a:ext>
            </a:extLst>
          </p:cNvPr>
          <p:cNvSpPr txBox="1"/>
          <p:nvPr/>
        </p:nvSpPr>
        <p:spPr>
          <a:xfrm>
            <a:off x="748701" y="1846450"/>
            <a:ext cx="10694598" cy="4221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solidFill>
                  <a:schemeClr val="bg1">
                    <a:lumMod val="9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Authentication by characteristic, often known as a biometric attribute, authentication verifies the user based on a physical or behavioural characteristic. The following physical or physiological traits are the most prevalent</a:t>
            </a:r>
            <a:r>
              <a:rPr lang="en-CA" sz="2400" b="1" dirty="0">
                <a:solidFill>
                  <a:schemeClr val="bg1">
                    <a:lumMod val="9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ct val="107000"/>
              </a:lnSpc>
              <a:buSzPts val="1100"/>
            </a:pPr>
            <a:r>
              <a:rPr lang="en-CA" sz="2400" dirty="0">
                <a:solidFill>
                  <a:schemeClr val="bg1">
                    <a:lumMod val="9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 Fingerprint </a:t>
            </a:r>
          </a:p>
          <a:p>
            <a:pPr lvl="0">
              <a:lnSpc>
                <a:spcPct val="107000"/>
              </a:lnSpc>
              <a:buSzPts val="1100"/>
            </a:pPr>
            <a:r>
              <a:rPr lang="en-CA" sz="2400" dirty="0">
                <a:solidFill>
                  <a:schemeClr val="bg1">
                    <a:lumMod val="9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 Face recognition </a:t>
            </a:r>
          </a:p>
          <a:p>
            <a:pPr lvl="0">
              <a:lnSpc>
                <a:spcPct val="107000"/>
              </a:lnSpc>
              <a:buSzPts val="1100"/>
            </a:pPr>
            <a:r>
              <a:rPr lang="en-CA" sz="2400" dirty="0">
                <a:solidFill>
                  <a:schemeClr val="bg1">
                    <a:lumMod val="9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3. Retina and iris </a:t>
            </a:r>
          </a:p>
          <a:p>
            <a:pPr lvl="0">
              <a:lnSpc>
                <a:spcPct val="107000"/>
              </a:lnSpc>
              <a:buSzPts val="1100"/>
            </a:pPr>
            <a:r>
              <a:rPr lang="en-CA" sz="2400" dirty="0">
                <a:solidFill>
                  <a:schemeClr val="bg1">
                    <a:lumMod val="9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4. Palm and hand geometry </a:t>
            </a:r>
          </a:p>
          <a:p>
            <a:pPr lvl="0">
              <a:lnSpc>
                <a:spcPct val="107000"/>
              </a:lnSpc>
              <a:buSzPts val="1100"/>
            </a:pPr>
            <a:r>
              <a:rPr lang="en-CA" sz="2400" dirty="0">
                <a:solidFill>
                  <a:schemeClr val="bg1">
                    <a:lumMod val="9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5. Blood and vascular information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100"/>
            </a:pPr>
            <a:r>
              <a:rPr lang="en-CA" sz="2400" dirty="0">
                <a:solidFill>
                  <a:schemeClr val="bg1">
                    <a:lumMod val="9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6. Voice recognition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2400" dirty="0">
              <a:solidFill>
                <a:schemeClr val="bg1">
                  <a:lumMod val="9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68792-DDEF-322B-B17D-7B3C12326B9F}"/>
              </a:ext>
            </a:extLst>
          </p:cNvPr>
          <p:cNvSpPr txBox="1"/>
          <p:nvPr/>
        </p:nvSpPr>
        <p:spPr>
          <a:xfrm>
            <a:off x="748701" y="514179"/>
            <a:ext cx="10694598" cy="712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4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Authentication By Characteristics -</a:t>
            </a:r>
          </a:p>
        </p:txBody>
      </p:sp>
    </p:spTree>
    <p:extLst>
      <p:ext uri="{BB962C8B-B14F-4D97-AF65-F5344CB8AC3E}">
        <p14:creationId xmlns:p14="http://schemas.microsoft.com/office/powerpoint/2010/main" val="395024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ED7CE4-F1D7-7D1A-9D19-A07FA9B65E72}"/>
              </a:ext>
            </a:extLst>
          </p:cNvPr>
          <p:cNvSpPr txBox="1"/>
          <p:nvPr/>
        </p:nvSpPr>
        <p:spPr>
          <a:xfrm>
            <a:off x="2041227" y="86264"/>
            <a:ext cx="837409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40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Multi-Factor Authentication – </a:t>
            </a:r>
            <a:r>
              <a:rPr lang="en-CA" sz="2400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When only one factor is provided, it is known as single-factor authentication. </a:t>
            </a:r>
          </a:p>
          <a:p>
            <a:endParaRPr lang="en-CA" sz="2400" dirty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endParaRPr lang="en-CA" sz="2400" dirty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2"/>
                </a:solidFill>
              </a:rPr>
              <a:t>An authentication method that requires the user to provide two or more verification factors to gain access to a resource such as an application, online account, or a VPN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72C31-C24D-377B-8F30-A2CAC9D67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03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E403ED-3661-57CD-D429-786DDD526D38}"/>
              </a:ext>
            </a:extLst>
          </p:cNvPr>
          <p:cNvSpPr txBox="1"/>
          <p:nvPr/>
        </p:nvSpPr>
        <p:spPr>
          <a:xfrm>
            <a:off x="195811" y="2344675"/>
            <a:ext cx="12105736" cy="2165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</a:rPr>
              <a:t>Accounting is the process of auditing and monitoring.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It is important to be aware of accounting because of the great help it provides during the detection and investigation of cybersecurity breaches.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</a:rPr>
              <a:t>When accounting is implemented, an audit trail log is created and stored that details when the user has accessed the resource</a:t>
            </a:r>
            <a:endParaRPr lang="en-CA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A" sz="1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F6DB14-A0CC-6177-1E21-836DF146B186}"/>
              </a:ext>
            </a:extLst>
          </p:cNvPr>
          <p:cNvSpPr txBox="1"/>
          <p:nvPr/>
        </p:nvSpPr>
        <p:spPr>
          <a:xfrm>
            <a:off x="338378" y="638778"/>
            <a:ext cx="12105736" cy="712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40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Accounting –</a:t>
            </a:r>
          </a:p>
        </p:txBody>
      </p:sp>
    </p:spTree>
    <p:extLst>
      <p:ext uri="{BB962C8B-B14F-4D97-AF65-F5344CB8AC3E}">
        <p14:creationId xmlns:p14="http://schemas.microsoft.com/office/powerpoint/2010/main" val="4201688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5F1EF1-A5B4-1A32-5ACA-9EBCA3A8AFB9}"/>
              </a:ext>
            </a:extLst>
          </p:cNvPr>
          <p:cNvSpPr txBox="1"/>
          <p:nvPr/>
        </p:nvSpPr>
        <p:spPr>
          <a:xfrm>
            <a:off x="3126356" y="0"/>
            <a:ext cx="7915455" cy="72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 Security Posture?</a:t>
            </a:r>
            <a:endParaRPr lang="en-CA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raphic 1">
            <a:extLst>
              <a:ext uri="{FF2B5EF4-FFF2-40B4-BE49-F238E27FC236}">
                <a16:creationId xmlns:a16="http://schemas.microsoft.com/office/drawing/2014/main" id="{6232E52F-AB31-91D1-0D6D-1A8B2491F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241" y="484632"/>
            <a:ext cx="7560334" cy="5989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5B145B-2E17-0702-6EE0-5AE2DD801771}"/>
              </a:ext>
            </a:extLst>
          </p:cNvPr>
          <p:cNvSpPr txBox="1"/>
          <p:nvPr/>
        </p:nvSpPr>
        <p:spPr>
          <a:xfrm>
            <a:off x="7781544" y="1455874"/>
            <a:ext cx="4005072" cy="4808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36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security posture is an organization’s approach to access controls based on information about an object, such as a host (end system) or network.</a:t>
            </a:r>
          </a:p>
        </p:txBody>
      </p:sp>
    </p:spTree>
    <p:extLst>
      <p:ext uri="{BB962C8B-B14F-4D97-AF65-F5344CB8AC3E}">
        <p14:creationId xmlns:p14="http://schemas.microsoft.com/office/powerpoint/2010/main" val="331861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B84F1-AA7C-7B80-B59A-BDE8FF82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Infrastructure Access Control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47014128"/>
              </p:ext>
            </p:extLst>
          </p:nvPr>
        </p:nvGraphicFramePr>
        <p:xfrm>
          <a:off x="-517235" y="2023963"/>
          <a:ext cx="11850254" cy="3878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672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1" y="429489"/>
            <a:ext cx="10016837" cy="546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24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D3CE-F146-52DF-B803-D62FA41D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Why Segment a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0E9FA-8796-3524-00B2-2B08D0ACB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What is Network classification?</a:t>
            </a:r>
          </a:p>
          <a:p>
            <a:pPr algn="just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ability to implement different services, authentication requirements, and security measures is made possible through segmentation.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866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0C09-FF7B-B09B-4AD9-05DFDCDD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Types of Segmented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6C85-20E8-09EE-742A-7FE41D3AF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Enclave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Trusted Network (Wired/Wireless)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Semi Trusted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Guest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Untrusted Network</a:t>
            </a:r>
          </a:p>
        </p:txBody>
      </p:sp>
    </p:spTree>
    <p:extLst>
      <p:ext uri="{BB962C8B-B14F-4D97-AF65-F5344CB8AC3E}">
        <p14:creationId xmlns:p14="http://schemas.microsoft.com/office/powerpoint/2010/main" val="3257163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7A0A-A67B-1D0E-71E7-003374DE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Technologies used to segment 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5DDC1-34B0-C8FD-6D90-CB3D47E2E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Virtual LANs (VLANs)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Security Group Tagging (SGT)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VPN Routing and Forwarding (VRF)</a:t>
            </a: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vMicro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-segmentation at the virtual machine level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Micro-segmentation for containers</a:t>
            </a:r>
          </a:p>
        </p:txBody>
      </p:sp>
    </p:spTree>
    <p:extLst>
      <p:ext uri="{BB962C8B-B14F-4D97-AF65-F5344CB8AC3E}">
        <p14:creationId xmlns:p14="http://schemas.microsoft.com/office/powerpoint/2010/main" val="2652937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ED6D-769B-D413-0EE0-9992095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Layered border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430E2-77DC-9A08-D6A2-D091D10F7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What is layer security?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What is layered border security?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It includes controls like firewalls,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654" y="2230582"/>
            <a:ext cx="7051963" cy="38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0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53538A4F-CD79-67A2-2FC8-813FB8AA34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15D3EB5-5520-151E-EE2D-43CA9BF0EDD7}"/>
              </a:ext>
            </a:extLst>
          </p:cNvPr>
          <p:cNvSpPr txBox="1"/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800"/>
              </a:spcAft>
              <a:buFont typeface="Calibri" panose="020F0502020204030204" pitchFamily="34" charset="0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what is access control?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spcAft>
                <a:spcPts val="800"/>
              </a:spcAft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Access control systems deliver basic security features that regulate user permissions. They make use of technologies such as passwords, biometrics, and security certificates.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722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09C3-139A-80AF-4E93-1E5DF635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Firewalls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A64D5-D098-13B7-54B8-0388CF656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What is firewall?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Firewalls are handled and configured with procedures and rule sets to control incoming and outgoing traffic.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it, network is completely exposed and can be compromised.</a:t>
            </a:r>
          </a:p>
        </p:txBody>
      </p:sp>
    </p:spTree>
    <p:extLst>
      <p:ext uri="{BB962C8B-B14F-4D97-AF65-F5344CB8AC3E}">
        <p14:creationId xmlns:p14="http://schemas.microsoft.com/office/powerpoint/2010/main" val="1627068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2074A-4F16-148E-EEDD-19D11A48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process used to allow or block traffic includes: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90902-5863-3AE1-1B7B-78F9366FE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Simple packet filtering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Application Proxies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Network Address Protocol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Stateful inspection firewalls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Next-gen context-aware firewalls</a:t>
            </a:r>
          </a:p>
        </p:txBody>
      </p:sp>
    </p:spTree>
    <p:extLst>
      <p:ext uri="{BB962C8B-B14F-4D97-AF65-F5344CB8AC3E}">
        <p14:creationId xmlns:p14="http://schemas.microsoft.com/office/powerpoint/2010/main" val="3310384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B136-A603-4A44-D031-4B88EDC1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Intrusion Detection and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1A911-79A8-3089-B204-4E47D2EE3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When malicious activities masquerade legitimate traffic these are used.</a:t>
            </a:r>
          </a:p>
          <a:p>
            <a:pPr algn="just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IDS is a passive to analyze traffic to detect unauthorized access, and stressful protocol analysis and if it detects anything IDS generates an email, message or text alert.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IPS is an active device which seats in line with traffic and responds to identify threads by disabling connection, dropping packets or deleting malicious content.</a:t>
            </a:r>
          </a:p>
        </p:txBody>
      </p:sp>
    </p:spTree>
    <p:extLst>
      <p:ext uri="{BB962C8B-B14F-4D97-AF65-F5344CB8AC3E}">
        <p14:creationId xmlns:p14="http://schemas.microsoft.com/office/powerpoint/2010/main" val="641647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490C-B842-544D-F467-2C199658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Technologies used by IDS/IPS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A5D6-6977-8E39-6950-F696BF269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Network-based: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Monitors network traffic for a specific segment, and device and analyze activities.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Wireless IDS/IPS: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Monitors wireless network traffic and analyzes activities and protocols.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Network behavioural analysis: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It examines the traffic to identify threats, information flow, DDOS, malware and policy violations.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Host-based IDS/IPS: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It monitors every single host and its events.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07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3DEA-CE54-A793-9FEA-A36FA50D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Decision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76399-18A5-36FB-2373-DB31B8662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True positive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  It correctly identifies an issue.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True Negative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 It correctly identifies normal traffic.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False Positive: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Incorrectly identifies normal activity as an issue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False Negative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 Incorrectly identifies an issue as normal activity.</a:t>
            </a:r>
          </a:p>
        </p:txBody>
      </p:sp>
    </p:spTree>
    <p:extLst>
      <p:ext uri="{BB962C8B-B14F-4D97-AF65-F5344CB8AC3E}">
        <p14:creationId xmlns:p14="http://schemas.microsoft.com/office/powerpoint/2010/main" val="2688818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DBC6-A618-85D6-A6DE-A4F22A15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Methodologies used by IDS/IPS for detection: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CA4E-E1F2-C33F-7F5B-DF71D9E85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Pattern matching and stateful pattern matching recognition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Protocol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Heuristic-based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Anomaly-based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Correlation protection capabilities based on threat intelligence</a:t>
            </a:r>
          </a:p>
        </p:txBody>
      </p:sp>
    </p:spTree>
    <p:extLst>
      <p:ext uri="{BB962C8B-B14F-4D97-AF65-F5344CB8AC3E}">
        <p14:creationId xmlns:p14="http://schemas.microsoft.com/office/powerpoint/2010/main" val="2453560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1E41-F918-DCD4-4005-65535EB0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Content filtering &amp; whitelisting/Backlisting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DED1F-A35C-1160-5F4E-D4EBA5B58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8627"/>
            <a:ext cx="10058400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Content Filtering: Allow or restrict access based on its content.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Whitelist: Specific sites have access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Blacklist: Where access is denied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It commonly blocks the entire range of IPS specific to geographic locations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Restrict the access by content categories.</a:t>
            </a:r>
          </a:p>
        </p:txBody>
      </p:sp>
    </p:spTree>
    <p:extLst>
      <p:ext uri="{BB962C8B-B14F-4D97-AF65-F5344CB8AC3E}">
        <p14:creationId xmlns:p14="http://schemas.microsoft.com/office/powerpoint/2010/main" val="4131373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60772-DA72-FFA8-C69E-34809D0F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Border device administration and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96093-054E-F5C1-36EA-5F32C456F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Everything has to be monitored-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Logs and alerts must be monitored and analyzed (successful and unsuccessful both)</a:t>
            </a:r>
          </a:p>
          <a:p>
            <a:pPr algn="just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Policies need to be updated as per requirements.</a:t>
            </a:r>
          </a:p>
          <a:p>
            <a:pPr algn="just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Detail examination of all changes since the last review.</a:t>
            </a:r>
          </a:p>
          <a:p>
            <a:pPr algn="just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External pen testing used to verify the device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079736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55DF-46EB-4C54-1F1E-924EE45B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Types of Security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C44D5-3F50-0DD5-51E5-36A81C2C4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Blue teams: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Defenders of the corporate network which includes SOC, CSIRTS, Infosec teams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Red Teams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Ethical hackers, Pen testers who identify vulnerabilities, attack detection and response capability of the device.</a:t>
            </a:r>
          </a:p>
          <a:p>
            <a:pPr algn="just"/>
            <a:r>
              <a:rPr lang="en-US" b="1" dirty="0">
                <a:solidFill>
                  <a:srgbClr val="7030A0"/>
                </a:solidFill>
              </a:rPr>
              <a:t>Purple Team: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When Red and Blue teams aligned forces to completely defend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3831653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3E51-B824-7790-91D2-F4E35D89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Remote access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73FA-6F9F-106A-611D-23814E22C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It has controls like authentication, that must be chosen carefully based on network-segmented information and classification that is accessible.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It follows CIA triads:</a:t>
            </a:r>
          </a:p>
          <a:p>
            <a:pPr algn="just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Restricted information can’t be accessible to unauthorized parties, detecting good and bad modifications and ensuring the user can access required resources,</a:t>
            </a:r>
          </a:p>
          <a:p>
            <a:pPr algn="just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It must include physical control of client devices.</a:t>
            </a:r>
          </a:p>
          <a:p>
            <a:pPr algn="just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69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510D9D4-0A6B-4E44-FF32-2335351E6632}"/>
              </a:ext>
            </a:extLst>
          </p:cNvPr>
          <p:cNvSpPr txBox="1"/>
          <p:nvPr/>
        </p:nvSpPr>
        <p:spPr>
          <a:xfrm>
            <a:off x="4428565" y="643466"/>
            <a:ext cx="6818427" cy="547046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Access control based on The Three (3) A’s (and One I) of Access Control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Access control systems are a fundamental part of any organization’s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identity-proofing.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To better understand access control, we can take a deeper look into the four basic elements—identification, authentication, authorization, and accountability.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324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F437-059F-15BB-8DEE-4317F58D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Remote access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0DCD4-E5AE-1BDE-691F-E11A5E89A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VPN: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Secure tunnel for transmitting data through the internet.</a:t>
            </a:r>
          </a:p>
          <a:p>
            <a:pPr algn="just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Achieved through tunnelling and encryption. To provide high security without the high cost of private lines. It is connected between physical or remote sites.</a:t>
            </a:r>
          </a:p>
        </p:txBody>
      </p:sp>
    </p:spTree>
    <p:extLst>
      <p:ext uri="{BB962C8B-B14F-4D97-AF65-F5344CB8AC3E}">
        <p14:creationId xmlns:p14="http://schemas.microsoft.com/office/powerpoint/2010/main" val="2092552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0180-788D-FE2D-AD4D-83B45DDA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Remote access authentication and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3F581-B99F-8BC9-CACE-3D51DA2BA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Implement mutual authentication so they can verify legitimacy before providing authentication credentials.</a:t>
            </a:r>
          </a:p>
          <a:p>
            <a:pPr algn="just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MFA is required for access</a:t>
            </a:r>
          </a:p>
          <a:p>
            <a:pPr algn="just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Additionally users should require authentication periodically in remote access devices, they should ensure that they made the baseline required for internal systems.</a:t>
            </a:r>
          </a:p>
        </p:txBody>
      </p:sp>
    </p:spTree>
    <p:extLst>
      <p:ext uri="{BB962C8B-B14F-4D97-AF65-F5344CB8AC3E}">
        <p14:creationId xmlns:p14="http://schemas.microsoft.com/office/powerpoint/2010/main" val="1309017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1F894-60A1-5384-512E-23F93C35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/>
              <a:t>Network access control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C7F1B-6CD7-D6B1-C402-1BCC1866F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n-US"/>
              <a:t>Used to check remote access device based on its criteria, if it doesn’t meet a specific criteria access is denied.</a:t>
            </a:r>
          </a:p>
        </p:txBody>
      </p:sp>
    </p:spTree>
    <p:extLst>
      <p:ext uri="{BB962C8B-B14F-4D97-AF65-F5344CB8AC3E}">
        <p14:creationId xmlns:p14="http://schemas.microsoft.com/office/powerpoint/2010/main" val="935807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AD0FA-DD8C-8E54-699B-D9F113E7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Teleworking access control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293C-74E3-27F7-7CFD-2B7361114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Allows users to work offsite. Often from home or other locations.</a:t>
            </a:r>
          </a:p>
          <a:p>
            <a:r>
              <a:rPr lang="en-US" sz="1800" dirty="0">
                <a:solidFill>
                  <a:srgbClr val="FFFFFF"/>
                </a:solidFill>
              </a:rPr>
              <a:t>Access company recourses by VPN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Equipment's should be provided by company to have proper access control</a:t>
            </a:r>
          </a:p>
          <a:p>
            <a:r>
              <a:rPr lang="en-US" sz="1800" dirty="0">
                <a:solidFill>
                  <a:srgbClr val="FFFFFF"/>
                </a:solidFill>
              </a:rPr>
              <a:t>Special Access policy and standards will be in action</a:t>
            </a: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F2F95-F19F-DDD5-65FB-0206686DF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23" r="7290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14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96FC0-401B-A606-3B18-39834C0A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Teleworking Benefits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C3E105-9442-B5A1-63B3-A64086B258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90989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6721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Users">
            <a:extLst>
              <a:ext uri="{FF2B5EF4-FFF2-40B4-BE49-F238E27FC236}">
                <a16:creationId xmlns:a16="http://schemas.microsoft.com/office/drawing/2014/main" id="{FD8EE9C9-2B23-ED69-52C5-7486A33AB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764" y="1770977"/>
            <a:ext cx="3294253" cy="329425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44106" y="0"/>
            <a:ext cx="754787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9275D-5BB1-407F-37C4-B4C1172B8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801" y="516835"/>
            <a:ext cx="5778919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User Access Control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5892" y="2344202"/>
            <a:ext cx="5577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F6C75-3779-E6A1-8102-E0B049CF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802" y="2505068"/>
            <a:ext cx="5778919" cy="37580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Business can’t run without users</a:t>
            </a:r>
          </a:p>
          <a:p>
            <a:pPr marL="0" indent="0">
              <a:buNone/>
            </a:pPr>
            <a:endParaRPr lang="en-US" sz="2800" dirty="0">
              <a:solidFill>
                <a:srgbClr val="FFFFFF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Clients or Customers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Employees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HR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IT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Marketing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Managers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Owners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Board Members</a:t>
            </a:r>
          </a:p>
        </p:txBody>
      </p:sp>
    </p:spTree>
    <p:extLst>
      <p:ext uri="{BB962C8B-B14F-4D97-AF65-F5344CB8AC3E}">
        <p14:creationId xmlns:p14="http://schemas.microsoft.com/office/powerpoint/2010/main" val="923027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1DF90-5AAC-3EC1-5D16-A95BF1B1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What is User Access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6F59-E9DD-C040-D1F0-E81D52F4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Ensure that a user can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ACCESS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only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SPECIFIC INFORMATION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or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SPECIFIC CONTROL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in an organization or company.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Controls such as –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System administrators can only access to the active directories, CRUD a users etc.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HR Team controls employee information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456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CB6A-5C62-FEC1-3624-1A34780E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Why User Access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35142-225D-F327-024A-9A5A2E7C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Humans are naturally curious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we don’t set user controls, Information confidentiality and Integrity will be in danger.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To protect data and information User Access controls are used</a:t>
            </a:r>
          </a:p>
        </p:txBody>
      </p:sp>
    </p:spTree>
    <p:extLst>
      <p:ext uri="{BB962C8B-B14F-4D97-AF65-F5344CB8AC3E}">
        <p14:creationId xmlns:p14="http://schemas.microsoft.com/office/powerpoint/2010/main" val="3714240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2BC1-F054-CB98-B844-4A698BCD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How to implement User Access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0F32-6F6C-94D0-FBBF-98E60E10C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Identifying account types (individual, group, system, application, guest, and temporary)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Establishing conditions for group membership Identifying authorized users of the information  system and specifying access privileges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Requiring appropriate approvals for requests to establish accounts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Establishing, activating, modifying, disabling, and removing accounts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Specifically authorizing and monitoring the use of guest/anonymous and temporary accounts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Granting access to the system based on A valid access authorization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068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911F8-9259-B496-1E4A-4528A131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Least Privilege or Zero Trust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FFF2-C108-C5B9-6283-B636A0F90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Trust no one. Both inside and outside of the network.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Grant minimum access to data, tools and information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Follows the rule Default deny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36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A55B0E-9E08-4222-ABA2-50D44D38432C}"/>
              </a:ext>
            </a:extLst>
          </p:cNvPr>
          <p:cNvSpPr txBox="1"/>
          <p:nvPr/>
        </p:nvSpPr>
        <p:spPr>
          <a:xfrm>
            <a:off x="931653" y="618301"/>
            <a:ext cx="1037947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Identification – </a:t>
            </a:r>
          </a:p>
          <a:p>
            <a:endParaRPr lang="en-CA" sz="3200" b="1" u="sng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endParaRPr lang="en-CA" sz="3200" b="1" u="sng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endParaRPr lang="en-CA" sz="3200" b="1" u="sng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r>
              <a:rPr lang="en-CA" sz="32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Identification is the starting point, where the users provide </a:t>
            </a:r>
          </a:p>
          <a:p>
            <a:r>
              <a:rPr lang="en-CA" sz="32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information about their identity. </a:t>
            </a:r>
            <a:endParaRPr lang="en-CA" sz="3200" b="1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611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8E2E-B58A-CFCE-7AE6-D73D3283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Access Controls in AWS, AZURE and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F8388-1FA4-BB9D-2AE6-F3B658DFC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AWS uses Identity management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Azure uses RBAC (Role-based access control)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Operating systems such as Linux use Users and Groups and give specific permissions (Read, Write, Execute) for managing access control.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73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279A-1AA8-56BE-BD14-B4109C3D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User Access common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25B8-B55B-B8D1-23EF-85964569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 user access permissions will be set to default deny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Access to company information and systems will be authorized only for workforce personnel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Access will be restricted to the minimal amount required to carry out the business requirement of the access.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An authorization process must be maintained.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84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2AFE-2E6D-173C-B204-17FF3919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Privileged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40D6-045E-5C72-1498-2CAAF3796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Accounts with elevated capabilities beyond regular users.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Network Administrators,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System Administrators,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Database Administrators,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Firewall administrators</a:t>
            </a:r>
          </a:p>
        </p:txBody>
      </p:sp>
    </p:spTree>
    <p:extLst>
      <p:ext uri="{BB962C8B-B14F-4D97-AF65-F5344CB8AC3E}">
        <p14:creationId xmlns:p14="http://schemas.microsoft.com/office/powerpoint/2010/main" val="18960688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89CB-51FE-6C29-509E-B37BDC3B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Major note on privileged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4BD9-1760-B67F-4048-21329F635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Administrative accounts should be accessed only when the activity being performed requires elevated rights and permissions.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No need to use for basic routine activities such as –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Checking email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Surfing internet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someone logs in as a administrator and the computer is infected with malicious code, then the master of the malware can have root access.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Every user should have a second account with non privileged access</a:t>
            </a:r>
          </a:p>
        </p:txBody>
      </p:sp>
    </p:spTree>
    <p:extLst>
      <p:ext uri="{BB962C8B-B14F-4D97-AF65-F5344CB8AC3E}">
        <p14:creationId xmlns:p14="http://schemas.microsoft.com/office/powerpoint/2010/main" val="36396624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68DD-DC3B-6A39-CC42-F920D3F6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Separation of Duties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17F9-A466-0C4A-5605-DD87BA5C5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8206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Concentration of Power on one hand can be dangerous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Tasks are assigned to individuals in such a manner that no one individual can control a process from start to finish.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Requires 2 or more-person permission to complete a task</a:t>
            </a:r>
          </a:p>
        </p:txBody>
      </p:sp>
    </p:spTree>
    <p:extLst>
      <p:ext uri="{BB962C8B-B14F-4D97-AF65-F5344CB8AC3E}">
        <p14:creationId xmlns:p14="http://schemas.microsoft.com/office/powerpoint/2010/main" val="19612230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D5D3-5EB6-A764-8FA6-FE4771C9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Dual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C6FAD-D928-EFE9-43EE-6F80CDB01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Requires that two individuals must both complete their half of a specific task.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2 separate keys to unlock a door. Each user will be provided a separate key.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 person can modify the firewall configuration file and the other person can push it to production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770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8748-D1D9-268C-8D1C-9D205918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Benefits of Dual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3228B-8474-D4D0-850B-68AD0058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How can it help us?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An insider threat can’t execute a malicious activity alone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Reducing and preventing irregularities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one person is not responsible for everything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74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2382-7BA1-B293-105B-C72A2449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Monitoring User activities and accesses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9B55-1321-DB12-150A-00BDED1F0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Company gathers data from–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Network traffic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DLP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Firewalls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MONITORING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Access logs must be reviewed daily by the Office of Information Technology or designee.</a:t>
            </a:r>
          </a:p>
        </p:txBody>
      </p:sp>
    </p:spTree>
    <p:extLst>
      <p:ext uri="{BB962C8B-B14F-4D97-AF65-F5344CB8AC3E}">
        <p14:creationId xmlns:p14="http://schemas.microsoft.com/office/powerpoint/2010/main" val="31236124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7AE3-BDB8-2DCE-7C04-E5EA8FA8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Monitoring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3847-6F25-BC57-4EB1-BDEB9333A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Detect unauthorized access, malware and data leakage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Detect activity with privileged access, user management, policy changes, remote desktop sessions, configuration changes, and unexpected access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Detect patch installation, software installation, service management, system reboots, bandwidth utilization, and DNS/DHCP traffic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093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5293-4E61-A138-32B6-7AE1A67B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What should be always monitored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AA8DE-7ACA-66E2-C2C1-46303F35E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Successful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Failed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Privileged Operations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Exceptions can be addressed by the COO</a:t>
            </a:r>
          </a:p>
        </p:txBody>
      </p:sp>
    </p:spTree>
    <p:extLst>
      <p:ext uri="{BB962C8B-B14F-4D97-AF65-F5344CB8AC3E}">
        <p14:creationId xmlns:p14="http://schemas.microsoft.com/office/powerpoint/2010/main" val="168461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72AE4F4E-4651-5477-DE92-4606E9D675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013673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6287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5D10-5F5B-6011-267F-E496E2DE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Is Monitoring Legal?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93AF4-4CF0-C004-F347-CAA0ED393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An employee can be monitored by the company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work is done at the employer’s place of business.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employer owns the equipment.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employer has an interest in monitoring employee activity to ensure the quality of work.</a:t>
            </a:r>
          </a:p>
          <a:p>
            <a:pPr marL="201168" lvl="1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01168" lvl="1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employer has the right to protect property from theft and fraud.</a:t>
            </a:r>
          </a:p>
          <a:p>
            <a:pPr marL="201168" lvl="1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01168" lvl="1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SLA and Agreements are signed with the employee to monitor their activities</a:t>
            </a:r>
          </a:p>
        </p:txBody>
      </p:sp>
    </p:spTree>
    <p:extLst>
      <p:ext uri="{BB962C8B-B14F-4D97-AF65-F5344CB8AC3E}">
        <p14:creationId xmlns:p14="http://schemas.microsoft.com/office/powerpoint/2010/main" val="5529770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28BC-9933-9CCD-F0A0-5D263D1D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8411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851E5C-DF1E-8A17-45DA-4EFE31D23E9D}"/>
              </a:ext>
            </a:extLst>
          </p:cNvPr>
          <p:cNvSpPr txBox="1"/>
          <p:nvPr/>
        </p:nvSpPr>
        <p:spPr>
          <a:xfrm>
            <a:off x="664234" y="1920895"/>
            <a:ext cx="8477609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Authentication </a:t>
            </a:r>
            <a:r>
              <a:rPr lang="en-CA" sz="2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– </a:t>
            </a:r>
            <a:r>
              <a:rPr lang="en-US" sz="2000" dirty="0">
                <a:solidFill>
                  <a:schemeClr val="bg2"/>
                </a:solidFill>
              </a:rPr>
              <a:t>Authentication is any process by which a system verifies the identity of a user who wishes to access the system. 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CA" sz="2000" u="sng" dirty="0">
              <a:solidFill>
                <a:schemeClr val="bg2"/>
              </a:solidFill>
              <a:ea typeface="Times New Roman" panose="02020603050405020304" pitchFamily="18" charset="0"/>
            </a:endParaRPr>
          </a:p>
          <a:p>
            <a:r>
              <a:rPr lang="en-CA" sz="2000" dirty="0">
                <a:solidFill>
                  <a:schemeClr val="bg1">
                    <a:lumMod val="95000"/>
                  </a:schemeClr>
                </a:solidFill>
                <a:effectLst/>
                <a:ea typeface="Times New Roman" panose="02020603050405020304" pitchFamily="18" charset="0"/>
              </a:rPr>
              <a:t>Entering a password, using a digital or physical key, and providing a </a:t>
            </a:r>
            <a:r>
              <a:rPr lang="en-CA" sz="2000" strike="noStrike" dirty="0">
                <a:solidFill>
                  <a:schemeClr val="bg1">
                    <a:lumMod val="95000"/>
                  </a:schemeClr>
                </a:solidFill>
                <a:effectLst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biometric </a:t>
            </a:r>
            <a:r>
              <a:rPr lang="en-CA" sz="2000" dirty="0">
                <a:solidFill>
                  <a:schemeClr val="bg1">
                    <a:lumMod val="95000"/>
                  </a:schemeClr>
                </a:solidFill>
                <a:effectLst/>
                <a:ea typeface="Times New Roman" panose="02020603050405020304" pitchFamily="18" charset="0"/>
              </a:rPr>
              <a:t>measure for accuracy are some of the ways to do this effectively.</a:t>
            </a:r>
          </a:p>
          <a:p>
            <a:endParaRPr lang="en-CA" sz="2000" dirty="0">
              <a:solidFill>
                <a:schemeClr val="bg1">
                  <a:lumMod val="95000"/>
                </a:schemeClr>
              </a:solidFill>
              <a:ea typeface="Times New Roman" panose="02020603050405020304" pitchFamily="18" charset="0"/>
            </a:endParaRPr>
          </a:p>
          <a:p>
            <a:endParaRPr lang="en-CA" sz="2000" dirty="0">
              <a:solidFill>
                <a:schemeClr val="bg1">
                  <a:lumMod val="9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r>
              <a:rPr lang="en-CA" sz="2000" dirty="0">
                <a:solidFill>
                  <a:schemeClr val="bg1">
                    <a:lumMod val="95000"/>
                  </a:schemeClr>
                </a:solidFill>
                <a:effectLst/>
                <a:ea typeface="Times New Roman" panose="02020603050405020304" pitchFamily="18" charset="0"/>
              </a:rPr>
              <a:t>The disadvantage of using this method is that once the information is lost or stolen (for example, if a user’s password is stolen), an attacker would be able to successfully authenticate.</a:t>
            </a:r>
          </a:p>
        </p:txBody>
      </p:sp>
    </p:spTree>
    <p:extLst>
      <p:ext uri="{BB962C8B-B14F-4D97-AF65-F5344CB8AC3E}">
        <p14:creationId xmlns:p14="http://schemas.microsoft.com/office/powerpoint/2010/main" val="298935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B51B-3124-738D-0446-444018BE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Authentication by Knowledge – </a:t>
            </a:r>
            <a:br>
              <a:rPr lang="en-CA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</a:b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3298-7DFC-AA0C-2507-91CF77FB9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solidFill>
                  <a:schemeClr val="bg2"/>
                </a:solidFill>
                <a:effectLst/>
                <a:ea typeface="Times New Roman" panose="02020603050405020304" pitchFamily="18" charset="0"/>
              </a:rPr>
              <a:t>When the user offers a secret that only they know, that is known-only authentication by knowledge. A password, PIN code, or security question provided by the user would be examples of knowledge-based authentication</a:t>
            </a:r>
            <a:r>
              <a:rPr lang="en-CA" sz="2400" dirty="0">
                <a:effectLst/>
                <a:ea typeface="Times New Roman" panose="02020603050405020304" pitchFamily="18" charset="0"/>
              </a:rPr>
              <a:t>.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89551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DA78B5-C4E8-2D27-D321-107258CFA1C8}"/>
              </a:ext>
            </a:extLst>
          </p:cNvPr>
          <p:cNvSpPr txBox="1"/>
          <p:nvPr/>
        </p:nvSpPr>
        <p:spPr>
          <a:xfrm>
            <a:off x="362309" y="428179"/>
            <a:ext cx="877953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chemeClr val="bg1">
                    <a:lumMod val="95000"/>
                  </a:schemeClr>
                </a:solidFill>
                <a:effectLst/>
                <a:ea typeface="Times New Roman" panose="02020603050405020304" pitchFamily="18" charset="0"/>
              </a:rPr>
              <a:t>Authorization – </a:t>
            </a:r>
            <a:r>
              <a:rPr lang="en-CA" sz="2000" b="1" dirty="0">
                <a:solidFill>
                  <a:schemeClr val="bg1">
                    <a:lumMod val="95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CA" sz="2000" b="0" dirty="0">
                <a:solidFill>
                  <a:schemeClr val="bg1">
                    <a:lumMod val="95000"/>
                  </a:schemeClr>
                </a:solidFill>
                <a:effectLst/>
                <a:ea typeface="Times New Roman" panose="02020603050405020304" pitchFamily="18" charset="0"/>
              </a:rPr>
              <a:t>When a user has successfully established their identity, pre-determined permissions are granted to them during the authorization stage. </a:t>
            </a:r>
          </a:p>
          <a:p>
            <a:endParaRPr lang="en-CA" sz="2000" dirty="0">
              <a:solidFill>
                <a:schemeClr val="bg1">
                  <a:lumMod val="95000"/>
                </a:schemeClr>
              </a:solidFill>
              <a:ea typeface="Times New Roman" panose="02020603050405020304" pitchFamily="18" charset="0"/>
            </a:endParaRPr>
          </a:p>
          <a:p>
            <a:r>
              <a:rPr lang="en-CA" sz="2000" dirty="0">
                <a:solidFill>
                  <a:schemeClr val="bg1">
                    <a:lumMod val="95000"/>
                  </a:schemeClr>
                </a:solidFill>
                <a:ea typeface="Times New Roman" panose="02020603050405020304" pitchFamily="18" charset="0"/>
              </a:rPr>
              <a:t>How to prevent access  – </a:t>
            </a:r>
          </a:p>
          <a:p>
            <a:endParaRPr lang="en-CA" sz="1800" dirty="0">
              <a:solidFill>
                <a:schemeClr val="bg1">
                  <a:lumMod val="9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CA" sz="1800" b="0" dirty="0">
                <a:solidFill>
                  <a:schemeClr val="bg1">
                    <a:lumMod val="95000"/>
                  </a:schemeClr>
                </a:solidFill>
                <a:effectLst/>
                <a:ea typeface="Times New Roman" panose="02020603050405020304" pitchFamily="18" charset="0"/>
              </a:rPr>
              <a:t>Default access privileges will be set to default deny (deny all). </a:t>
            </a:r>
          </a:p>
          <a:p>
            <a:pPr marL="342900" lvl="0" indent="-342900">
              <a:buFont typeface="+mj-lt"/>
              <a:buAutoNum type="arabicPeriod"/>
            </a:pPr>
            <a:endParaRPr lang="en-CA" sz="1800" b="1" dirty="0">
              <a:solidFill>
                <a:schemeClr val="bg1">
                  <a:lumMod val="9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CA" sz="1800" b="0" dirty="0">
                <a:solidFill>
                  <a:schemeClr val="bg1">
                    <a:lumMod val="95000"/>
                  </a:schemeClr>
                </a:solidFill>
                <a:effectLst/>
                <a:ea typeface="Times New Roman" panose="02020603050405020304" pitchFamily="18" charset="0"/>
              </a:rPr>
              <a:t>Access to information and information systems must be limited to personnel and processes with a need-to-know to effectively fulfill their duties.</a:t>
            </a:r>
          </a:p>
          <a:p>
            <a:pPr lvl="0"/>
            <a:endParaRPr lang="en-CA" b="1" dirty="0">
              <a:solidFill>
                <a:schemeClr val="bg1">
                  <a:lumMod val="95000"/>
                </a:schemeClr>
              </a:solidFill>
              <a:ea typeface="Times New Roman" panose="02020603050405020304" pitchFamily="18" charset="0"/>
            </a:endParaRPr>
          </a:p>
          <a:p>
            <a:pPr lvl="0"/>
            <a:r>
              <a:rPr lang="en-CA" b="1" dirty="0">
                <a:solidFill>
                  <a:schemeClr val="bg1">
                    <a:lumMod val="95000"/>
                  </a:schemeClr>
                </a:solidFill>
                <a:ea typeface="Times New Roman" panose="02020603050405020304" pitchFamily="18" charset="0"/>
              </a:rPr>
              <a:t>3. </a:t>
            </a:r>
            <a:r>
              <a:rPr lang="en-CA" sz="1800" b="1" dirty="0">
                <a:solidFill>
                  <a:schemeClr val="bg1">
                    <a:lumMod val="95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CA" sz="1800" b="0" dirty="0">
                <a:solidFill>
                  <a:schemeClr val="bg1">
                    <a:lumMod val="95000"/>
                  </a:schemeClr>
                </a:solidFill>
                <a:effectLst/>
                <a:ea typeface="Times New Roman" panose="02020603050405020304" pitchFamily="18" charset="0"/>
              </a:rPr>
              <a:t>Permissions must not be granted until the authorization process is complete.</a:t>
            </a:r>
            <a:endParaRPr lang="en-CA" sz="1800" b="1" dirty="0">
              <a:solidFill>
                <a:schemeClr val="bg1">
                  <a:lumMod val="95000"/>
                </a:schemeClr>
              </a:solidFill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16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C914-3151-D425-EA04-F0DB9CDE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4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Authentication by Ownership or Possession –</a:t>
            </a:r>
            <a:br>
              <a:rPr lang="en-CA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</a:b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8C35E-6BCB-DF97-5254-F38C360AF21B}"/>
              </a:ext>
            </a:extLst>
          </p:cNvPr>
          <p:cNvSpPr txBox="1"/>
          <p:nvPr/>
        </p:nvSpPr>
        <p:spPr>
          <a:xfrm>
            <a:off x="433640" y="2172489"/>
            <a:ext cx="1196483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chemeClr val="bg2"/>
                </a:solidFill>
                <a:effectLst/>
                <a:ea typeface="Times New Roman" panose="02020603050405020304" pitchFamily="18" charset="0"/>
              </a:rPr>
              <a:t>With this type of authentication, the user is asked to provide proof that he owns something specific.</a:t>
            </a:r>
          </a:p>
          <a:p>
            <a:endParaRPr lang="en-CA" sz="2400" dirty="0">
              <a:solidFill>
                <a:schemeClr val="bg2"/>
              </a:solidFill>
              <a:effectLst/>
              <a:ea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2"/>
                </a:solidFill>
                <a:effectLst/>
                <a:ea typeface="Times New Roman" panose="02020603050405020304" pitchFamily="18" charset="0"/>
              </a:rPr>
              <a:t>—for example, a system might require an employee to use a badge to access a facility. Another example of authentication by ownership is the use of a token or smart card.</a:t>
            </a:r>
          </a:p>
          <a:p>
            <a:endParaRPr lang="en-CA" sz="2400" dirty="0">
              <a:solidFill>
                <a:schemeClr val="bg2"/>
              </a:solidFill>
              <a:effectLst/>
              <a:ea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2"/>
                </a:solidFill>
                <a:effectLst/>
                <a:ea typeface="Times New Roman" panose="02020603050405020304" pitchFamily="18" charset="0"/>
              </a:rPr>
              <a:t>Possession – The most common of the four is the one-time passcode sent to a device in the user’s possession</a:t>
            </a:r>
            <a:r>
              <a:rPr lang="en-CA" sz="2400" dirty="0">
                <a:solidFill>
                  <a:schemeClr val="bg2">
                    <a:lumMod val="10000"/>
                  </a:schemeClr>
                </a:solidFill>
                <a:effectLst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92138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2215</Words>
  <Application>Microsoft Office PowerPoint</Application>
  <PresentationFormat>Widescreen</PresentationFormat>
  <Paragraphs>258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Bookman Old Style</vt:lpstr>
      <vt:lpstr>Calibri</vt:lpstr>
      <vt:lpstr>Franklin Gothic Book</vt:lpstr>
      <vt:lpstr>RetrospectVTI</vt:lpstr>
      <vt:lpstr>Access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Authentication by Knowledge –  </vt:lpstr>
      <vt:lpstr>PowerPoint Presentation</vt:lpstr>
      <vt:lpstr>Authentication by Ownership or Possession – </vt:lpstr>
      <vt:lpstr>PowerPoint Presentation</vt:lpstr>
      <vt:lpstr>PowerPoint Presentation</vt:lpstr>
      <vt:lpstr>PowerPoint Presentation</vt:lpstr>
      <vt:lpstr>PowerPoint Presentation</vt:lpstr>
      <vt:lpstr>Infrastructure Access Control</vt:lpstr>
      <vt:lpstr>PowerPoint Presentation</vt:lpstr>
      <vt:lpstr>Why Segment a network?</vt:lpstr>
      <vt:lpstr>Types of Segmented Network</vt:lpstr>
      <vt:lpstr>Technologies used to segment a Network</vt:lpstr>
      <vt:lpstr>Layered border security</vt:lpstr>
      <vt:lpstr>Firewalls</vt:lpstr>
      <vt:lpstr>The process used to allow or block traffic includes:</vt:lpstr>
      <vt:lpstr>Intrusion Detection and Prevention</vt:lpstr>
      <vt:lpstr>Technologies used by IDS/IPS</vt:lpstr>
      <vt:lpstr>Decision States</vt:lpstr>
      <vt:lpstr>Methodologies used by IDS/IPS for detection:</vt:lpstr>
      <vt:lpstr>Content filtering &amp; whitelisting/Backlisting</vt:lpstr>
      <vt:lpstr>Border device administration and management</vt:lpstr>
      <vt:lpstr>Types of Security groups</vt:lpstr>
      <vt:lpstr>Remote access security</vt:lpstr>
      <vt:lpstr>Remote access technologies</vt:lpstr>
      <vt:lpstr>Remote access authentication and authorization</vt:lpstr>
      <vt:lpstr>Network access control</vt:lpstr>
      <vt:lpstr>Teleworking access control</vt:lpstr>
      <vt:lpstr>Teleworking Benefits</vt:lpstr>
      <vt:lpstr>User Access Control</vt:lpstr>
      <vt:lpstr>What is User Access Control?</vt:lpstr>
      <vt:lpstr>Why User Access Control?</vt:lpstr>
      <vt:lpstr>How to implement User Access Control?</vt:lpstr>
      <vt:lpstr>Least Privilege or Zero Trust</vt:lpstr>
      <vt:lpstr>Access Controls in AWS, AZURE and operating systems</vt:lpstr>
      <vt:lpstr>User Access common policies</vt:lpstr>
      <vt:lpstr>Privileged controls</vt:lpstr>
      <vt:lpstr>Major note on privileged access</vt:lpstr>
      <vt:lpstr>Separation of Duties</vt:lpstr>
      <vt:lpstr>Dual Control</vt:lpstr>
      <vt:lpstr>Benefits of Dual Control</vt:lpstr>
      <vt:lpstr>Monitoring User activities and accesses</vt:lpstr>
      <vt:lpstr>Monitoring Benefits</vt:lpstr>
      <vt:lpstr>What should be always monitored</vt:lpstr>
      <vt:lpstr>Is Monitoring Legal?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Control</dc:title>
  <dc:creator>Ripunjoy Ripunjoy</dc:creator>
  <cp:lastModifiedBy>Karmdeep Kaur</cp:lastModifiedBy>
  <cp:revision>19</cp:revision>
  <dcterms:created xsi:type="dcterms:W3CDTF">2022-11-12T20:45:29Z</dcterms:created>
  <dcterms:modified xsi:type="dcterms:W3CDTF">2022-11-17T19:22:08Z</dcterms:modified>
</cp:coreProperties>
</file>