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11/12/2022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75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11/12/2022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4487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11/12/2022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8951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11/12/2022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661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11/12/2022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398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11/12/2022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356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11/12/2022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1920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11/12/2022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6336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11/12/2022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4899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11/12/2022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82332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11/12/2022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7554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11/12/2022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807716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exagonal background with blue neon lights">
            <a:extLst>
              <a:ext uri="{FF2B5EF4-FFF2-40B4-BE49-F238E27FC236}">
                <a16:creationId xmlns:a16="http://schemas.microsoft.com/office/drawing/2014/main" id="{7CAA8EB9-C9DF-28EF-4BAD-CD2FEF2DA1E1}"/>
              </a:ext>
            </a:extLst>
          </p:cNvPr>
          <p:cNvPicPr>
            <a:picLocks noChangeAspect="1"/>
          </p:cNvPicPr>
          <p:nvPr/>
        </p:nvPicPr>
        <p:blipFill rotWithShape="1">
          <a:blip r:embed="rId2"/>
          <a:srcRect/>
          <a:stretch/>
        </p:blipFill>
        <p:spPr>
          <a:xfrm>
            <a:off x="3273" y="-228600"/>
            <a:ext cx="12191980" cy="6858000"/>
          </a:xfrm>
          <a:prstGeom prst="rect">
            <a:avLst/>
          </a:prstGeom>
        </p:spPr>
      </p:pic>
      <p:sp>
        <p:nvSpPr>
          <p:cNvPr id="11" name="Rectangle 10">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0A80DF-0576-976D-7B3D-15C7C32C5382}"/>
              </a:ext>
            </a:extLst>
          </p:cNvPr>
          <p:cNvSpPr>
            <a:spLocks noGrp="1"/>
          </p:cNvSpPr>
          <p:nvPr>
            <p:ph type="ctrTitle"/>
          </p:nvPr>
        </p:nvSpPr>
        <p:spPr>
          <a:xfrm>
            <a:off x="8123417" y="1475234"/>
            <a:ext cx="3108960" cy="1090673"/>
          </a:xfrm>
        </p:spPr>
        <p:txBody>
          <a:bodyPr anchor="b">
            <a:normAutofit fontScale="90000"/>
          </a:bodyPr>
          <a:lstStyle/>
          <a:p>
            <a:r>
              <a:rPr lang="en-US" sz="4400" dirty="0">
                <a:solidFill>
                  <a:schemeClr val="tx1"/>
                </a:solidFill>
              </a:rPr>
              <a:t>Access Control</a:t>
            </a:r>
          </a:p>
        </p:txBody>
      </p:sp>
      <p:sp>
        <p:nvSpPr>
          <p:cNvPr id="3" name="Subtitle 2">
            <a:extLst>
              <a:ext uri="{FF2B5EF4-FFF2-40B4-BE49-F238E27FC236}">
                <a16:creationId xmlns:a16="http://schemas.microsoft.com/office/drawing/2014/main" id="{E146FA88-31F9-0343-513F-483AAFD492F4}"/>
              </a:ext>
            </a:extLst>
          </p:cNvPr>
          <p:cNvSpPr>
            <a:spLocks noGrp="1"/>
          </p:cNvSpPr>
          <p:nvPr>
            <p:ph type="subTitle" idx="1"/>
          </p:nvPr>
        </p:nvSpPr>
        <p:spPr>
          <a:xfrm>
            <a:off x="8127750" y="3247054"/>
            <a:ext cx="3205640" cy="2135708"/>
          </a:xfrm>
        </p:spPr>
        <p:txBody>
          <a:bodyPr anchor="t">
            <a:normAutofit fontScale="92500" lnSpcReduction="10000"/>
          </a:bodyPr>
          <a:lstStyle/>
          <a:p>
            <a:r>
              <a:rPr lang="en-US" sz="2000" dirty="0"/>
              <a:t>Group 3 </a:t>
            </a:r>
          </a:p>
          <a:p>
            <a:r>
              <a:rPr lang="en-US" sz="2000" dirty="0" err="1"/>
              <a:t>Karmdeep</a:t>
            </a:r>
            <a:r>
              <a:rPr lang="en-US" sz="2000" dirty="0"/>
              <a:t> Kaur</a:t>
            </a:r>
          </a:p>
          <a:p>
            <a:r>
              <a:rPr lang="en-US" sz="2000" dirty="0" err="1"/>
              <a:t>Dwity</a:t>
            </a:r>
            <a:r>
              <a:rPr lang="en-US" sz="2000" dirty="0"/>
              <a:t> Gohil</a:t>
            </a:r>
          </a:p>
          <a:p>
            <a:r>
              <a:rPr lang="en-US" sz="2000" dirty="0"/>
              <a:t>Ripunjoy Madhab buddha</a:t>
            </a:r>
          </a:p>
        </p:txBody>
      </p:sp>
      <p:cxnSp>
        <p:nvCxnSpPr>
          <p:cNvPr id="50" name="Straight Connector 12">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footer rectangle">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178868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3ED6D-769B-D413-0EE0-9992095CB79D}"/>
              </a:ext>
            </a:extLst>
          </p:cNvPr>
          <p:cNvSpPr>
            <a:spLocks noGrp="1"/>
          </p:cNvSpPr>
          <p:nvPr>
            <p:ph type="title"/>
          </p:nvPr>
        </p:nvSpPr>
        <p:spPr/>
        <p:txBody>
          <a:bodyPr/>
          <a:lstStyle/>
          <a:p>
            <a:r>
              <a:rPr lang="en-US" dirty="0"/>
              <a:t>Layered border security</a:t>
            </a:r>
          </a:p>
        </p:txBody>
      </p:sp>
      <p:sp>
        <p:nvSpPr>
          <p:cNvPr id="3" name="Content Placeholder 2">
            <a:extLst>
              <a:ext uri="{FF2B5EF4-FFF2-40B4-BE49-F238E27FC236}">
                <a16:creationId xmlns:a16="http://schemas.microsoft.com/office/drawing/2014/main" id="{39E430E2-77DC-9A08-D6A2-D091D10F7458}"/>
              </a:ext>
            </a:extLst>
          </p:cNvPr>
          <p:cNvSpPr>
            <a:spLocks noGrp="1"/>
          </p:cNvSpPr>
          <p:nvPr>
            <p:ph idx="1"/>
          </p:nvPr>
        </p:nvSpPr>
        <p:spPr/>
        <p:txBody>
          <a:bodyPr/>
          <a:lstStyle/>
          <a:p>
            <a:r>
              <a:rPr lang="en-US" dirty="0"/>
              <a:t>Layer security: Different security measures to work in tandem with a single focus.</a:t>
            </a:r>
          </a:p>
          <a:p>
            <a:r>
              <a:rPr lang="en-US" dirty="0"/>
              <a:t>Layered border security: Protection of the internal network from external controls. Which includes the controls like firewalls, VPNs, IDS, and IPS.</a:t>
            </a:r>
          </a:p>
        </p:txBody>
      </p:sp>
    </p:spTree>
    <p:extLst>
      <p:ext uri="{BB962C8B-B14F-4D97-AF65-F5344CB8AC3E}">
        <p14:creationId xmlns:p14="http://schemas.microsoft.com/office/powerpoint/2010/main" val="2937805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909C3-139A-80AF-4E93-1E5DF6352094}"/>
              </a:ext>
            </a:extLst>
          </p:cNvPr>
          <p:cNvSpPr>
            <a:spLocks noGrp="1"/>
          </p:cNvSpPr>
          <p:nvPr>
            <p:ph type="title"/>
          </p:nvPr>
        </p:nvSpPr>
        <p:spPr/>
        <p:txBody>
          <a:bodyPr/>
          <a:lstStyle/>
          <a:p>
            <a:r>
              <a:rPr lang="en-US" dirty="0"/>
              <a:t>Firewalls</a:t>
            </a:r>
          </a:p>
        </p:txBody>
      </p:sp>
      <p:sp>
        <p:nvSpPr>
          <p:cNvPr id="3" name="Content Placeholder 2">
            <a:extLst>
              <a:ext uri="{FF2B5EF4-FFF2-40B4-BE49-F238E27FC236}">
                <a16:creationId xmlns:a16="http://schemas.microsoft.com/office/drawing/2014/main" id="{6B8A64D5-D098-13B7-54B8-0388CF65613C}"/>
              </a:ext>
            </a:extLst>
          </p:cNvPr>
          <p:cNvSpPr>
            <a:spLocks noGrp="1"/>
          </p:cNvSpPr>
          <p:nvPr>
            <p:ph idx="1"/>
          </p:nvPr>
        </p:nvSpPr>
        <p:spPr/>
        <p:txBody>
          <a:bodyPr/>
          <a:lstStyle/>
          <a:p>
            <a:r>
              <a:rPr lang="en-US" dirty="0"/>
              <a:t>It controls the flow of traffic in the network which is mandatory. Without firewalls, the network is completely exposed and can be compromised.</a:t>
            </a:r>
          </a:p>
          <a:p>
            <a:r>
              <a:rPr lang="en-US" dirty="0"/>
              <a:t>Firewalls are handled and configured with procedures and rule sets to control incoming and outgoing traffic.</a:t>
            </a:r>
          </a:p>
        </p:txBody>
      </p:sp>
    </p:spTree>
    <p:extLst>
      <p:ext uri="{BB962C8B-B14F-4D97-AF65-F5344CB8AC3E}">
        <p14:creationId xmlns:p14="http://schemas.microsoft.com/office/powerpoint/2010/main" val="1627068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074A-4F16-148E-EEDD-19D11A48C338}"/>
              </a:ext>
            </a:extLst>
          </p:cNvPr>
          <p:cNvSpPr>
            <a:spLocks noGrp="1"/>
          </p:cNvSpPr>
          <p:nvPr>
            <p:ph type="title"/>
          </p:nvPr>
        </p:nvSpPr>
        <p:spPr/>
        <p:txBody>
          <a:bodyPr/>
          <a:lstStyle/>
          <a:p>
            <a:r>
              <a:rPr lang="en-US" dirty="0"/>
              <a:t>The process used to allow or block traffic includes:</a:t>
            </a:r>
          </a:p>
        </p:txBody>
      </p:sp>
      <p:sp>
        <p:nvSpPr>
          <p:cNvPr id="3" name="Content Placeholder 2">
            <a:extLst>
              <a:ext uri="{FF2B5EF4-FFF2-40B4-BE49-F238E27FC236}">
                <a16:creationId xmlns:a16="http://schemas.microsoft.com/office/drawing/2014/main" id="{FE390902-5863-3AE1-1B7B-78F9366FE517}"/>
              </a:ext>
            </a:extLst>
          </p:cNvPr>
          <p:cNvSpPr>
            <a:spLocks noGrp="1"/>
          </p:cNvSpPr>
          <p:nvPr>
            <p:ph idx="1"/>
          </p:nvPr>
        </p:nvSpPr>
        <p:spPr/>
        <p:txBody>
          <a:bodyPr/>
          <a:lstStyle/>
          <a:p>
            <a:r>
              <a:rPr lang="en-US" dirty="0"/>
              <a:t>Simple packet filtering techniques</a:t>
            </a:r>
          </a:p>
          <a:p>
            <a:pPr>
              <a:buFont typeface="Arial" panose="020B0604020202020204" pitchFamily="34" charset="0"/>
              <a:buChar char="•"/>
            </a:pPr>
            <a:r>
              <a:rPr lang="en-US" dirty="0"/>
              <a:t>Application Proxies</a:t>
            </a:r>
          </a:p>
          <a:p>
            <a:pPr>
              <a:buFont typeface="Arial" panose="020B0604020202020204" pitchFamily="34" charset="0"/>
              <a:buChar char="•"/>
            </a:pPr>
            <a:r>
              <a:rPr lang="en-US" dirty="0"/>
              <a:t>NAT</a:t>
            </a:r>
          </a:p>
          <a:p>
            <a:pPr>
              <a:buFont typeface="Arial" panose="020B0604020202020204" pitchFamily="34" charset="0"/>
              <a:buChar char="•"/>
            </a:pPr>
            <a:r>
              <a:rPr lang="en-US" dirty="0"/>
              <a:t>Stateful inspection firewalls</a:t>
            </a:r>
          </a:p>
          <a:p>
            <a:pPr>
              <a:buFont typeface="Arial" panose="020B0604020202020204" pitchFamily="34" charset="0"/>
              <a:buChar char="•"/>
            </a:pPr>
            <a:r>
              <a:rPr lang="en-US" dirty="0"/>
              <a:t>Next-gen context-aware firewalls</a:t>
            </a:r>
          </a:p>
        </p:txBody>
      </p:sp>
    </p:spTree>
    <p:extLst>
      <p:ext uri="{BB962C8B-B14F-4D97-AF65-F5344CB8AC3E}">
        <p14:creationId xmlns:p14="http://schemas.microsoft.com/office/powerpoint/2010/main" val="3310384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7B136-A603-4A44-D031-4B88EDC11EAF}"/>
              </a:ext>
            </a:extLst>
          </p:cNvPr>
          <p:cNvSpPr>
            <a:spLocks noGrp="1"/>
          </p:cNvSpPr>
          <p:nvPr>
            <p:ph type="title"/>
          </p:nvPr>
        </p:nvSpPr>
        <p:spPr/>
        <p:txBody>
          <a:bodyPr/>
          <a:lstStyle/>
          <a:p>
            <a:r>
              <a:rPr lang="en-US" dirty="0"/>
              <a:t>Intrusion Detection and Prevention</a:t>
            </a:r>
          </a:p>
        </p:txBody>
      </p:sp>
      <p:sp>
        <p:nvSpPr>
          <p:cNvPr id="3" name="Content Placeholder 2">
            <a:extLst>
              <a:ext uri="{FF2B5EF4-FFF2-40B4-BE49-F238E27FC236}">
                <a16:creationId xmlns:a16="http://schemas.microsoft.com/office/drawing/2014/main" id="{D321A911-79A8-3089-B204-4E47D2EE3FB8}"/>
              </a:ext>
            </a:extLst>
          </p:cNvPr>
          <p:cNvSpPr>
            <a:spLocks noGrp="1"/>
          </p:cNvSpPr>
          <p:nvPr>
            <p:ph idx="1"/>
          </p:nvPr>
        </p:nvSpPr>
        <p:spPr/>
        <p:txBody>
          <a:bodyPr/>
          <a:lstStyle/>
          <a:p>
            <a:r>
              <a:rPr lang="en-US" dirty="0"/>
              <a:t>When malicious activities masquerade legitimate traffic these are used</a:t>
            </a:r>
          </a:p>
          <a:p>
            <a:r>
              <a:rPr lang="en-US" dirty="0"/>
              <a:t>IDS is a passive to analyze traffic to detect unauthorized access, and stressful protocol analysis and if it detects anything IDS generates an email, message or text alert.</a:t>
            </a:r>
          </a:p>
          <a:p>
            <a:endParaRPr lang="en-US" dirty="0"/>
          </a:p>
          <a:p>
            <a:pPr marL="0" indent="0">
              <a:buNone/>
            </a:pPr>
            <a:r>
              <a:rPr lang="en-US" dirty="0"/>
              <a:t>IPS is an active device which seats in line with traffic and responds to identify threads by disabling connection, dropping packets or deleting malicious content.</a:t>
            </a:r>
          </a:p>
        </p:txBody>
      </p:sp>
    </p:spTree>
    <p:extLst>
      <p:ext uri="{BB962C8B-B14F-4D97-AF65-F5344CB8AC3E}">
        <p14:creationId xmlns:p14="http://schemas.microsoft.com/office/powerpoint/2010/main" val="641647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6490C-B842-544D-F467-2C1996586976}"/>
              </a:ext>
            </a:extLst>
          </p:cNvPr>
          <p:cNvSpPr>
            <a:spLocks noGrp="1"/>
          </p:cNvSpPr>
          <p:nvPr>
            <p:ph type="title"/>
          </p:nvPr>
        </p:nvSpPr>
        <p:spPr/>
        <p:txBody>
          <a:bodyPr/>
          <a:lstStyle/>
          <a:p>
            <a:r>
              <a:rPr lang="en-US" dirty="0"/>
              <a:t>Technologies used by IDS/IPS</a:t>
            </a:r>
          </a:p>
        </p:txBody>
      </p:sp>
      <p:sp>
        <p:nvSpPr>
          <p:cNvPr id="3" name="Content Placeholder 2">
            <a:extLst>
              <a:ext uri="{FF2B5EF4-FFF2-40B4-BE49-F238E27FC236}">
                <a16:creationId xmlns:a16="http://schemas.microsoft.com/office/drawing/2014/main" id="{FC39A5D6-6977-8E39-6950-F696BF2696F3}"/>
              </a:ext>
            </a:extLst>
          </p:cNvPr>
          <p:cNvSpPr>
            <a:spLocks noGrp="1"/>
          </p:cNvSpPr>
          <p:nvPr>
            <p:ph idx="1"/>
          </p:nvPr>
        </p:nvSpPr>
        <p:spPr/>
        <p:txBody>
          <a:bodyPr/>
          <a:lstStyle/>
          <a:p>
            <a:pPr marL="457200" indent="-457200">
              <a:buFont typeface="+mj-lt"/>
              <a:buAutoNum type="arabicPeriod"/>
            </a:pPr>
            <a:r>
              <a:rPr lang="en-US" dirty="0"/>
              <a:t>Network-based: Monitors network traffic for a specific segment, and device and analyze activities.</a:t>
            </a:r>
          </a:p>
          <a:p>
            <a:pPr marL="457200" indent="-457200">
              <a:buFont typeface="+mj-lt"/>
              <a:buAutoNum type="arabicPeriod"/>
            </a:pPr>
            <a:r>
              <a:rPr lang="en-US" dirty="0"/>
              <a:t>Wireless IDS/IPS: Monitors wireless network traffic and analyzes activities and protocols.</a:t>
            </a:r>
          </a:p>
          <a:p>
            <a:pPr marL="457200" indent="-457200">
              <a:buFont typeface="+mj-lt"/>
              <a:buAutoNum type="arabicPeriod"/>
            </a:pPr>
            <a:r>
              <a:rPr lang="en-US" dirty="0"/>
              <a:t>Network </a:t>
            </a:r>
            <a:r>
              <a:rPr lang="en-US" dirty="0" err="1"/>
              <a:t>behavioural</a:t>
            </a:r>
            <a:r>
              <a:rPr lang="en-US" dirty="0"/>
              <a:t> analysis: It examines the traffic to identify threats, information flow, DDOS, malware and policy violations.</a:t>
            </a:r>
          </a:p>
          <a:p>
            <a:pPr marL="457200" indent="-457200">
              <a:buFont typeface="+mj-lt"/>
              <a:buAutoNum type="arabicPeriod"/>
            </a:pPr>
            <a:r>
              <a:rPr lang="en-US" dirty="0"/>
              <a:t>Host-based IDS/IPS: It monitors every single host and its events.</a:t>
            </a:r>
          </a:p>
          <a:p>
            <a:pPr marL="457200" indent="-457200">
              <a:buFont typeface="+mj-lt"/>
              <a:buAutoNum type="arabicPeriod"/>
            </a:pPr>
            <a:endParaRPr lang="en-US" dirty="0"/>
          </a:p>
        </p:txBody>
      </p:sp>
    </p:spTree>
    <p:extLst>
      <p:ext uri="{BB962C8B-B14F-4D97-AF65-F5344CB8AC3E}">
        <p14:creationId xmlns:p14="http://schemas.microsoft.com/office/powerpoint/2010/main" val="211107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D3DEA-CE54-A793-9FEA-A36FA50D63D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3B76399-18A5-36FB-2373-DB31B8662B7C}"/>
              </a:ext>
            </a:extLst>
          </p:cNvPr>
          <p:cNvSpPr>
            <a:spLocks noGrp="1"/>
          </p:cNvSpPr>
          <p:nvPr>
            <p:ph idx="1"/>
          </p:nvPr>
        </p:nvSpPr>
        <p:spPr/>
        <p:txBody>
          <a:bodyPr/>
          <a:lstStyle/>
          <a:p>
            <a:r>
              <a:rPr lang="en-US" dirty="0"/>
              <a:t>From these technologies, it has 4 decision states –</a:t>
            </a:r>
          </a:p>
          <a:p>
            <a:pPr marL="457200" indent="-457200">
              <a:buFont typeface="+mj-lt"/>
              <a:buAutoNum type="arabicPeriod"/>
            </a:pPr>
            <a:r>
              <a:rPr lang="en-US" dirty="0"/>
              <a:t>True positive:  It correctly identifies an issue.</a:t>
            </a:r>
          </a:p>
          <a:p>
            <a:pPr marL="457200" indent="-457200">
              <a:buFont typeface="+mj-lt"/>
              <a:buAutoNum type="arabicPeriod"/>
            </a:pPr>
            <a:r>
              <a:rPr lang="en-US" dirty="0"/>
              <a:t>True Negative: It correctly identifies normal traffic.</a:t>
            </a:r>
          </a:p>
          <a:p>
            <a:pPr marL="457200" indent="-457200">
              <a:buFont typeface="+mj-lt"/>
              <a:buAutoNum type="arabicPeriod"/>
            </a:pPr>
            <a:r>
              <a:rPr lang="en-US" dirty="0"/>
              <a:t>False Positive: Incorrectly identifies normal activity as an issue</a:t>
            </a:r>
          </a:p>
          <a:p>
            <a:pPr marL="457200" indent="-457200">
              <a:buFont typeface="+mj-lt"/>
              <a:buAutoNum type="arabicPeriod"/>
            </a:pPr>
            <a:r>
              <a:rPr lang="en-US" dirty="0"/>
              <a:t>False Negative: Incorrectly identifies an issue as normal activity.</a:t>
            </a:r>
          </a:p>
        </p:txBody>
      </p:sp>
    </p:spTree>
    <p:extLst>
      <p:ext uri="{BB962C8B-B14F-4D97-AF65-F5344CB8AC3E}">
        <p14:creationId xmlns:p14="http://schemas.microsoft.com/office/powerpoint/2010/main" val="2688818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DBC6-A618-85D6-A6DE-A4F22A157E52}"/>
              </a:ext>
            </a:extLst>
          </p:cNvPr>
          <p:cNvSpPr>
            <a:spLocks noGrp="1"/>
          </p:cNvSpPr>
          <p:nvPr>
            <p:ph type="title"/>
          </p:nvPr>
        </p:nvSpPr>
        <p:spPr/>
        <p:txBody>
          <a:bodyPr/>
          <a:lstStyle/>
          <a:p>
            <a:r>
              <a:rPr lang="en-US" dirty="0"/>
              <a:t>Network-Based IDS/IPS uses these detection methodologies</a:t>
            </a:r>
          </a:p>
        </p:txBody>
      </p:sp>
      <p:sp>
        <p:nvSpPr>
          <p:cNvPr id="3" name="Content Placeholder 2">
            <a:extLst>
              <a:ext uri="{FF2B5EF4-FFF2-40B4-BE49-F238E27FC236}">
                <a16:creationId xmlns:a16="http://schemas.microsoft.com/office/drawing/2014/main" id="{B156CA4E-E1F2-C33F-7F5B-DF71D9E85F7F}"/>
              </a:ext>
            </a:extLst>
          </p:cNvPr>
          <p:cNvSpPr>
            <a:spLocks noGrp="1"/>
          </p:cNvSpPr>
          <p:nvPr>
            <p:ph idx="1"/>
          </p:nvPr>
        </p:nvSpPr>
        <p:spPr/>
        <p:txBody>
          <a:bodyPr/>
          <a:lstStyle/>
          <a:p>
            <a:pPr>
              <a:buFont typeface="Arial" panose="020B0604020202020204" pitchFamily="34" charset="0"/>
              <a:buChar char="•"/>
            </a:pPr>
            <a:r>
              <a:rPr lang="en-US" dirty="0"/>
              <a:t>Pattern matching and stateful pattern matching recognition</a:t>
            </a:r>
          </a:p>
          <a:p>
            <a:pPr>
              <a:buFont typeface="Arial" panose="020B0604020202020204" pitchFamily="34" charset="0"/>
              <a:buChar char="•"/>
            </a:pPr>
            <a:r>
              <a:rPr lang="en-US" dirty="0"/>
              <a:t>Protocol analysis</a:t>
            </a:r>
          </a:p>
          <a:p>
            <a:pPr>
              <a:buFont typeface="Arial" panose="020B0604020202020204" pitchFamily="34" charset="0"/>
              <a:buChar char="•"/>
            </a:pPr>
            <a:r>
              <a:rPr lang="en-US" dirty="0"/>
              <a:t>Heuristic-based analysis</a:t>
            </a:r>
          </a:p>
          <a:p>
            <a:pPr>
              <a:buFont typeface="Arial" panose="020B0604020202020204" pitchFamily="34" charset="0"/>
              <a:buChar char="•"/>
            </a:pPr>
            <a:r>
              <a:rPr lang="en-US" dirty="0"/>
              <a:t>Anomaly-based analysis</a:t>
            </a:r>
          </a:p>
          <a:p>
            <a:pPr>
              <a:buFont typeface="Arial" panose="020B0604020202020204" pitchFamily="34" charset="0"/>
              <a:buChar char="•"/>
            </a:pPr>
            <a:r>
              <a:rPr lang="en-US" dirty="0"/>
              <a:t>Correlation protection capabilities based on threat intelligence</a:t>
            </a:r>
          </a:p>
        </p:txBody>
      </p:sp>
    </p:spTree>
    <p:extLst>
      <p:ext uri="{BB962C8B-B14F-4D97-AF65-F5344CB8AC3E}">
        <p14:creationId xmlns:p14="http://schemas.microsoft.com/office/powerpoint/2010/main" val="2453560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1E41-F918-DCD4-4005-65535EB02034}"/>
              </a:ext>
            </a:extLst>
          </p:cNvPr>
          <p:cNvSpPr>
            <a:spLocks noGrp="1"/>
          </p:cNvSpPr>
          <p:nvPr>
            <p:ph type="title"/>
          </p:nvPr>
        </p:nvSpPr>
        <p:spPr/>
        <p:txBody>
          <a:bodyPr/>
          <a:lstStyle/>
          <a:p>
            <a:r>
              <a:rPr lang="en-US" dirty="0"/>
              <a:t>Content filtering &amp; whitelisting/Backlisting</a:t>
            </a:r>
          </a:p>
        </p:txBody>
      </p:sp>
      <p:sp>
        <p:nvSpPr>
          <p:cNvPr id="3" name="Content Placeholder 2">
            <a:extLst>
              <a:ext uri="{FF2B5EF4-FFF2-40B4-BE49-F238E27FC236}">
                <a16:creationId xmlns:a16="http://schemas.microsoft.com/office/drawing/2014/main" id="{ACEDED1F-A35C-1160-5F4E-D4EBA5B5870F}"/>
              </a:ext>
            </a:extLst>
          </p:cNvPr>
          <p:cNvSpPr>
            <a:spLocks noGrp="1"/>
          </p:cNvSpPr>
          <p:nvPr>
            <p:ph idx="1"/>
          </p:nvPr>
        </p:nvSpPr>
        <p:spPr/>
        <p:txBody>
          <a:bodyPr>
            <a:normAutofit fontScale="92500" lnSpcReduction="20000"/>
          </a:bodyPr>
          <a:lstStyle/>
          <a:p>
            <a:pPr marL="0" indent="0">
              <a:buNone/>
            </a:pPr>
            <a:r>
              <a:rPr lang="en-US" dirty="0"/>
              <a:t>To prevent insider requests that could lead to the propagation of malware, data exfiltration, participation in peer-to-peer (P2P) networks, and viewing of inappropriate or unlawful content, controls must be in place. The insider request could be a reaction to a malicious command or directive or it could originate from authenticated authorized users. As was previously said, outbound traffic can and should be constrained by source and destination addresses, ports, and protocols using border device egress filters. Self-generated, open-source source, or subscription-based IP whitelists and/or blacklists can be used in addition to the filters.</a:t>
            </a:r>
          </a:p>
          <a:p>
            <a:pPr marL="0" indent="0">
              <a:buNone/>
            </a:pPr>
            <a:r>
              <a:rPr lang="en-US" dirty="0"/>
              <a:t>Whitelist: Sites where access is allowed </a:t>
            </a:r>
          </a:p>
          <a:p>
            <a:pPr marL="0" indent="0">
              <a:buNone/>
            </a:pPr>
            <a:r>
              <a:rPr lang="en-US" dirty="0"/>
              <a:t>Blacklist: Where access is denied</a:t>
            </a:r>
          </a:p>
          <a:p>
            <a:pPr marL="0" indent="0">
              <a:buNone/>
            </a:pPr>
            <a:r>
              <a:rPr lang="en-US" dirty="0"/>
              <a:t>It commonly blocks the entire range of IPS specific to geographic locations</a:t>
            </a:r>
          </a:p>
          <a:p>
            <a:pPr marL="0" indent="0">
              <a:buNone/>
            </a:pPr>
            <a:r>
              <a:rPr lang="en-US" dirty="0"/>
              <a:t>Restrict the access by content categories.</a:t>
            </a:r>
          </a:p>
        </p:txBody>
      </p:sp>
    </p:spTree>
    <p:extLst>
      <p:ext uri="{BB962C8B-B14F-4D97-AF65-F5344CB8AC3E}">
        <p14:creationId xmlns:p14="http://schemas.microsoft.com/office/powerpoint/2010/main" val="4131373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0772-DA72-FFA8-C69E-34809D0F39A9}"/>
              </a:ext>
            </a:extLst>
          </p:cNvPr>
          <p:cNvSpPr>
            <a:spLocks noGrp="1"/>
          </p:cNvSpPr>
          <p:nvPr>
            <p:ph type="title"/>
          </p:nvPr>
        </p:nvSpPr>
        <p:spPr/>
        <p:txBody>
          <a:bodyPr/>
          <a:lstStyle/>
          <a:p>
            <a:r>
              <a:rPr lang="en-US" dirty="0"/>
              <a:t>Border device administration and management</a:t>
            </a:r>
          </a:p>
        </p:txBody>
      </p:sp>
      <p:sp>
        <p:nvSpPr>
          <p:cNvPr id="3" name="Content Placeholder 2">
            <a:extLst>
              <a:ext uri="{FF2B5EF4-FFF2-40B4-BE49-F238E27FC236}">
                <a16:creationId xmlns:a16="http://schemas.microsoft.com/office/drawing/2014/main" id="{FE096093-054E-F5C1-36EA-5F32C456F3D4}"/>
              </a:ext>
            </a:extLst>
          </p:cNvPr>
          <p:cNvSpPr>
            <a:spLocks noGrp="1"/>
          </p:cNvSpPr>
          <p:nvPr>
            <p:ph idx="1"/>
          </p:nvPr>
        </p:nvSpPr>
        <p:spPr/>
        <p:txBody>
          <a:bodyPr/>
          <a:lstStyle/>
          <a:p>
            <a:r>
              <a:rPr lang="en-US" dirty="0"/>
              <a:t>Everything has to be monitored- Logs and alerts must be monitored and analyzed (successful and unsuccessful both)</a:t>
            </a:r>
          </a:p>
          <a:p>
            <a:r>
              <a:rPr lang="en-US" dirty="0"/>
              <a:t>Policies need to be updated as per requirements </a:t>
            </a:r>
          </a:p>
          <a:p>
            <a:r>
              <a:rPr lang="en-US" dirty="0"/>
              <a:t>Detail examination of all changes since the last review</a:t>
            </a:r>
          </a:p>
          <a:p>
            <a:r>
              <a:rPr lang="en-US" dirty="0"/>
              <a:t>External pen testing used to verify the device performance</a:t>
            </a:r>
          </a:p>
        </p:txBody>
      </p:sp>
    </p:spTree>
    <p:extLst>
      <p:ext uri="{BB962C8B-B14F-4D97-AF65-F5344CB8AC3E}">
        <p14:creationId xmlns:p14="http://schemas.microsoft.com/office/powerpoint/2010/main" val="2079736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55DF-46EB-4C54-1F1E-924EE45BED40}"/>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3EBC44D5-3F50-0DD5-51E5-36A81C2C44B8}"/>
              </a:ext>
            </a:extLst>
          </p:cNvPr>
          <p:cNvSpPr>
            <a:spLocks noGrp="1"/>
          </p:cNvSpPr>
          <p:nvPr>
            <p:ph idx="1"/>
          </p:nvPr>
        </p:nvSpPr>
        <p:spPr/>
        <p:txBody>
          <a:bodyPr/>
          <a:lstStyle/>
          <a:p>
            <a:r>
              <a:rPr lang="en-US" dirty="0"/>
              <a:t>Blue teams: Defenders of the corporate network which includes SOC, CSIRTS, Infosec teams</a:t>
            </a:r>
          </a:p>
          <a:p>
            <a:r>
              <a:rPr lang="en-US" dirty="0"/>
              <a:t>Red Teams: Ethical hackers, Pen testers who identify vulnerabilities, attack detection and response capability of the device.</a:t>
            </a:r>
          </a:p>
          <a:p>
            <a:r>
              <a:rPr lang="en-US" dirty="0"/>
              <a:t>Purple Team: When Red and Blue teams aligned forces to completely defend the organization.</a:t>
            </a:r>
          </a:p>
        </p:txBody>
      </p:sp>
    </p:spTree>
    <p:extLst>
      <p:ext uri="{BB962C8B-B14F-4D97-AF65-F5344CB8AC3E}">
        <p14:creationId xmlns:p14="http://schemas.microsoft.com/office/powerpoint/2010/main" val="3831653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5BB84F1-AA7C-7B80-B59A-BDE8FF825C21}"/>
              </a:ext>
            </a:extLst>
          </p:cNvPr>
          <p:cNvSpPr>
            <a:spLocks noGrp="1"/>
          </p:cNvSpPr>
          <p:nvPr>
            <p:ph type="title"/>
          </p:nvPr>
        </p:nvSpPr>
        <p:spPr>
          <a:xfrm>
            <a:off x="1097280" y="286603"/>
            <a:ext cx="10058400" cy="1450757"/>
          </a:xfrm>
        </p:spPr>
        <p:txBody>
          <a:bodyPr anchor="ctr">
            <a:normAutofit/>
          </a:bodyPr>
          <a:lstStyle/>
          <a:p>
            <a:r>
              <a:rPr lang="en-US">
                <a:solidFill>
                  <a:srgbClr val="FFFFFF"/>
                </a:solidFill>
              </a:rPr>
              <a:t>Infrastructure Access Control</a:t>
            </a:r>
          </a:p>
        </p:txBody>
      </p:sp>
      <p:sp>
        <p:nvSpPr>
          <p:cNvPr id="3" name="Content Placeholder 2">
            <a:extLst>
              <a:ext uri="{FF2B5EF4-FFF2-40B4-BE49-F238E27FC236}">
                <a16:creationId xmlns:a16="http://schemas.microsoft.com/office/drawing/2014/main" id="{A5FD1327-7266-4C15-9B6E-8165C3C43D72}"/>
              </a:ext>
            </a:extLst>
          </p:cNvPr>
          <p:cNvSpPr>
            <a:spLocks noGrp="1"/>
          </p:cNvSpPr>
          <p:nvPr>
            <p:ph idx="1"/>
          </p:nvPr>
        </p:nvSpPr>
        <p:spPr>
          <a:xfrm>
            <a:off x="1096963" y="2675694"/>
            <a:ext cx="10058400" cy="3193294"/>
          </a:xfrm>
        </p:spPr>
        <p:txBody>
          <a:bodyPr>
            <a:normAutofit/>
          </a:bodyPr>
          <a:lstStyle/>
          <a:p>
            <a:r>
              <a:rPr lang="en-US" dirty="0"/>
              <a:t>It is defined as interconnected group of host and devices which is mostly distributed to different locations and offices. </a:t>
            </a:r>
          </a:p>
          <a:p>
            <a:r>
              <a:rPr lang="en-US" dirty="0"/>
              <a:t>Access to those infrastructure brings Infrastructure Access Control which includes – physical, logical, border, communication mechanism, host security which continues monitoring with must </a:t>
            </a:r>
            <a:r>
              <a:rPr lang="en-US"/>
              <a:t>generated response…</a:t>
            </a:r>
            <a:endParaRPr lang="en-US" dirty="0"/>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6728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23E51-B824-7790-91D2-F4E35D898D1E}"/>
              </a:ext>
            </a:extLst>
          </p:cNvPr>
          <p:cNvSpPr>
            <a:spLocks noGrp="1"/>
          </p:cNvSpPr>
          <p:nvPr>
            <p:ph type="title"/>
          </p:nvPr>
        </p:nvSpPr>
        <p:spPr/>
        <p:txBody>
          <a:bodyPr/>
          <a:lstStyle/>
          <a:p>
            <a:r>
              <a:rPr lang="en-US" dirty="0"/>
              <a:t>Remote access security</a:t>
            </a:r>
          </a:p>
        </p:txBody>
      </p:sp>
      <p:sp>
        <p:nvSpPr>
          <p:cNvPr id="3" name="Content Placeholder 2">
            <a:extLst>
              <a:ext uri="{FF2B5EF4-FFF2-40B4-BE49-F238E27FC236}">
                <a16:creationId xmlns:a16="http://schemas.microsoft.com/office/drawing/2014/main" id="{2AC473FA-6F9F-106A-611D-23814E22C957}"/>
              </a:ext>
            </a:extLst>
          </p:cNvPr>
          <p:cNvSpPr>
            <a:spLocks noGrp="1"/>
          </p:cNvSpPr>
          <p:nvPr>
            <p:ph idx="1"/>
          </p:nvPr>
        </p:nvSpPr>
        <p:spPr/>
        <p:txBody>
          <a:bodyPr/>
          <a:lstStyle/>
          <a:p>
            <a:r>
              <a:rPr lang="en-US" dirty="0"/>
              <a:t>It is getting common increasingly that it has become normal now</a:t>
            </a:r>
          </a:p>
          <a:p>
            <a:r>
              <a:rPr lang="en-US" dirty="0"/>
              <a:t>It has controls like authentication that must be chosen carefully based on network-segmented information and classification that is accessible.</a:t>
            </a:r>
          </a:p>
          <a:p>
            <a:pPr marL="0" indent="0">
              <a:buNone/>
            </a:pPr>
            <a:r>
              <a:rPr lang="en-US" dirty="0"/>
              <a:t>It follows CIA triads</a:t>
            </a:r>
          </a:p>
          <a:p>
            <a:r>
              <a:rPr lang="en-US" dirty="0"/>
              <a:t>Restricted information can’t be accessible to unauthorized parties, detecting good and bad modifications and ensuring the user can access required resources</a:t>
            </a:r>
          </a:p>
          <a:p>
            <a:r>
              <a:rPr lang="en-US" dirty="0"/>
              <a:t>It must include physical control of client devices.</a:t>
            </a:r>
          </a:p>
          <a:p>
            <a:endParaRPr lang="en-US" dirty="0"/>
          </a:p>
        </p:txBody>
      </p:sp>
    </p:spTree>
    <p:extLst>
      <p:ext uri="{BB962C8B-B14F-4D97-AF65-F5344CB8AC3E}">
        <p14:creationId xmlns:p14="http://schemas.microsoft.com/office/powerpoint/2010/main" val="3778690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5F437-059F-15BB-8DEE-4317F58D0763}"/>
              </a:ext>
            </a:extLst>
          </p:cNvPr>
          <p:cNvSpPr>
            <a:spLocks noGrp="1"/>
          </p:cNvSpPr>
          <p:nvPr>
            <p:ph type="title"/>
          </p:nvPr>
        </p:nvSpPr>
        <p:spPr/>
        <p:txBody>
          <a:bodyPr/>
          <a:lstStyle/>
          <a:p>
            <a:r>
              <a:rPr lang="en-US" dirty="0"/>
              <a:t>Remote access technologies</a:t>
            </a:r>
          </a:p>
        </p:txBody>
      </p:sp>
      <p:sp>
        <p:nvSpPr>
          <p:cNvPr id="3" name="Content Placeholder 2">
            <a:extLst>
              <a:ext uri="{FF2B5EF4-FFF2-40B4-BE49-F238E27FC236}">
                <a16:creationId xmlns:a16="http://schemas.microsoft.com/office/drawing/2014/main" id="{BA70DCD4-E5AE-1BDE-691F-E11A5E89A49E}"/>
              </a:ext>
            </a:extLst>
          </p:cNvPr>
          <p:cNvSpPr>
            <a:spLocks noGrp="1"/>
          </p:cNvSpPr>
          <p:nvPr>
            <p:ph idx="1"/>
          </p:nvPr>
        </p:nvSpPr>
        <p:spPr/>
        <p:txBody>
          <a:bodyPr/>
          <a:lstStyle/>
          <a:p>
            <a:r>
              <a:rPr lang="en-US" dirty="0"/>
              <a:t>VPN: Secure tunnel for transmitting data through the internet.</a:t>
            </a:r>
          </a:p>
          <a:p>
            <a:r>
              <a:rPr lang="en-US" dirty="0"/>
              <a:t>Achieved through tunnelling and encryption. To provide high security without the high cost of private lines. It is connected between physical or remote sites.</a:t>
            </a:r>
          </a:p>
        </p:txBody>
      </p:sp>
    </p:spTree>
    <p:extLst>
      <p:ext uri="{BB962C8B-B14F-4D97-AF65-F5344CB8AC3E}">
        <p14:creationId xmlns:p14="http://schemas.microsoft.com/office/powerpoint/2010/main" val="2092552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C8674-22AB-9BBB-1DD6-845BA2DAB27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F503FF7-E993-BAEE-8264-850A29B00296}"/>
              </a:ext>
            </a:extLst>
          </p:cNvPr>
          <p:cNvSpPr>
            <a:spLocks noGrp="1"/>
          </p:cNvSpPr>
          <p:nvPr>
            <p:ph idx="1"/>
          </p:nvPr>
        </p:nvSpPr>
        <p:spPr/>
        <p:txBody>
          <a:bodyPr/>
          <a:lstStyle/>
          <a:p>
            <a:r>
              <a:rPr lang="en-US" dirty="0"/>
              <a:t>Single centralized interface which sends data to clients’ device, it is stored temporarily  which limits access</a:t>
            </a:r>
          </a:p>
        </p:txBody>
      </p:sp>
    </p:spTree>
    <p:extLst>
      <p:ext uri="{BB962C8B-B14F-4D97-AF65-F5344CB8AC3E}">
        <p14:creationId xmlns:p14="http://schemas.microsoft.com/office/powerpoint/2010/main" val="3471563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0180-788D-FE2D-AD4D-83B45DDAC50D}"/>
              </a:ext>
            </a:extLst>
          </p:cNvPr>
          <p:cNvSpPr>
            <a:spLocks noGrp="1"/>
          </p:cNvSpPr>
          <p:nvPr>
            <p:ph type="title"/>
          </p:nvPr>
        </p:nvSpPr>
        <p:spPr/>
        <p:txBody>
          <a:bodyPr/>
          <a:lstStyle/>
          <a:p>
            <a:r>
              <a:rPr lang="en-US" dirty="0"/>
              <a:t>Remote access authentication and authorization</a:t>
            </a:r>
          </a:p>
        </p:txBody>
      </p:sp>
      <p:sp>
        <p:nvSpPr>
          <p:cNvPr id="3" name="Content Placeholder 2">
            <a:extLst>
              <a:ext uri="{FF2B5EF4-FFF2-40B4-BE49-F238E27FC236}">
                <a16:creationId xmlns:a16="http://schemas.microsoft.com/office/drawing/2014/main" id="{5BE3F581-B99F-8BC9-CACE-3D51DA2BA496}"/>
              </a:ext>
            </a:extLst>
          </p:cNvPr>
          <p:cNvSpPr>
            <a:spLocks noGrp="1"/>
          </p:cNvSpPr>
          <p:nvPr>
            <p:ph idx="1"/>
          </p:nvPr>
        </p:nvSpPr>
        <p:spPr/>
        <p:txBody>
          <a:bodyPr/>
          <a:lstStyle/>
          <a:p>
            <a:r>
              <a:rPr lang="en-US" dirty="0"/>
              <a:t>Implement mutual authentication so they can verify legitimacy before providing authentication credentials.</a:t>
            </a:r>
          </a:p>
          <a:p>
            <a:r>
              <a:rPr lang="en-US" dirty="0"/>
              <a:t>MFA is required for access</a:t>
            </a:r>
          </a:p>
          <a:p>
            <a:r>
              <a:rPr lang="en-US" dirty="0"/>
              <a:t>Additionally user should require authentication periodically in remote access devices, they should ensure if they made the base line required for internal systems.</a:t>
            </a:r>
          </a:p>
        </p:txBody>
      </p:sp>
    </p:spTree>
    <p:extLst>
      <p:ext uri="{BB962C8B-B14F-4D97-AF65-F5344CB8AC3E}">
        <p14:creationId xmlns:p14="http://schemas.microsoft.com/office/powerpoint/2010/main" val="1309017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1F894-60A1-5384-512E-23F93C35274F}"/>
              </a:ext>
            </a:extLst>
          </p:cNvPr>
          <p:cNvSpPr>
            <a:spLocks noGrp="1"/>
          </p:cNvSpPr>
          <p:nvPr>
            <p:ph type="title"/>
          </p:nvPr>
        </p:nvSpPr>
        <p:spPr/>
        <p:txBody>
          <a:bodyPr/>
          <a:lstStyle/>
          <a:p>
            <a:r>
              <a:rPr lang="en-US" dirty="0"/>
              <a:t>Network access control</a:t>
            </a:r>
          </a:p>
        </p:txBody>
      </p:sp>
      <p:sp>
        <p:nvSpPr>
          <p:cNvPr id="3" name="Content Placeholder 2">
            <a:extLst>
              <a:ext uri="{FF2B5EF4-FFF2-40B4-BE49-F238E27FC236}">
                <a16:creationId xmlns:a16="http://schemas.microsoft.com/office/drawing/2014/main" id="{690C7F1B-6CD7-D6B1-C402-1BCC1866FF1D}"/>
              </a:ext>
            </a:extLst>
          </p:cNvPr>
          <p:cNvSpPr>
            <a:spLocks noGrp="1"/>
          </p:cNvSpPr>
          <p:nvPr>
            <p:ph idx="1"/>
          </p:nvPr>
        </p:nvSpPr>
        <p:spPr/>
        <p:txBody>
          <a:bodyPr/>
          <a:lstStyle/>
          <a:p>
            <a:r>
              <a:rPr lang="en-US" dirty="0"/>
              <a:t>Used to check remote access device based on its criteria, if it doesn’t meet a specific criteria access is denied.</a:t>
            </a:r>
          </a:p>
        </p:txBody>
      </p:sp>
    </p:spTree>
    <p:extLst>
      <p:ext uri="{BB962C8B-B14F-4D97-AF65-F5344CB8AC3E}">
        <p14:creationId xmlns:p14="http://schemas.microsoft.com/office/powerpoint/2010/main" val="935807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AD0FA-DD8C-8E54-699B-D9F113E7DFDB}"/>
              </a:ext>
            </a:extLst>
          </p:cNvPr>
          <p:cNvSpPr>
            <a:spLocks noGrp="1"/>
          </p:cNvSpPr>
          <p:nvPr>
            <p:ph type="title"/>
          </p:nvPr>
        </p:nvSpPr>
        <p:spPr/>
        <p:txBody>
          <a:bodyPr/>
          <a:lstStyle/>
          <a:p>
            <a:r>
              <a:rPr lang="en-US" dirty="0"/>
              <a:t>Teleworking access control</a:t>
            </a:r>
          </a:p>
        </p:txBody>
      </p:sp>
      <p:sp>
        <p:nvSpPr>
          <p:cNvPr id="3" name="Content Placeholder 2">
            <a:extLst>
              <a:ext uri="{FF2B5EF4-FFF2-40B4-BE49-F238E27FC236}">
                <a16:creationId xmlns:a16="http://schemas.microsoft.com/office/drawing/2014/main" id="{A434293C-74E3-27F7-7CFD-2B736111486C}"/>
              </a:ext>
            </a:extLst>
          </p:cNvPr>
          <p:cNvSpPr>
            <a:spLocks noGrp="1"/>
          </p:cNvSpPr>
          <p:nvPr>
            <p:ph idx="1"/>
          </p:nvPr>
        </p:nvSpPr>
        <p:spPr/>
        <p:txBody>
          <a:bodyPr/>
          <a:lstStyle/>
          <a:p>
            <a:r>
              <a:rPr lang="en-US" dirty="0"/>
              <a:t>Work flexibility arrangement under which employee performs his duties and responsibilities such as positions and other authorized activities from work site to location to work.</a:t>
            </a:r>
          </a:p>
          <a:p>
            <a:endParaRPr lang="en-US" dirty="0"/>
          </a:p>
        </p:txBody>
      </p:sp>
    </p:spTree>
    <p:extLst>
      <p:ext uri="{BB962C8B-B14F-4D97-AF65-F5344CB8AC3E}">
        <p14:creationId xmlns:p14="http://schemas.microsoft.com/office/powerpoint/2010/main" val="2106614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96FC0-401B-A606-3B18-39834C0AC108}"/>
              </a:ext>
            </a:extLst>
          </p:cNvPr>
          <p:cNvSpPr>
            <a:spLocks noGrp="1"/>
          </p:cNvSpPr>
          <p:nvPr>
            <p:ph type="title"/>
          </p:nvPr>
        </p:nvSpPr>
        <p:spPr/>
        <p:txBody>
          <a:bodyPr/>
          <a:lstStyle/>
          <a:p>
            <a:r>
              <a:rPr lang="en-US" dirty="0" err="1"/>
              <a:t>Benifits</a:t>
            </a:r>
            <a:endParaRPr lang="en-US" dirty="0"/>
          </a:p>
        </p:txBody>
      </p:sp>
      <p:sp>
        <p:nvSpPr>
          <p:cNvPr id="3" name="Content Placeholder 2">
            <a:extLst>
              <a:ext uri="{FF2B5EF4-FFF2-40B4-BE49-F238E27FC236}">
                <a16:creationId xmlns:a16="http://schemas.microsoft.com/office/drawing/2014/main" id="{56AD5E21-B889-6346-9EEE-147EC3A16C29}"/>
              </a:ext>
            </a:extLst>
          </p:cNvPr>
          <p:cNvSpPr>
            <a:spLocks noGrp="1"/>
          </p:cNvSpPr>
          <p:nvPr>
            <p:ph idx="1"/>
          </p:nvPr>
        </p:nvSpPr>
        <p:spPr/>
        <p:txBody>
          <a:bodyPr/>
          <a:lstStyle/>
          <a:p>
            <a:r>
              <a:rPr lang="en-US" dirty="0"/>
              <a:t>Increased motivation and productivity</a:t>
            </a:r>
          </a:p>
          <a:p>
            <a:r>
              <a:rPr lang="en-US" dirty="0"/>
              <a:t>Reduction in vehicle pollution </a:t>
            </a:r>
          </a:p>
          <a:p>
            <a:r>
              <a:rPr lang="en-US" dirty="0"/>
              <a:t>Improved work-life balance</a:t>
            </a:r>
          </a:p>
          <a:p>
            <a:r>
              <a:rPr lang="en-US" dirty="0"/>
              <a:t>Reduced dependency on imported oils</a:t>
            </a:r>
          </a:p>
          <a:p>
            <a:r>
              <a:rPr lang="en-US" dirty="0"/>
              <a:t>New opportunities </a:t>
            </a:r>
          </a:p>
          <a:p>
            <a:r>
              <a:rPr lang="en-US" dirty="0"/>
              <a:t>Establishment of distributed workflows</a:t>
            </a:r>
          </a:p>
        </p:txBody>
      </p:sp>
    </p:spTree>
    <p:extLst>
      <p:ext uri="{BB962C8B-B14F-4D97-AF65-F5344CB8AC3E}">
        <p14:creationId xmlns:p14="http://schemas.microsoft.com/office/powerpoint/2010/main" val="676721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1D3CE-F146-52DF-B803-D62FA41D90FD}"/>
              </a:ext>
            </a:extLst>
          </p:cNvPr>
          <p:cNvSpPr>
            <a:spLocks noGrp="1"/>
          </p:cNvSpPr>
          <p:nvPr>
            <p:ph type="title"/>
          </p:nvPr>
        </p:nvSpPr>
        <p:spPr/>
        <p:txBody>
          <a:bodyPr/>
          <a:lstStyle/>
          <a:p>
            <a:r>
              <a:rPr lang="en-US" dirty="0"/>
              <a:t>Why Segment a network</a:t>
            </a:r>
          </a:p>
        </p:txBody>
      </p:sp>
      <p:sp>
        <p:nvSpPr>
          <p:cNvPr id="3" name="Content Placeholder 2">
            <a:extLst>
              <a:ext uri="{FF2B5EF4-FFF2-40B4-BE49-F238E27FC236}">
                <a16:creationId xmlns:a16="http://schemas.microsoft.com/office/drawing/2014/main" id="{EFD0E9FA-8796-3524-00B2-2B08D0ACBFF1}"/>
              </a:ext>
            </a:extLst>
          </p:cNvPr>
          <p:cNvSpPr>
            <a:spLocks noGrp="1"/>
          </p:cNvSpPr>
          <p:nvPr>
            <p:ph idx="1"/>
          </p:nvPr>
        </p:nvSpPr>
        <p:spPr/>
        <p:txBody>
          <a:bodyPr/>
          <a:lstStyle/>
          <a:p>
            <a:r>
              <a:rPr lang="en-US" dirty="0"/>
              <a:t>The process of logically classifying network resources, applications, and assets is known as network segmentation. The ability to implement different services, authentication requirements, and security measures is made possible through segmentation.</a:t>
            </a:r>
          </a:p>
          <a:p>
            <a:endParaRPr lang="en-US" dirty="0"/>
          </a:p>
          <a:p>
            <a:pPr marL="0" indent="0">
              <a:buNone/>
            </a:pPr>
            <a:r>
              <a:rPr lang="en-US" dirty="0"/>
              <a:t>Network segments includes the following types –</a:t>
            </a:r>
          </a:p>
          <a:p>
            <a:pPr marL="0" indent="0">
              <a:buNone/>
            </a:pPr>
            <a:endParaRPr lang="en-US" dirty="0"/>
          </a:p>
        </p:txBody>
      </p:sp>
    </p:spTree>
    <p:extLst>
      <p:ext uri="{BB962C8B-B14F-4D97-AF65-F5344CB8AC3E}">
        <p14:creationId xmlns:p14="http://schemas.microsoft.com/office/powerpoint/2010/main" val="3229866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0C09-FF7B-B09B-4AD9-05DFDCDD8380}"/>
              </a:ext>
            </a:extLst>
          </p:cNvPr>
          <p:cNvSpPr>
            <a:spLocks noGrp="1"/>
          </p:cNvSpPr>
          <p:nvPr>
            <p:ph type="title"/>
          </p:nvPr>
        </p:nvSpPr>
        <p:spPr/>
        <p:txBody>
          <a:bodyPr/>
          <a:lstStyle/>
          <a:p>
            <a:r>
              <a:rPr lang="en-US" dirty="0"/>
              <a:t>Enclave Network</a:t>
            </a:r>
          </a:p>
        </p:txBody>
      </p:sp>
      <p:sp>
        <p:nvSpPr>
          <p:cNvPr id="3" name="Content Placeholder 2">
            <a:extLst>
              <a:ext uri="{FF2B5EF4-FFF2-40B4-BE49-F238E27FC236}">
                <a16:creationId xmlns:a16="http://schemas.microsoft.com/office/drawing/2014/main" id="{43D26C85-20E8-09EE-742A-7FE41D3AFCEE}"/>
              </a:ext>
            </a:extLst>
          </p:cNvPr>
          <p:cNvSpPr>
            <a:spLocks noGrp="1"/>
          </p:cNvSpPr>
          <p:nvPr>
            <p:ph idx="1"/>
          </p:nvPr>
        </p:nvSpPr>
        <p:spPr/>
        <p:txBody>
          <a:bodyPr/>
          <a:lstStyle/>
          <a:p>
            <a:r>
              <a:rPr lang="en-US" dirty="0"/>
              <a:t>It is a segment of an internal network which requires higher degree of protection. Internal accessibility is restricted through firewalls, VPNs, VLANs and network control devices.</a:t>
            </a:r>
          </a:p>
          <a:p>
            <a:r>
              <a:rPr lang="en-US" dirty="0"/>
              <a:t> </a:t>
            </a:r>
          </a:p>
        </p:txBody>
      </p:sp>
    </p:spTree>
    <p:extLst>
      <p:ext uri="{BB962C8B-B14F-4D97-AF65-F5344CB8AC3E}">
        <p14:creationId xmlns:p14="http://schemas.microsoft.com/office/powerpoint/2010/main" val="3257163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1A799-2565-C283-F455-67628F70ABE6}"/>
              </a:ext>
            </a:extLst>
          </p:cNvPr>
          <p:cNvSpPr>
            <a:spLocks noGrp="1"/>
          </p:cNvSpPr>
          <p:nvPr>
            <p:ph type="title"/>
          </p:nvPr>
        </p:nvSpPr>
        <p:spPr/>
        <p:txBody>
          <a:bodyPr/>
          <a:lstStyle/>
          <a:p>
            <a:r>
              <a:rPr lang="en-US" dirty="0"/>
              <a:t>Trusted Network (Wired / Wireless)</a:t>
            </a:r>
          </a:p>
        </p:txBody>
      </p:sp>
      <p:sp>
        <p:nvSpPr>
          <p:cNvPr id="3" name="Content Placeholder 2">
            <a:extLst>
              <a:ext uri="{FF2B5EF4-FFF2-40B4-BE49-F238E27FC236}">
                <a16:creationId xmlns:a16="http://schemas.microsoft.com/office/drawing/2014/main" id="{AAD978A1-BF14-03C8-5952-CFF36EFE8312}"/>
              </a:ext>
            </a:extLst>
          </p:cNvPr>
          <p:cNvSpPr>
            <a:spLocks noGrp="1"/>
          </p:cNvSpPr>
          <p:nvPr>
            <p:ph idx="1"/>
          </p:nvPr>
        </p:nvSpPr>
        <p:spPr/>
        <p:txBody>
          <a:bodyPr/>
          <a:lstStyle/>
          <a:p>
            <a:r>
              <a:rPr lang="en-US" dirty="0"/>
              <a:t>Internal network is accessible to authorized user only. External accessibility is restricted to the use of firewalls, VPNs, IDS, IPS. Internal accessibility may be restricted to VLANs and NAC devices.</a:t>
            </a:r>
          </a:p>
        </p:txBody>
      </p:sp>
    </p:spTree>
    <p:extLst>
      <p:ext uri="{BB962C8B-B14F-4D97-AF65-F5344CB8AC3E}">
        <p14:creationId xmlns:p14="http://schemas.microsoft.com/office/powerpoint/2010/main" val="1832873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2A087-EAAD-5DED-9F1E-9A285CACF9E2}"/>
              </a:ext>
            </a:extLst>
          </p:cNvPr>
          <p:cNvSpPr>
            <a:spLocks noGrp="1"/>
          </p:cNvSpPr>
          <p:nvPr>
            <p:ph type="title"/>
          </p:nvPr>
        </p:nvSpPr>
        <p:spPr/>
        <p:txBody>
          <a:bodyPr/>
          <a:lstStyle/>
          <a:p>
            <a:r>
              <a:rPr lang="en-US" dirty="0"/>
              <a:t>Semi Trusted Network</a:t>
            </a:r>
          </a:p>
        </p:txBody>
      </p:sp>
      <p:sp>
        <p:nvSpPr>
          <p:cNvPr id="3" name="Content Placeholder 2">
            <a:extLst>
              <a:ext uri="{FF2B5EF4-FFF2-40B4-BE49-F238E27FC236}">
                <a16:creationId xmlns:a16="http://schemas.microsoft.com/office/drawing/2014/main" id="{D05042AB-0CFC-2E9E-08E2-D5BD635CEA1D}"/>
              </a:ext>
            </a:extLst>
          </p:cNvPr>
          <p:cNvSpPr>
            <a:spLocks noGrp="1"/>
          </p:cNvSpPr>
          <p:nvPr>
            <p:ph idx="1"/>
          </p:nvPr>
        </p:nvSpPr>
        <p:spPr/>
        <p:txBody>
          <a:bodyPr/>
          <a:lstStyle/>
          <a:p>
            <a:r>
              <a:rPr lang="en-US" dirty="0"/>
              <a:t>It is designed to be internet accessible. Hosts are generally located in DMZ. Internal and external accessibility is restricted through the use of firewalls, VPNs, IDS, and IPS.</a:t>
            </a:r>
          </a:p>
        </p:txBody>
      </p:sp>
    </p:spTree>
    <p:extLst>
      <p:ext uri="{BB962C8B-B14F-4D97-AF65-F5344CB8AC3E}">
        <p14:creationId xmlns:p14="http://schemas.microsoft.com/office/powerpoint/2010/main" val="896153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FDD76-6D5E-7D28-7EF0-CD60FB9D4E63}"/>
              </a:ext>
            </a:extLst>
          </p:cNvPr>
          <p:cNvSpPr>
            <a:spLocks noGrp="1"/>
          </p:cNvSpPr>
          <p:nvPr>
            <p:ph type="title"/>
          </p:nvPr>
        </p:nvSpPr>
        <p:spPr/>
        <p:txBody>
          <a:bodyPr/>
          <a:lstStyle/>
          <a:p>
            <a:r>
              <a:rPr lang="en-US" dirty="0"/>
              <a:t>Guest Network</a:t>
            </a:r>
          </a:p>
        </p:txBody>
      </p:sp>
      <p:sp>
        <p:nvSpPr>
          <p:cNvPr id="3" name="Content Placeholder 2">
            <a:extLst>
              <a:ext uri="{FF2B5EF4-FFF2-40B4-BE49-F238E27FC236}">
                <a16:creationId xmlns:a16="http://schemas.microsoft.com/office/drawing/2014/main" id="{20D0E2E7-C8C5-BF36-C11F-56602DBF2FE0}"/>
              </a:ext>
            </a:extLst>
          </p:cNvPr>
          <p:cNvSpPr>
            <a:spLocks noGrp="1"/>
          </p:cNvSpPr>
          <p:nvPr>
            <p:ph idx="1"/>
          </p:nvPr>
        </p:nvSpPr>
        <p:spPr/>
        <p:txBody>
          <a:bodyPr/>
          <a:lstStyle/>
          <a:p>
            <a:r>
              <a:rPr lang="en-US" dirty="0"/>
              <a:t>It is specifically designed for the use of visitors to connect to the internet. There is no access from guest network to trusted network.</a:t>
            </a:r>
          </a:p>
        </p:txBody>
      </p:sp>
    </p:spTree>
    <p:extLst>
      <p:ext uri="{BB962C8B-B14F-4D97-AF65-F5344CB8AC3E}">
        <p14:creationId xmlns:p14="http://schemas.microsoft.com/office/powerpoint/2010/main" val="1917718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0B7C-B942-2211-BEBA-CB296AD643C8}"/>
              </a:ext>
            </a:extLst>
          </p:cNvPr>
          <p:cNvSpPr>
            <a:spLocks noGrp="1"/>
          </p:cNvSpPr>
          <p:nvPr>
            <p:ph type="title"/>
          </p:nvPr>
        </p:nvSpPr>
        <p:spPr/>
        <p:txBody>
          <a:bodyPr/>
          <a:lstStyle/>
          <a:p>
            <a:r>
              <a:rPr lang="en-US" dirty="0"/>
              <a:t>Untrusted Network</a:t>
            </a:r>
          </a:p>
        </p:txBody>
      </p:sp>
      <p:sp>
        <p:nvSpPr>
          <p:cNvPr id="3" name="Content Placeholder 2">
            <a:extLst>
              <a:ext uri="{FF2B5EF4-FFF2-40B4-BE49-F238E27FC236}">
                <a16:creationId xmlns:a16="http://schemas.microsoft.com/office/drawing/2014/main" id="{25CA6469-D697-F84B-52E7-C36F2846AA81}"/>
              </a:ext>
            </a:extLst>
          </p:cNvPr>
          <p:cNvSpPr>
            <a:spLocks noGrp="1"/>
          </p:cNvSpPr>
          <p:nvPr>
            <p:ph idx="1"/>
          </p:nvPr>
        </p:nvSpPr>
        <p:spPr/>
        <p:txBody>
          <a:bodyPr/>
          <a:lstStyle/>
          <a:p>
            <a:r>
              <a:rPr lang="en-US" dirty="0"/>
              <a:t>A  network outside of security control.</a:t>
            </a:r>
          </a:p>
        </p:txBody>
      </p:sp>
    </p:spTree>
    <p:extLst>
      <p:ext uri="{BB962C8B-B14F-4D97-AF65-F5344CB8AC3E}">
        <p14:creationId xmlns:p14="http://schemas.microsoft.com/office/powerpoint/2010/main" val="3759214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7A0A-A67B-1D0E-71E7-003374DEE151}"/>
              </a:ext>
            </a:extLst>
          </p:cNvPr>
          <p:cNvSpPr>
            <a:spLocks noGrp="1"/>
          </p:cNvSpPr>
          <p:nvPr>
            <p:ph type="title"/>
          </p:nvPr>
        </p:nvSpPr>
        <p:spPr/>
        <p:txBody>
          <a:bodyPr/>
          <a:lstStyle/>
          <a:p>
            <a:r>
              <a:rPr lang="en-US" dirty="0"/>
              <a:t>Technologies used to segment a Network</a:t>
            </a:r>
          </a:p>
        </p:txBody>
      </p:sp>
      <p:sp>
        <p:nvSpPr>
          <p:cNvPr id="3" name="Content Placeholder 2">
            <a:extLst>
              <a:ext uri="{FF2B5EF4-FFF2-40B4-BE49-F238E27FC236}">
                <a16:creationId xmlns:a16="http://schemas.microsoft.com/office/drawing/2014/main" id="{77B5DDC1-34B0-C8FD-6D90-CB3D47E2E2A4}"/>
              </a:ext>
            </a:extLst>
          </p:cNvPr>
          <p:cNvSpPr>
            <a:spLocks noGrp="1"/>
          </p:cNvSpPr>
          <p:nvPr>
            <p:ph idx="1"/>
          </p:nvPr>
        </p:nvSpPr>
        <p:spPr/>
        <p:txBody>
          <a:bodyPr/>
          <a:lstStyle/>
          <a:p>
            <a:r>
              <a:rPr lang="en-US" dirty="0"/>
              <a:t>Virtual LANs (VLANs)</a:t>
            </a:r>
          </a:p>
          <a:p>
            <a:r>
              <a:rPr lang="en-US" dirty="0"/>
              <a:t>Security Group Tagging (SGT)</a:t>
            </a:r>
          </a:p>
          <a:p>
            <a:r>
              <a:rPr lang="en-US" dirty="0"/>
              <a:t>VPN Routing and Forwarding (VRF)</a:t>
            </a:r>
          </a:p>
          <a:p>
            <a:r>
              <a:rPr lang="en-US" dirty="0" err="1"/>
              <a:t>vMicro</a:t>
            </a:r>
            <a:r>
              <a:rPr lang="en-US" dirty="0"/>
              <a:t>-segmentation at the virtual machine level</a:t>
            </a:r>
          </a:p>
          <a:p>
            <a:r>
              <a:rPr lang="en-US" dirty="0"/>
              <a:t>Micro-segmentation for containers</a:t>
            </a:r>
          </a:p>
        </p:txBody>
      </p:sp>
    </p:spTree>
    <p:extLst>
      <p:ext uri="{BB962C8B-B14F-4D97-AF65-F5344CB8AC3E}">
        <p14:creationId xmlns:p14="http://schemas.microsoft.com/office/powerpoint/2010/main" val="2652937463"/>
      </p:ext>
    </p:extLst>
  </p:cSld>
  <p:clrMapOvr>
    <a:masterClrMapping/>
  </p:clrMapOvr>
</p:sld>
</file>

<file path=ppt/theme/theme1.xml><?xml version="1.0" encoding="utf-8"?>
<a:theme xmlns:a="http://schemas.openxmlformats.org/drawingml/2006/main" name="Retrospect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99</TotalTime>
  <Words>1133</Words>
  <Application>Microsoft Office PowerPoint</Application>
  <PresentationFormat>Widescreen</PresentationFormat>
  <Paragraphs>102</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Bookman Old Style</vt:lpstr>
      <vt:lpstr>Calibri</vt:lpstr>
      <vt:lpstr>Franklin Gothic Book</vt:lpstr>
      <vt:lpstr>RetrospectVTI</vt:lpstr>
      <vt:lpstr>Access Control</vt:lpstr>
      <vt:lpstr>Infrastructure Access Control</vt:lpstr>
      <vt:lpstr>Why Segment a network</vt:lpstr>
      <vt:lpstr>Enclave Network</vt:lpstr>
      <vt:lpstr>Trusted Network (Wired / Wireless)</vt:lpstr>
      <vt:lpstr>Semi Trusted Network</vt:lpstr>
      <vt:lpstr>Guest Network</vt:lpstr>
      <vt:lpstr>Untrusted Network</vt:lpstr>
      <vt:lpstr>Technologies used to segment a Network</vt:lpstr>
      <vt:lpstr>Layered border security</vt:lpstr>
      <vt:lpstr>Firewalls</vt:lpstr>
      <vt:lpstr>The process used to allow or block traffic includes:</vt:lpstr>
      <vt:lpstr>Intrusion Detection and Prevention</vt:lpstr>
      <vt:lpstr>Technologies used by IDS/IPS</vt:lpstr>
      <vt:lpstr>PowerPoint Presentation</vt:lpstr>
      <vt:lpstr>Network-Based IDS/IPS uses these detection methodologies</vt:lpstr>
      <vt:lpstr>Content filtering &amp; whitelisting/Backlisting</vt:lpstr>
      <vt:lpstr>Border device administration and management</vt:lpstr>
      <vt:lpstr> </vt:lpstr>
      <vt:lpstr>Remote access security</vt:lpstr>
      <vt:lpstr>Remote access technologies</vt:lpstr>
      <vt:lpstr>PowerPoint Presentation</vt:lpstr>
      <vt:lpstr>Remote access authentication and authorization</vt:lpstr>
      <vt:lpstr>Network access control</vt:lpstr>
      <vt:lpstr>Teleworking access control</vt:lpstr>
      <vt:lpstr>Benifits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Control</dc:title>
  <dc:creator>Ripunjoy Ripunjoy</dc:creator>
  <cp:lastModifiedBy>Karmdeep Kaur</cp:lastModifiedBy>
  <cp:revision>2</cp:revision>
  <dcterms:created xsi:type="dcterms:W3CDTF">2022-11-12T20:45:29Z</dcterms:created>
  <dcterms:modified xsi:type="dcterms:W3CDTF">2022-11-13T00:34:29Z</dcterms:modified>
</cp:coreProperties>
</file>