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94" r:id="rId15"/>
    <p:sldId id="295" r:id="rId16"/>
    <p:sldId id="257" r:id="rId17"/>
    <p:sldId id="314" r:id="rId18"/>
    <p:sldId id="258" r:id="rId19"/>
    <p:sldId id="259"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8" r:id="rId34"/>
    <p:sldId id="279" r:id="rId35"/>
    <p:sldId id="280" r:id="rId36"/>
    <p:sldId id="281" r:id="rId37"/>
    <p:sldId id="296" r:id="rId38"/>
    <p:sldId id="297" r:id="rId39"/>
    <p:sldId id="298" r:id="rId40"/>
    <p:sldId id="299" r:id="rId41"/>
    <p:sldId id="300" r:id="rId42"/>
    <p:sldId id="312" r:id="rId43"/>
    <p:sldId id="301" r:id="rId44"/>
    <p:sldId id="302" r:id="rId45"/>
    <p:sldId id="306" r:id="rId46"/>
    <p:sldId id="303" r:id="rId47"/>
    <p:sldId id="304" r:id="rId48"/>
    <p:sldId id="313" r:id="rId49"/>
    <p:sldId id="305" r:id="rId50"/>
    <p:sldId id="307" r:id="rId51"/>
    <p:sldId id="308" r:id="rId52"/>
    <p:sldId id="309"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53" autoAdjust="0"/>
  </p:normalViewPr>
  <p:slideViewPr>
    <p:cSldViewPr snapToGrid="0">
      <p:cViewPr>
        <p:scale>
          <a:sx n="69" d="100"/>
          <a:sy n="69" d="100"/>
        </p:scale>
        <p:origin x="780" y="72"/>
      </p:cViewPr>
      <p:guideLst/>
    </p:cSldViewPr>
  </p:slideViewPr>
  <p:outlineViewPr>
    <p:cViewPr>
      <p:scale>
        <a:sx n="33" d="100"/>
        <a:sy n="33" d="100"/>
      </p:scale>
      <p:origin x="0" y="-2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622AB-9027-41A3-9707-A72F50CD580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C55032F1-EE27-42FB-9679-80943F047BEE}">
      <dgm:prSet/>
      <dgm:spPr/>
      <dgm:t>
        <a:bodyPr/>
        <a:lstStyle/>
        <a:p>
          <a:r>
            <a:rPr lang="en-CA" b="1"/>
            <a:t>How Is Identity Verified?</a:t>
          </a:r>
          <a:endParaRPr lang="en-US"/>
        </a:p>
      </dgm:t>
    </dgm:pt>
    <dgm:pt modelId="{B5927909-A264-4FBB-9C6E-4D84202F0ECE}" type="parTrans" cxnId="{A2127D55-E768-4FE1-A0CA-57AEA302F10C}">
      <dgm:prSet/>
      <dgm:spPr/>
      <dgm:t>
        <a:bodyPr/>
        <a:lstStyle/>
        <a:p>
          <a:endParaRPr lang="en-US"/>
        </a:p>
      </dgm:t>
    </dgm:pt>
    <dgm:pt modelId="{BC53DF4E-C97E-43BB-9CFB-32640EE076BE}" type="sibTrans" cxnId="{A2127D55-E768-4FE1-A0CA-57AEA302F10C}">
      <dgm:prSet/>
      <dgm:spPr/>
      <dgm:t>
        <a:bodyPr/>
        <a:lstStyle/>
        <a:p>
          <a:endParaRPr lang="en-US"/>
        </a:p>
      </dgm:t>
    </dgm:pt>
    <dgm:pt modelId="{24CE745A-0D10-4B4C-8186-696CD4B7EE97}">
      <dgm:prSet/>
      <dgm:spPr/>
      <dgm:t>
        <a:bodyPr/>
        <a:lstStyle/>
        <a:p>
          <a:r>
            <a:rPr lang="en-CA" b="0"/>
            <a:t>A secure identity should be distinct in the sense that it should be possible for two users to identify themselves clearly. In the context of account monitoring, this is very significant. If the authentication systems are disconnected, it is feasible for identities to be duplicated</a:t>
          </a:r>
          <a:r>
            <a:rPr lang="en-CA" b="1"/>
            <a:t>.</a:t>
          </a:r>
          <a:endParaRPr lang="en-US"/>
        </a:p>
      </dgm:t>
    </dgm:pt>
    <dgm:pt modelId="{D3547CCC-81AA-49A0-80D5-97D94DB687CF}" type="parTrans" cxnId="{C9DA5E5E-86C5-4953-A691-1CAC9D88B962}">
      <dgm:prSet/>
      <dgm:spPr/>
      <dgm:t>
        <a:bodyPr/>
        <a:lstStyle/>
        <a:p>
          <a:endParaRPr lang="en-US"/>
        </a:p>
      </dgm:t>
    </dgm:pt>
    <dgm:pt modelId="{B70C4AA6-E06C-452F-86C5-FD5F74DEB1CD}" type="sibTrans" cxnId="{C9DA5E5E-86C5-4953-A691-1CAC9D88B962}">
      <dgm:prSet/>
      <dgm:spPr/>
      <dgm:t>
        <a:bodyPr/>
        <a:lstStyle/>
        <a:p>
          <a:endParaRPr lang="en-US"/>
        </a:p>
      </dgm:t>
    </dgm:pt>
    <dgm:pt modelId="{97A8709C-A876-4D57-9B1D-65F2AB42E732}">
      <dgm:prSet/>
      <dgm:spPr/>
      <dgm:t>
        <a:bodyPr/>
        <a:lstStyle/>
        <a:p>
          <a:r>
            <a:rPr lang="en-CA" b="0"/>
            <a:t>The list that follows highlights the key concepts of identity. </a:t>
          </a:r>
          <a:endParaRPr lang="en-US"/>
        </a:p>
      </dgm:t>
    </dgm:pt>
    <dgm:pt modelId="{7867ADE4-64A0-410E-820C-5DE633D00FC6}" type="parTrans" cxnId="{459BDAF1-5F44-4EB7-BD41-21DE32CD0AFE}">
      <dgm:prSet/>
      <dgm:spPr/>
      <dgm:t>
        <a:bodyPr/>
        <a:lstStyle/>
        <a:p>
          <a:endParaRPr lang="en-US"/>
        </a:p>
      </dgm:t>
    </dgm:pt>
    <dgm:pt modelId="{80868E65-9E12-4146-B0FC-8F15BE2C1835}" type="sibTrans" cxnId="{459BDAF1-5F44-4EB7-BD41-21DE32CD0AFE}">
      <dgm:prSet/>
      <dgm:spPr/>
      <dgm:t>
        <a:bodyPr/>
        <a:lstStyle/>
        <a:p>
          <a:endParaRPr lang="en-US"/>
        </a:p>
      </dgm:t>
    </dgm:pt>
    <dgm:pt modelId="{B367C159-E1D9-4D4C-86C1-A642C836C080}">
      <dgm:prSet/>
      <dgm:spPr/>
      <dgm:t>
        <a:bodyPr/>
        <a:lstStyle/>
        <a:p>
          <a:r>
            <a:rPr lang="en-CA" b="0"/>
            <a:t>Identities should be unique. Two users with the same identity should not be allowed.</a:t>
          </a:r>
          <a:endParaRPr lang="en-US"/>
        </a:p>
      </dgm:t>
    </dgm:pt>
    <dgm:pt modelId="{557DB066-7161-41F4-9E58-2EEFC2F8D840}" type="parTrans" cxnId="{7F5A84C4-99C1-4679-9A50-034B4F659528}">
      <dgm:prSet/>
      <dgm:spPr/>
      <dgm:t>
        <a:bodyPr/>
        <a:lstStyle/>
        <a:p>
          <a:endParaRPr lang="en-US"/>
        </a:p>
      </dgm:t>
    </dgm:pt>
    <dgm:pt modelId="{2E93885D-9B3F-4BD9-9E5A-96F157DF0E0D}" type="sibTrans" cxnId="{7F5A84C4-99C1-4679-9A50-034B4F659528}">
      <dgm:prSet/>
      <dgm:spPr/>
      <dgm:t>
        <a:bodyPr/>
        <a:lstStyle/>
        <a:p>
          <a:endParaRPr lang="en-US"/>
        </a:p>
      </dgm:t>
    </dgm:pt>
    <dgm:pt modelId="{89C4CAF3-10F1-4BB7-806E-C2635DA86032}">
      <dgm:prSet/>
      <dgm:spPr/>
      <dgm:t>
        <a:bodyPr/>
        <a:lstStyle/>
        <a:p>
          <a:r>
            <a:rPr lang="en-CA" b="1"/>
            <a:t>2. </a:t>
          </a:r>
          <a:r>
            <a:rPr lang="en-CA" b="0"/>
            <a:t> Identities should be nondescriptive. It should not be possible to infer the role or function of the user. For example, a user called “Admin” represents a descriptive identity, whereas a user called “o1337ms1” represents a nondescriptive identity. </a:t>
          </a:r>
          <a:endParaRPr lang="en-US"/>
        </a:p>
      </dgm:t>
    </dgm:pt>
    <dgm:pt modelId="{7A478E23-0547-48DE-A11D-EFF05D67183A}" type="parTrans" cxnId="{90E86980-B6E8-4289-A35B-76B20AC4F02C}">
      <dgm:prSet/>
      <dgm:spPr/>
      <dgm:t>
        <a:bodyPr/>
        <a:lstStyle/>
        <a:p>
          <a:endParaRPr lang="en-US"/>
        </a:p>
      </dgm:t>
    </dgm:pt>
    <dgm:pt modelId="{3DEB147B-BB28-4B64-840F-A5AEE932A414}" type="sibTrans" cxnId="{90E86980-B6E8-4289-A35B-76B20AC4F02C}">
      <dgm:prSet/>
      <dgm:spPr/>
      <dgm:t>
        <a:bodyPr/>
        <a:lstStyle/>
        <a:p>
          <a:endParaRPr lang="en-US"/>
        </a:p>
      </dgm:t>
    </dgm:pt>
    <dgm:pt modelId="{9EFEC448-56D7-4D55-868D-C559A7CB31FC}">
      <dgm:prSet/>
      <dgm:spPr/>
      <dgm:t>
        <a:bodyPr/>
        <a:lstStyle/>
        <a:p>
          <a:r>
            <a:rPr lang="en-CA" b="0"/>
            <a:t>3. Identities should be securely issued. A secure process for issuing an identity to a user needs to be established.</a:t>
          </a:r>
          <a:endParaRPr lang="en-US"/>
        </a:p>
      </dgm:t>
    </dgm:pt>
    <dgm:pt modelId="{0FB627C6-D18D-48F8-8EE7-E79F4FE90BC5}" type="parTrans" cxnId="{46A0E162-DA37-4154-BC41-8FA53F910FD3}">
      <dgm:prSet/>
      <dgm:spPr/>
      <dgm:t>
        <a:bodyPr/>
        <a:lstStyle/>
        <a:p>
          <a:endParaRPr lang="en-US"/>
        </a:p>
      </dgm:t>
    </dgm:pt>
    <dgm:pt modelId="{D5672B9D-9C5D-4DCF-8A1D-F2E4311A5F97}" type="sibTrans" cxnId="{46A0E162-DA37-4154-BC41-8FA53F910FD3}">
      <dgm:prSet/>
      <dgm:spPr/>
      <dgm:t>
        <a:bodyPr/>
        <a:lstStyle/>
        <a:p>
          <a:endParaRPr lang="en-US"/>
        </a:p>
      </dgm:t>
    </dgm:pt>
    <dgm:pt modelId="{0BC30010-91FB-42BA-8065-39C727CE2F1B}">
      <dgm:prSet/>
      <dgm:spPr/>
      <dgm:t>
        <a:bodyPr/>
        <a:lstStyle/>
        <a:p>
          <a:r>
            <a:rPr lang="en-CA" b="0"/>
            <a:t>4.  Identities can be location-based. A process for authenticating someone based on his or her location.</a:t>
          </a:r>
          <a:endParaRPr lang="en-US"/>
        </a:p>
      </dgm:t>
    </dgm:pt>
    <dgm:pt modelId="{0D628CFE-EDAD-4554-91F0-A65487D62953}" type="parTrans" cxnId="{5E6F411A-8448-4F50-9AF0-A95B10437474}">
      <dgm:prSet/>
      <dgm:spPr/>
      <dgm:t>
        <a:bodyPr/>
        <a:lstStyle/>
        <a:p>
          <a:endParaRPr lang="en-US"/>
        </a:p>
      </dgm:t>
    </dgm:pt>
    <dgm:pt modelId="{839C1F0B-9A07-40FA-8B3F-F001E1E84356}" type="sibTrans" cxnId="{5E6F411A-8448-4F50-9AF0-A95B10437474}">
      <dgm:prSet/>
      <dgm:spPr/>
      <dgm:t>
        <a:bodyPr/>
        <a:lstStyle/>
        <a:p>
          <a:endParaRPr lang="en-US"/>
        </a:p>
      </dgm:t>
    </dgm:pt>
    <dgm:pt modelId="{3729C463-70F4-4F95-AF9D-E2A6AE00B32A}" type="pres">
      <dgm:prSet presAssocID="{F6B622AB-9027-41A3-9707-A72F50CD5807}" presName="diagram" presStyleCnt="0">
        <dgm:presLayoutVars>
          <dgm:dir/>
          <dgm:resizeHandles val="exact"/>
        </dgm:presLayoutVars>
      </dgm:prSet>
      <dgm:spPr/>
      <dgm:t>
        <a:bodyPr/>
        <a:lstStyle/>
        <a:p>
          <a:endParaRPr lang="en-IN"/>
        </a:p>
      </dgm:t>
    </dgm:pt>
    <dgm:pt modelId="{C7F8F3D7-A369-471C-AC7F-FE9131182E31}" type="pres">
      <dgm:prSet presAssocID="{C55032F1-EE27-42FB-9679-80943F047BEE}" presName="node" presStyleLbl="node1" presStyleIdx="0" presStyleCnt="6">
        <dgm:presLayoutVars>
          <dgm:bulletEnabled val="1"/>
        </dgm:presLayoutVars>
      </dgm:prSet>
      <dgm:spPr/>
      <dgm:t>
        <a:bodyPr/>
        <a:lstStyle/>
        <a:p>
          <a:endParaRPr lang="en-IN"/>
        </a:p>
      </dgm:t>
    </dgm:pt>
    <dgm:pt modelId="{86CDE5F8-9DA8-419D-9E4E-37588F27D3D8}" type="pres">
      <dgm:prSet presAssocID="{BC53DF4E-C97E-43BB-9CFB-32640EE076BE}" presName="sibTrans" presStyleCnt="0"/>
      <dgm:spPr/>
    </dgm:pt>
    <dgm:pt modelId="{1B1BA98E-B5F3-449D-B582-AAFBB51C910A}" type="pres">
      <dgm:prSet presAssocID="{24CE745A-0D10-4B4C-8186-696CD4B7EE97}" presName="node" presStyleLbl="node1" presStyleIdx="1" presStyleCnt="6">
        <dgm:presLayoutVars>
          <dgm:bulletEnabled val="1"/>
        </dgm:presLayoutVars>
      </dgm:prSet>
      <dgm:spPr/>
      <dgm:t>
        <a:bodyPr/>
        <a:lstStyle/>
        <a:p>
          <a:endParaRPr lang="en-IN"/>
        </a:p>
      </dgm:t>
    </dgm:pt>
    <dgm:pt modelId="{6A8CFE5D-F138-42FC-82FD-0CBC86953EBE}" type="pres">
      <dgm:prSet presAssocID="{B70C4AA6-E06C-452F-86C5-FD5F74DEB1CD}" presName="sibTrans" presStyleCnt="0"/>
      <dgm:spPr/>
    </dgm:pt>
    <dgm:pt modelId="{1E2DF200-FA46-4D0B-8B93-B730F1A71398}" type="pres">
      <dgm:prSet presAssocID="{97A8709C-A876-4D57-9B1D-65F2AB42E732}" presName="node" presStyleLbl="node1" presStyleIdx="2" presStyleCnt="6">
        <dgm:presLayoutVars>
          <dgm:bulletEnabled val="1"/>
        </dgm:presLayoutVars>
      </dgm:prSet>
      <dgm:spPr/>
      <dgm:t>
        <a:bodyPr/>
        <a:lstStyle/>
        <a:p>
          <a:endParaRPr lang="en-IN"/>
        </a:p>
      </dgm:t>
    </dgm:pt>
    <dgm:pt modelId="{8BFBB260-C914-43B8-A09A-953BBB340B1F}" type="pres">
      <dgm:prSet presAssocID="{80868E65-9E12-4146-B0FC-8F15BE2C1835}" presName="sibTrans" presStyleCnt="0"/>
      <dgm:spPr/>
    </dgm:pt>
    <dgm:pt modelId="{A1D035BD-86CD-4157-82EE-86CEE6A931D6}" type="pres">
      <dgm:prSet presAssocID="{89C4CAF3-10F1-4BB7-806E-C2635DA86032}" presName="node" presStyleLbl="node1" presStyleIdx="3" presStyleCnt="6">
        <dgm:presLayoutVars>
          <dgm:bulletEnabled val="1"/>
        </dgm:presLayoutVars>
      </dgm:prSet>
      <dgm:spPr/>
      <dgm:t>
        <a:bodyPr/>
        <a:lstStyle/>
        <a:p>
          <a:endParaRPr lang="en-IN"/>
        </a:p>
      </dgm:t>
    </dgm:pt>
    <dgm:pt modelId="{6CB59972-9F9B-40F7-B36D-A02D3FF52823}" type="pres">
      <dgm:prSet presAssocID="{3DEB147B-BB28-4B64-840F-A5AEE932A414}" presName="sibTrans" presStyleCnt="0"/>
      <dgm:spPr/>
    </dgm:pt>
    <dgm:pt modelId="{CAB0017A-D6AD-4444-8A5A-980E77A2CEF4}" type="pres">
      <dgm:prSet presAssocID="{9EFEC448-56D7-4D55-868D-C559A7CB31FC}" presName="node" presStyleLbl="node1" presStyleIdx="4" presStyleCnt="6">
        <dgm:presLayoutVars>
          <dgm:bulletEnabled val="1"/>
        </dgm:presLayoutVars>
      </dgm:prSet>
      <dgm:spPr/>
      <dgm:t>
        <a:bodyPr/>
        <a:lstStyle/>
        <a:p>
          <a:endParaRPr lang="en-IN"/>
        </a:p>
      </dgm:t>
    </dgm:pt>
    <dgm:pt modelId="{A09643FE-93DA-4D8A-AD7A-224DF899DF85}" type="pres">
      <dgm:prSet presAssocID="{D5672B9D-9C5D-4DCF-8A1D-F2E4311A5F97}" presName="sibTrans" presStyleCnt="0"/>
      <dgm:spPr/>
    </dgm:pt>
    <dgm:pt modelId="{15A287F3-1860-4074-AFE6-DC2A10E6A946}" type="pres">
      <dgm:prSet presAssocID="{0BC30010-91FB-42BA-8065-39C727CE2F1B}" presName="node" presStyleLbl="node1" presStyleIdx="5" presStyleCnt="6">
        <dgm:presLayoutVars>
          <dgm:bulletEnabled val="1"/>
        </dgm:presLayoutVars>
      </dgm:prSet>
      <dgm:spPr/>
      <dgm:t>
        <a:bodyPr/>
        <a:lstStyle/>
        <a:p>
          <a:endParaRPr lang="en-IN"/>
        </a:p>
      </dgm:t>
    </dgm:pt>
  </dgm:ptLst>
  <dgm:cxnLst>
    <dgm:cxn modelId="{459BDAF1-5F44-4EB7-BD41-21DE32CD0AFE}" srcId="{F6B622AB-9027-41A3-9707-A72F50CD5807}" destId="{97A8709C-A876-4D57-9B1D-65F2AB42E732}" srcOrd="2" destOrd="0" parTransId="{7867ADE4-64A0-410E-820C-5DE633D00FC6}" sibTransId="{80868E65-9E12-4146-B0FC-8F15BE2C1835}"/>
    <dgm:cxn modelId="{8FD40B15-0334-4BAD-A49D-6F86B67C1B82}" type="presOf" srcId="{F6B622AB-9027-41A3-9707-A72F50CD5807}" destId="{3729C463-70F4-4F95-AF9D-E2A6AE00B32A}" srcOrd="0" destOrd="0" presId="urn:microsoft.com/office/officeart/2005/8/layout/default"/>
    <dgm:cxn modelId="{8512B875-7401-4978-A050-2DB6C24088C7}" type="presOf" srcId="{24CE745A-0D10-4B4C-8186-696CD4B7EE97}" destId="{1B1BA98E-B5F3-449D-B582-AAFBB51C910A}" srcOrd="0" destOrd="0" presId="urn:microsoft.com/office/officeart/2005/8/layout/default"/>
    <dgm:cxn modelId="{7F5A84C4-99C1-4679-9A50-034B4F659528}" srcId="{97A8709C-A876-4D57-9B1D-65F2AB42E732}" destId="{B367C159-E1D9-4D4C-86C1-A642C836C080}" srcOrd="0" destOrd="0" parTransId="{557DB066-7161-41F4-9E58-2EEFC2F8D840}" sibTransId="{2E93885D-9B3F-4BD9-9E5A-96F157DF0E0D}"/>
    <dgm:cxn modelId="{6030B04D-B9BA-41C6-B552-F93AB7AB392C}" type="presOf" srcId="{89C4CAF3-10F1-4BB7-806E-C2635DA86032}" destId="{A1D035BD-86CD-4157-82EE-86CEE6A931D6}" srcOrd="0" destOrd="0" presId="urn:microsoft.com/office/officeart/2005/8/layout/default"/>
    <dgm:cxn modelId="{D9E8040C-3605-4491-8ACA-0D32DC60AE2F}" type="presOf" srcId="{C55032F1-EE27-42FB-9679-80943F047BEE}" destId="{C7F8F3D7-A369-471C-AC7F-FE9131182E31}" srcOrd="0" destOrd="0" presId="urn:microsoft.com/office/officeart/2005/8/layout/default"/>
    <dgm:cxn modelId="{5E6F411A-8448-4F50-9AF0-A95B10437474}" srcId="{F6B622AB-9027-41A3-9707-A72F50CD5807}" destId="{0BC30010-91FB-42BA-8065-39C727CE2F1B}" srcOrd="5" destOrd="0" parTransId="{0D628CFE-EDAD-4554-91F0-A65487D62953}" sibTransId="{839C1F0B-9A07-40FA-8B3F-F001E1E84356}"/>
    <dgm:cxn modelId="{1D36F7E5-D0D6-4E60-98FD-E1A72D9DBBF8}" type="presOf" srcId="{0BC30010-91FB-42BA-8065-39C727CE2F1B}" destId="{15A287F3-1860-4074-AFE6-DC2A10E6A946}" srcOrd="0" destOrd="0" presId="urn:microsoft.com/office/officeart/2005/8/layout/default"/>
    <dgm:cxn modelId="{1A3A9377-F0DD-4822-9784-6A2E74C9FE34}" type="presOf" srcId="{9EFEC448-56D7-4D55-868D-C559A7CB31FC}" destId="{CAB0017A-D6AD-4444-8A5A-980E77A2CEF4}" srcOrd="0" destOrd="0" presId="urn:microsoft.com/office/officeart/2005/8/layout/default"/>
    <dgm:cxn modelId="{0A3DF302-08AB-4BAF-A12B-0F9EDB2E26F1}" type="presOf" srcId="{B367C159-E1D9-4D4C-86C1-A642C836C080}" destId="{1E2DF200-FA46-4D0B-8B93-B730F1A71398}" srcOrd="0" destOrd="1" presId="urn:microsoft.com/office/officeart/2005/8/layout/default"/>
    <dgm:cxn modelId="{46A0E162-DA37-4154-BC41-8FA53F910FD3}" srcId="{F6B622AB-9027-41A3-9707-A72F50CD5807}" destId="{9EFEC448-56D7-4D55-868D-C559A7CB31FC}" srcOrd="4" destOrd="0" parTransId="{0FB627C6-D18D-48F8-8EE7-E79F4FE90BC5}" sibTransId="{D5672B9D-9C5D-4DCF-8A1D-F2E4311A5F97}"/>
    <dgm:cxn modelId="{C9DA5E5E-86C5-4953-A691-1CAC9D88B962}" srcId="{F6B622AB-9027-41A3-9707-A72F50CD5807}" destId="{24CE745A-0D10-4B4C-8186-696CD4B7EE97}" srcOrd="1" destOrd="0" parTransId="{D3547CCC-81AA-49A0-80D5-97D94DB687CF}" sibTransId="{B70C4AA6-E06C-452F-86C5-FD5F74DEB1CD}"/>
    <dgm:cxn modelId="{A2127D55-E768-4FE1-A0CA-57AEA302F10C}" srcId="{F6B622AB-9027-41A3-9707-A72F50CD5807}" destId="{C55032F1-EE27-42FB-9679-80943F047BEE}" srcOrd="0" destOrd="0" parTransId="{B5927909-A264-4FBB-9C6E-4D84202F0ECE}" sibTransId="{BC53DF4E-C97E-43BB-9CFB-32640EE076BE}"/>
    <dgm:cxn modelId="{BA6E1C98-80DB-4069-9075-9AEDDF7C33A2}" type="presOf" srcId="{97A8709C-A876-4D57-9B1D-65F2AB42E732}" destId="{1E2DF200-FA46-4D0B-8B93-B730F1A71398}" srcOrd="0" destOrd="0" presId="urn:microsoft.com/office/officeart/2005/8/layout/default"/>
    <dgm:cxn modelId="{90E86980-B6E8-4289-A35B-76B20AC4F02C}" srcId="{F6B622AB-9027-41A3-9707-A72F50CD5807}" destId="{89C4CAF3-10F1-4BB7-806E-C2635DA86032}" srcOrd="3" destOrd="0" parTransId="{7A478E23-0547-48DE-A11D-EFF05D67183A}" sibTransId="{3DEB147B-BB28-4B64-840F-A5AEE932A414}"/>
    <dgm:cxn modelId="{AE165CDB-9173-4372-B4C3-B1AD6A394F46}" type="presParOf" srcId="{3729C463-70F4-4F95-AF9D-E2A6AE00B32A}" destId="{C7F8F3D7-A369-471C-AC7F-FE9131182E31}" srcOrd="0" destOrd="0" presId="urn:microsoft.com/office/officeart/2005/8/layout/default"/>
    <dgm:cxn modelId="{BD89A7EE-99E8-4AC8-A90D-119A06717979}" type="presParOf" srcId="{3729C463-70F4-4F95-AF9D-E2A6AE00B32A}" destId="{86CDE5F8-9DA8-419D-9E4E-37588F27D3D8}" srcOrd="1" destOrd="0" presId="urn:microsoft.com/office/officeart/2005/8/layout/default"/>
    <dgm:cxn modelId="{CC76738A-7665-4500-80A4-7ED095FCB923}" type="presParOf" srcId="{3729C463-70F4-4F95-AF9D-E2A6AE00B32A}" destId="{1B1BA98E-B5F3-449D-B582-AAFBB51C910A}" srcOrd="2" destOrd="0" presId="urn:microsoft.com/office/officeart/2005/8/layout/default"/>
    <dgm:cxn modelId="{6D8889DD-9783-4546-86A8-F773EF07B38B}" type="presParOf" srcId="{3729C463-70F4-4F95-AF9D-E2A6AE00B32A}" destId="{6A8CFE5D-F138-42FC-82FD-0CBC86953EBE}" srcOrd="3" destOrd="0" presId="urn:microsoft.com/office/officeart/2005/8/layout/default"/>
    <dgm:cxn modelId="{E7501F9A-696F-4FE4-8800-7C3BC15C9C5C}" type="presParOf" srcId="{3729C463-70F4-4F95-AF9D-E2A6AE00B32A}" destId="{1E2DF200-FA46-4D0B-8B93-B730F1A71398}" srcOrd="4" destOrd="0" presId="urn:microsoft.com/office/officeart/2005/8/layout/default"/>
    <dgm:cxn modelId="{87BADCBE-E5BB-4D76-BAAE-435C4099878B}" type="presParOf" srcId="{3729C463-70F4-4F95-AF9D-E2A6AE00B32A}" destId="{8BFBB260-C914-43B8-A09A-953BBB340B1F}" srcOrd="5" destOrd="0" presId="urn:microsoft.com/office/officeart/2005/8/layout/default"/>
    <dgm:cxn modelId="{703B50AE-33F8-4E41-9C32-89D545DAD38A}" type="presParOf" srcId="{3729C463-70F4-4F95-AF9D-E2A6AE00B32A}" destId="{A1D035BD-86CD-4157-82EE-86CEE6A931D6}" srcOrd="6" destOrd="0" presId="urn:microsoft.com/office/officeart/2005/8/layout/default"/>
    <dgm:cxn modelId="{5BD9ED30-6448-48CF-9469-A9C4CDAFE057}" type="presParOf" srcId="{3729C463-70F4-4F95-AF9D-E2A6AE00B32A}" destId="{6CB59972-9F9B-40F7-B36D-A02D3FF52823}" srcOrd="7" destOrd="0" presId="urn:microsoft.com/office/officeart/2005/8/layout/default"/>
    <dgm:cxn modelId="{828D8421-528B-4DE2-BFB8-6AAC7E1D8CB9}" type="presParOf" srcId="{3729C463-70F4-4F95-AF9D-E2A6AE00B32A}" destId="{CAB0017A-D6AD-4444-8A5A-980E77A2CEF4}" srcOrd="8" destOrd="0" presId="urn:microsoft.com/office/officeart/2005/8/layout/default"/>
    <dgm:cxn modelId="{FEE7DAE2-311D-4E9D-A2A1-69834C400C84}" type="presParOf" srcId="{3729C463-70F4-4F95-AF9D-E2A6AE00B32A}" destId="{A09643FE-93DA-4D8A-AD7A-224DF899DF85}" srcOrd="9" destOrd="0" presId="urn:microsoft.com/office/officeart/2005/8/layout/default"/>
    <dgm:cxn modelId="{1BA79896-4A5C-4931-9B11-7277AFBEF544}" type="presParOf" srcId="{3729C463-70F4-4F95-AF9D-E2A6AE00B32A}" destId="{15A287F3-1860-4074-AFE6-DC2A10E6A9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E1BBF-A0C6-4639-BDF6-3D2CE8923210}" type="doc">
      <dgm:prSet loTypeId="urn:microsoft.com/office/officeart/2005/8/layout/vProcess5" loCatId="process" qsTypeId="urn:microsoft.com/office/officeart/2005/8/quickstyle/simple1" qsCatId="simple" csTypeId="urn:microsoft.com/office/officeart/2005/8/colors/accent3_5" csCatId="accent3" phldr="1"/>
      <dgm:spPr/>
      <dgm:t>
        <a:bodyPr/>
        <a:lstStyle/>
        <a:p>
          <a:endParaRPr lang="en-IN"/>
        </a:p>
      </dgm:t>
    </dgm:pt>
    <dgm:pt modelId="{9998F440-92E7-478D-A3D4-EDF8B10C082E}">
      <dgm:prSet phldrT="[Text]"/>
      <dgm:spPr/>
      <dgm:t>
        <a:bodyPr/>
        <a:lstStyle/>
        <a:p>
          <a:r>
            <a:rPr lang="en-US" dirty="0" smtClean="0"/>
            <a:t>What is infrastructure network?</a:t>
          </a:r>
          <a:endParaRPr lang="en-IN" dirty="0"/>
        </a:p>
      </dgm:t>
    </dgm:pt>
    <dgm:pt modelId="{5993BE3F-1B7D-4706-978F-878E897CE1AD}" type="parTrans" cxnId="{3C88B6DD-3C8E-491E-ADEB-04D4327742A3}">
      <dgm:prSet/>
      <dgm:spPr/>
      <dgm:t>
        <a:bodyPr/>
        <a:lstStyle/>
        <a:p>
          <a:endParaRPr lang="en-IN"/>
        </a:p>
      </dgm:t>
    </dgm:pt>
    <dgm:pt modelId="{6AD28C29-C536-4071-A15D-C6234E45823F}" type="sibTrans" cxnId="{3C88B6DD-3C8E-491E-ADEB-04D4327742A3}">
      <dgm:prSet/>
      <dgm:spPr/>
      <dgm:t>
        <a:bodyPr/>
        <a:lstStyle/>
        <a:p>
          <a:endParaRPr lang="en-IN" dirty="0"/>
        </a:p>
      </dgm:t>
    </dgm:pt>
    <dgm:pt modelId="{0406EC67-8C49-4614-927C-77E6AB446E6B}">
      <dgm:prSet phldrT="[Text]"/>
      <dgm:spPr/>
      <dgm:t>
        <a:bodyPr/>
        <a:lstStyle/>
        <a:p>
          <a:r>
            <a:rPr lang="en-US" dirty="0" smtClean="0"/>
            <a:t>What is Infrastructure Access control?</a:t>
          </a:r>
          <a:endParaRPr lang="en-IN" dirty="0"/>
        </a:p>
      </dgm:t>
    </dgm:pt>
    <dgm:pt modelId="{C4EDD07B-1978-44AB-940C-DAFE1158F450}" type="parTrans" cxnId="{42E83977-82E2-4079-A663-6AE3A05B6EBE}">
      <dgm:prSet/>
      <dgm:spPr/>
      <dgm:t>
        <a:bodyPr/>
        <a:lstStyle/>
        <a:p>
          <a:endParaRPr lang="en-IN"/>
        </a:p>
      </dgm:t>
    </dgm:pt>
    <dgm:pt modelId="{17AD8DFC-38EB-4E7F-BA3A-90E5D95F97BC}" type="sibTrans" cxnId="{42E83977-82E2-4079-A663-6AE3A05B6EBE}">
      <dgm:prSet/>
      <dgm:spPr/>
      <dgm:t>
        <a:bodyPr/>
        <a:lstStyle/>
        <a:p>
          <a:endParaRPr lang="en-IN" dirty="0"/>
        </a:p>
      </dgm:t>
    </dgm:pt>
    <dgm:pt modelId="{9390BDE3-56F1-4263-B4A9-29B5D007D26B}">
      <dgm:prSet phldrT="[Text]"/>
      <dgm:spPr/>
      <dgm:t>
        <a:bodyPr/>
        <a:lstStyle/>
        <a:p>
          <a:r>
            <a:rPr lang="en-US" dirty="0" smtClean="0"/>
            <a:t>What types of controls are included?</a:t>
          </a:r>
          <a:endParaRPr lang="en-IN" dirty="0"/>
        </a:p>
      </dgm:t>
    </dgm:pt>
    <dgm:pt modelId="{188A5123-5BEA-4D7B-B3A3-CCFDBAF48519}" type="parTrans" cxnId="{983C3D86-28F5-4C98-AA73-D97A449C1D3E}">
      <dgm:prSet/>
      <dgm:spPr/>
      <dgm:t>
        <a:bodyPr/>
        <a:lstStyle/>
        <a:p>
          <a:endParaRPr lang="en-IN"/>
        </a:p>
      </dgm:t>
    </dgm:pt>
    <dgm:pt modelId="{A8FE2C24-6CE1-43E9-BA64-778B6520D19D}" type="sibTrans" cxnId="{983C3D86-28F5-4C98-AA73-D97A449C1D3E}">
      <dgm:prSet/>
      <dgm:spPr/>
      <dgm:t>
        <a:bodyPr/>
        <a:lstStyle/>
        <a:p>
          <a:endParaRPr lang="en-IN"/>
        </a:p>
      </dgm:t>
    </dgm:pt>
    <dgm:pt modelId="{486CFC89-F731-47B6-9D4E-B8410857783F}" type="pres">
      <dgm:prSet presAssocID="{4D2E1BBF-A0C6-4639-BDF6-3D2CE8923210}" presName="outerComposite" presStyleCnt="0">
        <dgm:presLayoutVars>
          <dgm:chMax val="5"/>
          <dgm:dir/>
          <dgm:resizeHandles val="exact"/>
        </dgm:presLayoutVars>
      </dgm:prSet>
      <dgm:spPr/>
    </dgm:pt>
    <dgm:pt modelId="{22593467-148A-4F26-9236-64938EA9709D}" type="pres">
      <dgm:prSet presAssocID="{4D2E1BBF-A0C6-4639-BDF6-3D2CE8923210}" presName="dummyMaxCanvas" presStyleCnt="0">
        <dgm:presLayoutVars/>
      </dgm:prSet>
      <dgm:spPr/>
    </dgm:pt>
    <dgm:pt modelId="{1E499AA5-6471-446B-8083-28A6C081AEDE}" type="pres">
      <dgm:prSet presAssocID="{4D2E1BBF-A0C6-4639-BDF6-3D2CE8923210}" presName="ThreeNodes_1" presStyleLbl="node1" presStyleIdx="0" presStyleCnt="3" custLinFactNeighborX="15886" custLinFactNeighborY="12142">
        <dgm:presLayoutVars>
          <dgm:bulletEnabled val="1"/>
        </dgm:presLayoutVars>
      </dgm:prSet>
      <dgm:spPr/>
      <dgm:t>
        <a:bodyPr/>
        <a:lstStyle/>
        <a:p>
          <a:endParaRPr lang="en-IN"/>
        </a:p>
      </dgm:t>
    </dgm:pt>
    <dgm:pt modelId="{74432A31-4DFA-4163-89D0-23E737EA0FA9}" type="pres">
      <dgm:prSet presAssocID="{4D2E1BBF-A0C6-4639-BDF6-3D2CE8923210}" presName="ThreeNodes_2" presStyleLbl="node1" presStyleIdx="1" presStyleCnt="3" custLinFactNeighborX="7019" custLinFactNeighborY="-3366">
        <dgm:presLayoutVars>
          <dgm:bulletEnabled val="1"/>
        </dgm:presLayoutVars>
      </dgm:prSet>
      <dgm:spPr/>
      <dgm:t>
        <a:bodyPr/>
        <a:lstStyle/>
        <a:p>
          <a:endParaRPr lang="en-IN"/>
        </a:p>
      </dgm:t>
    </dgm:pt>
    <dgm:pt modelId="{A8C7FBC2-B312-4E17-A1AF-A76B75FD191D}" type="pres">
      <dgm:prSet presAssocID="{4D2E1BBF-A0C6-4639-BDF6-3D2CE8923210}" presName="ThreeNodes_3" presStyleLbl="node1" presStyleIdx="2" presStyleCnt="3" custLinFactNeighborX="-1761" custLinFactNeighborY="-18236">
        <dgm:presLayoutVars>
          <dgm:bulletEnabled val="1"/>
        </dgm:presLayoutVars>
      </dgm:prSet>
      <dgm:spPr/>
      <dgm:t>
        <a:bodyPr/>
        <a:lstStyle/>
        <a:p>
          <a:endParaRPr lang="en-IN"/>
        </a:p>
      </dgm:t>
    </dgm:pt>
    <dgm:pt modelId="{42CDF27F-D738-4287-A495-60695194D735}" type="pres">
      <dgm:prSet presAssocID="{4D2E1BBF-A0C6-4639-BDF6-3D2CE8923210}" presName="ThreeConn_1-2" presStyleLbl="fgAccFollowNode1" presStyleIdx="0" presStyleCnt="2" custFlipVert="0" custFlipHor="0" custScaleX="6046" custScaleY="6046" custLinFactNeighborX="98316" custLinFactNeighborY="-8254">
        <dgm:presLayoutVars>
          <dgm:bulletEnabled val="1"/>
        </dgm:presLayoutVars>
      </dgm:prSet>
      <dgm:spPr/>
    </dgm:pt>
    <dgm:pt modelId="{0C3AFCAB-57F0-4E5E-9A33-D0E160C2D23C}" type="pres">
      <dgm:prSet presAssocID="{4D2E1BBF-A0C6-4639-BDF6-3D2CE8923210}" presName="ThreeConn_2-3" presStyleLbl="fgAccFollowNode1" presStyleIdx="1" presStyleCnt="2" custFlipVert="0" custFlipHor="0" custScaleX="6046" custScaleY="6046">
        <dgm:presLayoutVars>
          <dgm:bulletEnabled val="1"/>
        </dgm:presLayoutVars>
      </dgm:prSet>
      <dgm:spPr/>
    </dgm:pt>
    <dgm:pt modelId="{6F3889D7-3E55-411A-954D-892CA1DABEF5}" type="pres">
      <dgm:prSet presAssocID="{4D2E1BBF-A0C6-4639-BDF6-3D2CE8923210}" presName="ThreeNodes_1_text" presStyleLbl="node1" presStyleIdx="2" presStyleCnt="3">
        <dgm:presLayoutVars>
          <dgm:bulletEnabled val="1"/>
        </dgm:presLayoutVars>
      </dgm:prSet>
      <dgm:spPr/>
      <dgm:t>
        <a:bodyPr/>
        <a:lstStyle/>
        <a:p>
          <a:endParaRPr lang="en-IN"/>
        </a:p>
      </dgm:t>
    </dgm:pt>
    <dgm:pt modelId="{9AC131FC-919F-49DC-86D3-2B5A9E4664ED}" type="pres">
      <dgm:prSet presAssocID="{4D2E1BBF-A0C6-4639-BDF6-3D2CE8923210}" presName="ThreeNodes_2_text" presStyleLbl="node1" presStyleIdx="2" presStyleCnt="3">
        <dgm:presLayoutVars>
          <dgm:bulletEnabled val="1"/>
        </dgm:presLayoutVars>
      </dgm:prSet>
      <dgm:spPr/>
      <dgm:t>
        <a:bodyPr/>
        <a:lstStyle/>
        <a:p>
          <a:endParaRPr lang="en-IN"/>
        </a:p>
      </dgm:t>
    </dgm:pt>
    <dgm:pt modelId="{0A22D199-9F1B-4530-BEFE-D0802AF1EA46}" type="pres">
      <dgm:prSet presAssocID="{4D2E1BBF-A0C6-4639-BDF6-3D2CE8923210}" presName="ThreeNodes_3_text" presStyleLbl="node1" presStyleIdx="2" presStyleCnt="3">
        <dgm:presLayoutVars>
          <dgm:bulletEnabled val="1"/>
        </dgm:presLayoutVars>
      </dgm:prSet>
      <dgm:spPr/>
      <dgm:t>
        <a:bodyPr/>
        <a:lstStyle/>
        <a:p>
          <a:endParaRPr lang="en-IN"/>
        </a:p>
      </dgm:t>
    </dgm:pt>
  </dgm:ptLst>
  <dgm:cxnLst>
    <dgm:cxn modelId="{B2FA6F5D-7AFF-4E31-B66D-4DFA9CE2FD71}" type="presOf" srcId="{17AD8DFC-38EB-4E7F-BA3A-90E5D95F97BC}" destId="{0C3AFCAB-57F0-4E5E-9A33-D0E160C2D23C}" srcOrd="0" destOrd="0" presId="urn:microsoft.com/office/officeart/2005/8/layout/vProcess5"/>
    <dgm:cxn modelId="{3C88B6DD-3C8E-491E-ADEB-04D4327742A3}" srcId="{4D2E1BBF-A0C6-4639-BDF6-3D2CE8923210}" destId="{9998F440-92E7-478D-A3D4-EDF8B10C082E}" srcOrd="0" destOrd="0" parTransId="{5993BE3F-1B7D-4706-978F-878E897CE1AD}" sibTransId="{6AD28C29-C536-4071-A15D-C6234E45823F}"/>
    <dgm:cxn modelId="{B3F34CC1-7725-47B2-9883-92208FF9CABD}" type="presOf" srcId="{0406EC67-8C49-4614-927C-77E6AB446E6B}" destId="{9AC131FC-919F-49DC-86D3-2B5A9E4664ED}" srcOrd="1" destOrd="0" presId="urn:microsoft.com/office/officeart/2005/8/layout/vProcess5"/>
    <dgm:cxn modelId="{212D8DA5-4359-43DA-9128-DA0469BF4C37}" type="presOf" srcId="{9998F440-92E7-478D-A3D4-EDF8B10C082E}" destId="{1E499AA5-6471-446B-8083-28A6C081AEDE}" srcOrd="0" destOrd="0" presId="urn:microsoft.com/office/officeart/2005/8/layout/vProcess5"/>
    <dgm:cxn modelId="{42E83977-82E2-4079-A663-6AE3A05B6EBE}" srcId="{4D2E1BBF-A0C6-4639-BDF6-3D2CE8923210}" destId="{0406EC67-8C49-4614-927C-77E6AB446E6B}" srcOrd="1" destOrd="0" parTransId="{C4EDD07B-1978-44AB-940C-DAFE1158F450}" sibTransId="{17AD8DFC-38EB-4E7F-BA3A-90E5D95F97BC}"/>
    <dgm:cxn modelId="{35F70B79-EA2D-41DE-8D3C-B6F720B52695}" type="presOf" srcId="{9998F440-92E7-478D-A3D4-EDF8B10C082E}" destId="{6F3889D7-3E55-411A-954D-892CA1DABEF5}" srcOrd="1" destOrd="0" presId="urn:microsoft.com/office/officeart/2005/8/layout/vProcess5"/>
    <dgm:cxn modelId="{983C3D86-28F5-4C98-AA73-D97A449C1D3E}" srcId="{4D2E1BBF-A0C6-4639-BDF6-3D2CE8923210}" destId="{9390BDE3-56F1-4263-B4A9-29B5D007D26B}" srcOrd="2" destOrd="0" parTransId="{188A5123-5BEA-4D7B-B3A3-CCFDBAF48519}" sibTransId="{A8FE2C24-6CE1-43E9-BA64-778B6520D19D}"/>
    <dgm:cxn modelId="{496ACBA4-A309-45F0-AC98-BF82366FAD88}" type="presOf" srcId="{9390BDE3-56F1-4263-B4A9-29B5D007D26B}" destId="{0A22D199-9F1B-4530-BEFE-D0802AF1EA46}" srcOrd="1" destOrd="0" presId="urn:microsoft.com/office/officeart/2005/8/layout/vProcess5"/>
    <dgm:cxn modelId="{A2D1A0FA-1615-4AFC-97AA-0A555EC02009}" type="presOf" srcId="{0406EC67-8C49-4614-927C-77E6AB446E6B}" destId="{74432A31-4DFA-4163-89D0-23E737EA0FA9}" srcOrd="0" destOrd="0" presId="urn:microsoft.com/office/officeart/2005/8/layout/vProcess5"/>
    <dgm:cxn modelId="{2993CB33-C4A5-4158-B0BA-CD682120C58F}" type="presOf" srcId="{9390BDE3-56F1-4263-B4A9-29B5D007D26B}" destId="{A8C7FBC2-B312-4E17-A1AF-A76B75FD191D}" srcOrd="0" destOrd="0" presId="urn:microsoft.com/office/officeart/2005/8/layout/vProcess5"/>
    <dgm:cxn modelId="{CF3E638C-3266-4674-8F5D-27E1BD10237E}" type="presOf" srcId="{4D2E1BBF-A0C6-4639-BDF6-3D2CE8923210}" destId="{486CFC89-F731-47B6-9D4E-B8410857783F}" srcOrd="0" destOrd="0" presId="urn:microsoft.com/office/officeart/2005/8/layout/vProcess5"/>
    <dgm:cxn modelId="{5F0A1197-0C40-4562-BA90-A564DD2D72EB}" type="presOf" srcId="{6AD28C29-C536-4071-A15D-C6234E45823F}" destId="{42CDF27F-D738-4287-A495-60695194D735}" srcOrd="0" destOrd="0" presId="urn:microsoft.com/office/officeart/2005/8/layout/vProcess5"/>
    <dgm:cxn modelId="{D59FC300-2992-4345-A557-836164DD31A9}" type="presParOf" srcId="{486CFC89-F731-47B6-9D4E-B8410857783F}" destId="{22593467-148A-4F26-9236-64938EA9709D}" srcOrd="0" destOrd="0" presId="urn:microsoft.com/office/officeart/2005/8/layout/vProcess5"/>
    <dgm:cxn modelId="{DE401027-2632-4BAA-8873-64949D363010}" type="presParOf" srcId="{486CFC89-F731-47B6-9D4E-B8410857783F}" destId="{1E499AA5-6471-446B-8083-28A6C081AEDE}" srcOrd="1" destOrd="0" presId="urn:microsoft.com/office/officeart/2005/8/layout/vProcess5"/>
    <dgm:cxn modelId="{17020026-3EA2-4851-9D54-3D7CE6397D7D}" type="presParOf" srcId="{486CFC89-F731-47B6-9D4E-B8410857783F}" destId="{74432A31-4DFA-4163-89D0-23E737EA0FA9}" srcOrd="2" destOrd="0" presId="urn:microsoft.com/office/officeart/2005/8/layout/vProcess5"/>
    <dgm:cxn modelId="{A8A62541-CADD-417C-A2DC-FC1A66B82D7F}" type="presParOf" srcId="{486CFC89-F731-47B6-9D4E-B8410857783F}" destId="{A8C7FBC2-B312-4E17-A1AF-A76B75FD191D}" srcOrd="3" destOrd="0" presId="urn:microsoft.com/office/officeart/2005/8/layout/vProcess5"/>
    <dgm:cxn modelId="{55A27044-EE66-4ADA-9899-B18BFFFA6647}" type="presParOf" srcId="{486CFC89-F731-47B6-9D4E-B8410857783F}" destId="{42CDF27F-D738-4287-A495-60695194D735}" srcOrd="4" destOrd="0" presId="urn:microsoft.com/office/officeart/2005/8/layout/vProcess5"/>
    <dgm:cxn modelId="{C5ECC689-245A-44A3-9037-4CED85418B43}" type="presParOf" srcId="{486CFC89-F731-47B6-9D4E-B8410857783F}" destId="{0C3AFCAB-57F0-4E5E-9A33-D0E160C2D23C}" srcOrd="5" destOrd="0" presId="urn:microsoft.com/office/officeart/2005/8/layout/vProcess5"/>
    <dgm:cxn modelId="{CF5BCA9E-FA55-4847-90AB-10BEC447DC30}" type="presParOf" srcId="{486CFC89-F731-47B6-9D4E-B8410857783F}" destId="{6F3889D7-3E55-411A-954D-892CA1DABEF5}" srcOrd="6" destOrd="0" presId="urn:microsoft.com/office/officeart/2005/8/layout/vProcess5"/>
    <dgm:cxn modelId="{698D5BF9-75CC-4744-A9E0-44EFC0D441F3}" type="presParOf" srcId="{486CFC89-F731-47B6-9D4E-B8410857783F}" destId="{9AC131FC-919F-49DC-86D3-2B5A9E4664ED}" srcOrd="7" destOrd="0" presId="urn:microsoft.com/office/officeart/2005/8/layout/vProcess5"/>
    <dgm:cxn modelId="{8D6049BF-75D1-43AD-A938-904F04BAEC05}" type="presParOf" srcId="{486CFC89-F731-47B6-9D4E-B8410857783F}" destId="{0A22D199-9F1B-4530-BEFE-D0802AF1EA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7E72E6-D000-45C6-B672-FF297ABEFB0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8F368-9F52-4D47-9E5E-CABE98A42305}">
      <dgm:prSet/>
      <dgm:spPr/>
      <dgm:t>
        <a:bodyPr/>
        <a:lstStyle/>
        <a:p>
          <a:r>
            <a:rPr lang="en-US"/>
            <a:t>Reduction in vehicle pollution </a:t>
          </a:r>
        </a:p>
      </dgm:t>
    </dgm:pt>
    <dgm:pt modelId="{7CB25DD4-74C3-4E57-800A-A2E846235A2C}" type="parTrans" cxnId="{30CAC5A2-8357-42BE-889D-E5F9548E58E1}">
      <dgm:prSet/>
      <dgm:spPr/>
      <dgm:t>
        <a:bodyPr/>
        <a:lstStyle/>
        <a:p>
          <a:endParaRPr lang="en-US"/>
        </a:p>
      </dgm:t>
    </dgm:pt>
    <dgm:pt modelId="{78B89F87-8BB7-42CF-848A-19601AE09B13}" type="sibTrans" cxnId="{30CAC5A2-8357-42BE-889D-E5F9548E58E1}">
      <dgm:prSet/>
      <dgm:spPr/>
      <dgm:t>
        <a:bodyPr/>
        <a:lstStyle/>
        <a:p>
          <a:endParaRPr lang="en-US"/>
        </a:p>
      </dgm:t>
    </dgm:pt>
    <dgm:pt modelId="{60467F30-AF8E-4DC7-9AC9-8E61E1911680}">
      <dgm:prSet/>
      <dgm:spPr/>
      <dgm:t>
        <a:bodyPr/>
        <a:lstStyle/>
        <a:p>
          <a:r>
            <a:rPr lang="en-US"/>
            <a:t>Improved work-life balance</a:t>
          </a:r>
        </a:p>
      </dgm:t>
    </dgm:pt>
    <dgm:pt modelId="{E1DABF51-6EF7-4AAD-8193-ABF765695243}" type="parTrans" cxnId="{B5B46671-339C-49D5-83DA-C62FE0D3A205}">
      <dgm:prSet/>
      <dgm:spPr/>
      <dgm:t>
        <a:bodyPr/>
        <a:lstStyle/>
        <a:p>
          <a:endParaRPr lang="en-US"/>
        </a:p>
      </dgm:t>
    </dgm:pt>
    <dgm:pt modelId="{B7BF0313-19D7-47F7-B302-42CD8C63D40A}" type="sibTrans" cxnId="{B5B46671-339C-49D5-83DA-C62FE0D3A205}">
      <dgm:prSet/>
      <dgm:spPr/>
      <dgm:t>
        <a:bodyPr/>
        <a:lstStyle/>
        <a:p>
          <a:endParaRPr lang="en-US"/>
        </a:p>
      </dgm:t>
    </dgm:pt>
    <dgm:pt modelId="{977AFEF9-FD39-487F-9B35-4153E289E145}">
      <dgm:prSet/>
      <dgm:spPr/>
      <dgm:t>
        <a:bodyPr/>
        <a:lstStyle/>
        <a:p>
          <a:r>
            <a:rPr lang="en-US"/>
            <a:t>Reduced dependency on imported oils</a:t>
          </a:r>
        </a:p>
      </dgm:t>
    </dgm:pt>
    <dgm:pt modelId="{717098BF-0B3C-475A-ADD4-F4D5643720F6}" type="parTrans" cxnId="{50038169-761B-4A7A-A3FC-B6D84D1E601B}">
      <dgm:prSet/>
      <dgm:spPr/>
      <dgm:t>
        <a:bodyPr/>
        <a:lstStyle/>
        <a:p>
          <a:endParaRPr lang="en-US"/>
        </a:p>
      </dgm:t>
    </dgm:pt>
    <dgm:pt modelId="{7F026B30-7546-44B0-BE6C-B85871003794}" type="sibTrans" cxnId="{50038169-761B-4A7A-A3FC-B6D84D1E601B}">
      <dgm:prSet/>
      <dgm:spPr/>
      <dgm:t>
        <a:bodyPr/>
        <a:lstStyle/>
        <a:p>
          <a:endParaRPr lang="en-US"/>
        </a:p>
      </dgm:t>
    </dgm:pt>
    <dgm:pt modelId="{3786EA35-AB1D-49EA-8AFF-7D4F491DD495}">
      <dgm:prSet/>
      <dgm:spPr/>
      <dgm:t>
        <a:bodyPr/>
        <a:lstStyle/>
        <a:p>
          <a:r>
            <a:rPr lang="en-US"/>
            <a:t>New opportunities </a:t>
          </a:r>
        </a:p>
      </dgm:t>
    </dgm:pt>
    <dgm:pt modelId="{5FC453EC-C3D4-4063-8333-6B84D0B7F2E4}" type="parTrans" cxnId="{C2501DCA-3ECE-486E-B956-B6A4A64ED347}">
      <dgm:prSet/>
      <dgm:spPr/>
      <dgm:t>
        <a:bodyPr/>
        <a:lstStyle/>
        <a:p>
          <a:endParaRPr lang="en-US"/>
        </a:p>
      </dgm:t>
    </dgm:pt>
    <dgm:pt modelId="{A8E82E35-E593-4FF6-B714-FDE71359A3CE}" type="sibTrans" cxnId="{C2501DCA-3ECE-486E-B956-B6A4A64ED347}">
      <dgm:prSet/>
      <dgm:spPr/>
      <dgm:t>
        <a:bodyPr/>
        <a:lstStyle/>
        <a:p>
          <a:endParaRPr lang="en-US"/>
        </a:p>
      </dgm:t>
    </dgm:pt>
    <dgm:pt modelId="{D5C49DED-F702-4383-9511-9403DFCF750A}">
      <dgm:prSet/>
      <dgm:spPr/>
      <dgm:t>
        <a:bodyPr/>
        <a:lstStyle/>
        <a:p>
          <a:r>
            <a:rPr lang="en-US"/>
            <a:t>Establishment of distributed workflows</a:t>
          </a:r>
        </a:p>
      </dgm:t>
    </dgm:pt>
    <dgm:pt modelId="{DAEA8F22-C3BE-4573-94D5-BB8F869E2B94}" type="parTrans" cxnId="{FCFADECA-3FA4-489A-9D35-C6AC36FF710A}">
      <dgm:prSet/>
      <dgm:spPr/>
      <dgm:t>
        <a:bodyPr/>
        <a:lstStyle/>
        <a:p>
          <a:endParaRPr lang="en-US"/>
        </a:p>
      </dgm:t>
    </dgm:pt>
    <dgm:pt modelId="{6A16F1D9-CF18-491E-86C3-91D14899CAD7}" type="sibTrans" cxnId="{FCFADECA-3FA4-489A-9D35-C6AC36FF710A}">
      <dgm:prSet/>
      <dgm:spPr/>
      <dgm:t>
        <a:bodyPr/>
        <a:lstStyle/>
        <a:p>
          <a:endParaRPr lang="en-US"/>
        </a:p>
      </dgm:t>
    </dgm:pt>
    <dgm:pt modelId="{50916F50-E7EF-4234-8FD4-593664B3475F}" type="pres">
      <dgm:prSet presAssocID="{9B7E72E6-D000-45C6-B672-FF297ABEFB0E}" presName="linear" presStyleCnt="0">
        <dgm:presLayoutVars>
          <dgm:animLvl val="lvl"/>
          <dgm:resizeHandles val="exact"/>
        </dgm:presLayoutVars>
      </dgm:prSet>
      <dgm:spPr/>
      <dgm:t>
        <a:bodyPr/>
        <a:lstStyle/>
        <a:p>
          <a:endParaRPr lang="en-IN"/>
        </a:p>
      </dgm:t>
    </dgm:pt>
    <dgm:pt modelId="{EB434E6D-65BE-4868-8FB2-9A7288DC442C}" type="pres">
      <dgm:prSet presAssocID="{3568F368-9F52-4D47-9E5E-CABE98A42305}" presName="parentText" presStyleLbl="node1" presStyleIdx="0" presStyleCnt="5">
        <dgm:presLayoutVars>
          <dgm:chMax val="0"/>
          <dgm:bulletEnabled val="1"/>
        </dgm:presLayoutVars>
      </dgm:prSet>
      <dgm:spPr/>
      <dgm:t>
        <a:bodyPr/>
        <a:lstStyle/>
        <a:p>
          <a:endParaRPr lang="en-IN"/>
        </a:p>
      </dgm:t>
    </dgm:pt>
    <dgm:pt modelId="{AF5A6660-9D66-4058-9539-C0B6FED99EFE}" type="pres">
      <dgm:prSet presAssocID="{78B89F87-8BB7-42CF-848A-19601AE09B13}" presName="spacer" presStyleCnt="0"/>
      <dgm:spPr/>
    </dgm:pt>
    <dgm:pt modelId="{F40B819D-29B0-497A-B6B9-91B6FEDC59C5}" type="pres">
      <dgm:prSet presAssocID="{60467F30-AF8E-4DC7-9AC9-8E61E1911680}" presName="parentText" presStyleLbl="node1" presStyleIdx="1" presStyleCnt="5">
        <dgm:presLayoutVars>
          <dgm:chMax val="0"/>
          <dgm:bulletEnabled val="1"/>
        </dgm:presLayoutVars>
      </dgm:prSet>
      <dgm:spPr/>
      <dgm:t>
        <a:bodyPr/>
        <a:lstStyle/>
        <a:p>
          <a:endParaRPr lang="en-IN"/>
        </a:p>
      </dgm:t>
    </dgm:pt>
    <dgm:pt modelId="{C288D79C-BA82-44D6-B4BC-BAA44826CC76}" type="pres">
      <dgm:prSet presAssocID="{B7BF0313-19D7-47F7-B302-42CD8C63D40A}" presName="spacer" presStyleCnt="0"/>
      <dgm:spPr/>
    </dgm:pt>
    <dgm:pt modelId="{D6084587-32E6-4C6C-9A41-129814ECE2E5}" type="pres">
      <dgm:prSet presAssocID="{977AFEF9-FD39-487F-9B35-4153E289E145}" presName="parentText" presStyleLbl="node1" presStyleIdx="2" presStyleCnt="5">
        <dgm:presLayoutVars>
          <dgm:chMax val="0"/>
          <dgm:bulletEnabled val="1"/>
        </dgm:presLayoutVars>
      </dgm:prSet>
      <dgm:spPr/>
      <dgm:t>
        <a:bodyPr/>
        <a:lstStyle/>
        <a:p>
          <a:endParaRPr lang="en-IN"/>
        </a:p>
      </dgm:t>
    </dgm:pt>
    <dgm:pt modelId="{8C50A02A-F167-4878-8519-14926E00BC59}" type="pres">
      <dgm:prSet presAssocID="{7F026B30-7546-44B0-BE6C-B85871003794}" presName="spacer" presStyleCnt="0"/>
      <dgm:spPr/>
    </dgm:pt>
    <dgm:pt modelId="{2468F7A1-6E3C-484C-B186-CA2794E27FFD}" type="pres">
      <dgm:prSet presAssocID="{3786EA35-AB1D-49EA-8AFF-7D4F491DD495}" presName="parentText" presStyleLbl="node1" presStyleIdx="3" presStyleCnt="5">
        <dgm:presLayoutVars>
          <dgm:chMax val="0"/>
          <dgm:bulletEnabled val="1"/>
        </dgm:presLayoutVars>
      </dgm:prSet>
      <dgm:spPr/>
      <dgm:t>
        <a:bodyPr/>
        <a:lstStyle/>
        <a:p>
          <a:endParaRPr lang="en-IN"/>
        </a:p>
      </dgm:t>
    </dgm:pt>
    <dgm:pt modelId="{38E8B746-A771-4389-A093-35D7AAC5D290}" type="pres">
      <dgm:prSet presAssocID="{A8E82E35-E593-4FF6-B714-FDE71359A3CE}" presName="spacer" presStyleCnt="0"/>
      <dgm:spPr/>
    </dgm:pt>
    <dgm:pt modelId="{D45EF182-7EEC-46C0-B760-E6FAA49AD100}" type="pres">
      <dgm:prSet presAssocID="{D5C49DED-F702-4383-9511-9403DFCF750A}" presName="parentText" presStyleLbl="node1" presStyleIdx="4" presStyleCnt="5">
        <dgm:presLayoutVars>
          <dgm:chMax val="0"/>
          <dgm:bulletEnabled val="1"/>
        </dgm:presLayoutVars>
      </dgm:prSet>
      <dgm:spPr/>
      <dgm:t>
        <a:bodyPr/>
        <a:lstStyle/>
        <a:p>
          <a:endParaRPr lang="en-IN"/>
        </a:p>
      </dgm:t>
    </dgm:pt>
  </dgm:ptLst>
  <dgm:cxnLst>
    <dgm:cxn modelId="{FCFADECA-3FA4-489A-9D35-C6AC36FF710A}" srcId="{9B7E72E6-D000-45C6-B672-FF297ABEFB0E}" destId="{D5C49DED-F702-4383-9511-9403DFCF750A}" srcOrd="4" destOrd="0" parTransId="{DAEA8F22-C3BE-4573-94D5-BB8F869E2B94}" sibTransId="{6A16F1D9-CF18-491E-86C3-91D14899CAD7}"/>
    <dgm:cxn modelId="{50038169-761B-4A7A-A3FC-B6D84D1E601B}" srcId="{9B7E72E6-D000-45C6-B672-FF297ABEFB0E}" destId="{977AFEF9-FD39-487F-9B35-4153E289E145}" srcOrd="2" destOrd="0" parTransId="{717098BF-0B3C-475A-ADD4-F4D5643720F6}" sibTransId="{7F026B30-7546-44B0-BE6C-B85871003794}"/>
    <dgm:cxn modelId="{B5B46671-339C-49D5-83DA-C62FE0D3A205}" srcId="{9B7E72E6-D000-45C6-B672-FF297ABEFB0E}" destId="{60467F30-AF8E-4DC7-9AC9-8E61E1911680}" srcOrd="1" destOrd="0" parTransId="{E1DABF51-6EF7-4AAD-8193-ABF765695243}" sibTransId="{B7BF0313-19D7-47F7-B302-42CD8C63D40A}"/>
    <dgm:cxn modelId="{75D36C64-6A41-403B-AFED-3DA5C9E644AB}" type="presOf" srcId="{D5C49DED-F702-4383-9511-9403DFCF750A}" destId="{D45EF182-7EEC-46C0-B760-E6FAA49AD100}" srcOrd="0" destOrd="0" presId="urn:microsoft.com/office/officeart/2005/8/layout/vList2"/>
    <dgm:cxn modelId="{93252EEB-9B6C-49B0-BAB7-907E64BF887F}" type="presOf" srcId="{977AFEF9-FD39-487F-9B35-4153E289E145}" destId="{D6084587-32E6-4C6C-9A41-129814ECE2E5}" srcOrd="0" destOrd="0" presId="urn:microsoft.com/office/officeart/2005/8/layout/vList2"/>
    <dgm:cxn modelId="{DB9DAFB7-1797-4BF6-8750-E7EE4E90CF27}" type="presOf" srcId="{60467F30-AF8E-4DC7-9AC9-8E61E1911680}" destId="{F40B819D-29B0-497A-B6B9-91B6FEDC59C5}" srcOrd="0" destOrd="0" presId="urn:microsoft.com/office/officeart/2005/8/layout/vList2"/>
    <dgm:cxn modelId="{723F8F26-9104-4846-84D2-93B7BC5834F2}" type="presOf" srcId="{3786EA35-AB1D-49EA-8AFF-7D4F491DD495}" destId="{2468F7A1-6E3C-484C-B186-CA2794E27FFD}" srcOrd="0" destOrd="0" presId="urn:microsoft.com/office/officeart/2005/8/layout/vList2"/>
    <dgm:cxn modelId="{C2501DCA-3ECE-486E-B956-B6A4A64ED347}" srcId="{9B7E72E6-D000-45C6-B672-FF297ABEFB0E}" destId="{3786EA35-AB1D-49EA-8AFF-7D4F491DD495}" srcOrd="3" destOrd="0" parTransId="{5FC453EC-C3D4-4063-8333-6B84D0B7F2E4}" sibTransId="{A8E82E35-E593-4FF6-B714-FDE71359A3CE}"/>
    <dgm:cxn modelId="{37480B2F-5238-47E7-8474-E78106C31DD1}" type="presOf" srcId="{9B7E72E6-D000-45C6-B672-FF297ABEFB0E}" destId="{50916F50-E7EF-4234-8FD4-593664B3475F}" srcOrd="0" destOrd="0" presId="urn:microsoft.com/office/officeart/2005/8/layout/vList2"/>
    <dgm:cxn modelId="{30CAC5A2-8357-42BE-889D-E5F9548E58E1}" srcId="{9B7E72E6-D000-45C6-B672-FF297ABEFB0E}" destId="{3568F368-9F52-4D47-9E5E-CABE98A42305}" srcOrd="0" destOrd="0" parTransId="{7CB25DD4-74C3-4E57-800A-A2E846235A2C}" sibTransId="{78B89F87-8BB7-42CF-848A-19601AE09B13}"/>
    <dgm:cxn modelId="{3A1F6791-AEFF-4399-B2CF-4EAA3FB95573}" type="presOf" srcId="{3568F368-9F52-4D47-9E5E-CABE98A42305}" destId="{EB434E6D-65BE-4868-8FB2-9A7288DC442C}" srcOrd="0" destOrd="0" presId="urn:microsoft.com/office/officeart/2005/8/layout/vList2"/>
    <dgm:cxn modelId="{C9817598-69A6-4F2D-A3BB-1E536711E97B}" type="presParOf" srcId="{50916F50-E7EF-4234-8FD4-593664B3475F}" destId="{EB434E6D-65BE-4868-8FB2-9A7288DC442C}" srcOrd="0" destOrd="0" presId="urn:microsoft.com/office/officeart/2005/8/layout/vList2"/>
    <dgm:cxn modelId="{8537F90E-38F3-49E6-BA89-007E88D4B12B}" type="presParOf" srcId="{50916F50-E7EF-4234-8FD4-593664B3475F}" destId="{AF5A6660-9D66-4058-9539-C0B6FED99EFE}" srcOrd="1" destOrd="0" presId="urn:microsoft.com/office/officeart/2005/8/layout/vList2"/>
    <dgm:cxn modelId="{64A012EC-7834-4C72-955C-1CCC37F2FBB5}" type="presParOf" srcId="{50916F50-E7EF-4234-8FD4-593664B3475F}" destId="{F40B819D-29B0-497A-B6B9-91B6FEDC59C5}" srcOrd="2" destOrd="0" presId="urn:microsoft.com/office/officeart/2005/8/layout/vList2"/>
    <dgm:cxn modelId="{E385EB42-E4CC-4FF3-82AA-A3978E68C4F4}" type="presParOf" srcId="{50916F50-E7EF-4234-8FD4-593664B3475F}" destId="{C288D79C-BA82-44D6-B4BC-BAA44826CC76}" srcOrd="3" destOrd="0" presId="urn:microsoft.com/office/officeart/2005/8/layout/vList2"/>
    <dgm:cxn modelId="{8F77E333-C18D-4D8A-B053-3A95BA40FC1F}" type="presParOf" srcId="{50916F50-E7EF-4234-8FD4-593664B3475F}" destId="{D6084587-32E6-4C6C-9A41-129814ECE2E5}" srcOrd="4" destOrd="0" presId="urn:microsoft.com/office/officeart/2005/8/layout/vList2"/>
    <dgm:cxn modelId="{8E18E2A3-0209-4157-992B-EDC3BFAA7C9B}" type="presParOf" srcId="{50916F50-E7EF-4234-8FD4-593664B3475F}" destId="{8C50A02A-F167-4878-8519-14926E00BC59}" srcOrd="5" destOrd="0" presId="urn:microsoft.com/office/officeart/2005/8/layout/vList2"/>
    <dgm:cxn modelId="{10C0DF00-1B9C-4DFC-B99B-9963D2AFD93B}" type="presParOf" srcId="{50916F50-E7EF-4234-8FD4-593664B3475F}" destId="{2468F7A1-6E3C-484C-B186-CA2794E27FFD}" srcOrd="6" destOrd="0" presId="urn:microsoft.com/office/officeart/2005/8/layout/vList2"/>
    <dgm:cxn modelId="{28E80AEA-088F-4F03-8ADC-31FBE420F34F}" type="presParOf" srcId="{50916F50-E7EF-4234-8FD4-593664B3475F}" destId="{38E8B746-A771-4389-A093-35D7AAC5D290}" srcOrd="7" destOrd="0" presId="urn:microsoft.com/office/officeart/2005/8/layout/vList2"/>
    <dgm:cxn modelId="{D2FBD2DD-9137-4DDD-9C52-F6F3BDC0B6A5}" type="presParOf" srcId="{50916F50-E7EF-4234-8FD4-593664B3475F}" destId="{D45EF182-7EEC-46C0-B760-E6FAA49AD10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9AA5-6471-446B-8083-28A6C081AEDE}">
      <dsp:nvSpPr>
        <dsp:cNvPr id="0" name=""/>
        <dsp:cNvSpPr/>
      </dsp:nvSpPr>
      <dsp:spPr>
        <a:xfrm>
          <a:off x="1600151" y="141262"/>
          <a:ext cx="10072715" cy="1163421"/>
        </a:xfrm>
        <a:prstGeom prst="roundRect">
          <a:avLst>
            <a:gd name="adj" fmla="val 10000"/>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smtClean="0"/>
            <a:t>What is infrastructure network?</a:t>
          </a:r>
          <a:endParaRPr lang="en-IN" sz="3900" kern="1200" dirty="0"/>
        </a:p>
      </dsp:txBody>
      <dsp:txXfrm>
        <a:off x="1634226" y="175337"/>
        <a:ext cx="8817293" cy="1095271"/>
      </dsp:txXfrm>
    </dsp:sp>
    <dsp:sp modelId="{74432A31-4DFA-4163-89D0-23E737EA0FA9}">
      <dsp:nvSpPr>
        <dsp:cNvPr id="0" name=""/>
        <dsp:cNvSpPr/>
      </dsp:nvSpPr>
      <dsp:spPr>
        <a:xfrm>
          <a:off x="1595772" y="1318164"/>
          <a:ext cx="10072715" cy="1163421"/>
        </a:xfrm>
        <a:prstGeom prst="roundRect">
          <a:avLst>
            <a:gd name="adj" fmla="val 10000"/>
          </a:avLst>
        </a:prstGeom>
        <a:solidFill>
          <a:schemeClr val="accent3">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smtClean="0"/>
            <a:t>What is Infrastructure Access control?</a:t>
          </a:r>
          <a:endParaRPr lang="en-IN" sz="3900" kern="1200" dirty="0"/>
        </a:p>
      </dsp:txBody>
      <dsp:txXfrm>
        <a:off x="1629847" y="1352239"/>
        <a:ext cx="8359572" cy="1095271"/>
      </dsp:txXfrm>
    </dsp:sp>
    <dsp:sp modelId="{A8C7FBC2-B312-4E17-A1AF-A76B75FD191D}">
      <dsp:nvSpPr>
        <dsp:cNvPr id="0" name=""/>
        <dsp:cNvSpPr/>
      </dsp:nvSpPr>
      <dsp:spPr>
        <a:xfrm>
          <a:off x="1600157" y="2502489"/>
          <a:ext cx="10072715" cy="1163421"/>
        </a:xfrm>
        <a:prstGeom prst="roundRect">
          <a:avLst>
            <a:gd name="adj" fmla="val 10000"/>
          </a:avLst>
        </a:prstGeom>
        <a:solidFill>
          <a:schemeClr val="accent3">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smtClean="0"/>
            <a:t>What types of controls are included?</a:t>
          </a:r>
          <a:endParaRPr lang="en-IN" sz="3900" kern="1200" dirty="0"/>
        </a:p>
      </dsp:txBody>
      <dsp:txXfrm>
        <a:off x="1634232" y="2536564"/>
        <a:ext cx="8359572" cy="1095271"/>
      </dsp:txXfrm>
    </dsp:sp>
    <dsp:sp modelId="{42CDF27F-D738-4287-A495-60695194D735}">
      <dsp:nvSpPr>
        <dsp:cNvPr id="0" name=""/>
        <dsp:cNvSpPr/>
      </dsp:nvSpPr>
      <dsp:spPr>
        <a:xfrm>
          <a:off x="10415232" y="1175094"/>
          <a:ext cx="45721" cy="45721"/>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IN" sz="500" kern="1200" dirty="0"/>
        </a:p>
      </dsp:txBody>
      <dsp:txXfrm>
        <a:off x="10425519" y="1175094"/>
        <a:ext cx="25147" cy="34405"/>
      </dsp:txXfrm>
    </dsp:sp>
    <dsp:sp modelId="{0C3AFCAB-57F0-4E5E-9A33-D0E160C2D23C}">
      <dsp:nvSpPr>
        <dsp:cNvPr id="0" name=""/>
        <dsp:cNvSpPr/>
      </dsp:nvSpPr>
      <dsp:spPr>
        <a:xfrm>
          <a:off x="10560512" y="2587082"/>
          <a:ext cx="45721" cy="45721"/>
        </a:xfrm>
        <a:prstGeom prst="downArrow">
          <a:avLst>
            <a:gd name="adj1" fmla="val 55000"/>
            <a:gd name="adj2" fmla="val 45000"/>
          </a:avLst>
        </a:prstGeom>
        <a:solidFill>
          <a:schemeClr val="accent3">
            <a:alpha val="90000"/>
            <a:tint val="40000"/>
            <a:hueOff val="0"/>
            <a:satOff val="0"/>
            <a:lumOff val="0"/>
            <a:alphaOff val="-4000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IN" sz="500" kern="1200" dirty="0"/>
        </a:p>
      </dsp:txBody>
      <dsp:txXfrm>
        <a:off x="10570799" y="2587082"/>
        <a:ext cx="25147" cy="34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4E6D-65BE-4868-8FB2-9A7288DC442C}">
      <dsp:nvSpPr>
        <dsp:cNvPr id="0" name=""/>
        <dsp:cNvSpPr/>
      </dsp:nvSpPr>
      <dsp:spPr>
        <a:xfrm>
          <a:off x="0" y="878233"/>
          <a:ext cx="6797675"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Reduction in vehicle pollution </a:t>
          </a:r>
        </a:p>
      </dsp:txBody>
      <dsp:txXfrm>
        <a:off x="34526" y="912759"/>
        <a:ext cx="6728623" cy="638212"/>
      </dsp:txXfrm>
    </dsp:sp>
    <dsp:sp modelId="{F40B819D-29B0-497A-B6B9-91B6FEDC59C5}">
      <dsp:nvSpPr>
        <dsp:cNvPr id="0" name=""/>
        <dsp:cNvSpPr/>
      </dsp:nvSpPr>
      <dsp:spPr>
        <a:xfrm>
          <a:off x="0" y="1674778"/>
          <a:ext cx="6797675" cy="707264"/>
        </a:xfrm>
        <a:prstGeom prst="roundRect">
          <a:avLst/>
        </a:prstGeom>
        <a:solidFill>
          <a:schemeClr val="accent5">
            <a:hueOff val="-1689636"/>
            <a:satOff val="-4355"/>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Improved work-life balance</a:t>
          </a:r>
        </a:p>
      </dsp:txBody>
      <dsp:txXfrm>
        <a:off x="34526" y="1709304"/>
        <a:ext cx="6728623" cy="638212"/>
      </dsp:txXfrm>
    </dsp:sp>
    <dsp:sp modelId="{D6084587-32E6-4C6C-9A41-129814ECE2E5}">
      <dsp:nvSpPr>
        <dsp:cNvPr id="0" name=""/>
        <dsp:cNvSpPr/>
      </dsp:nvSpPr>
      <dsp:spPr>
        <a:xfrm>
          <a:off x="0" y="2471323"/>
          <a:ext cx="6797675" cy="707264"/>
        </a:xfrm>
        <a:prstGeom prst="roundRect">
          <a:avLst/>
        </a:prstGeom>
        <a:solidFill>
          <a:schemeClr val="accent5">
            <a:hueOff val="-3379271"/>
            <a:satOff val="-8710"/>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Reduced dependency on imported oils</a:t>
          </a:r>
        </a:p>
      </dsp:txBody>
      <dsp:txXfrm>
        <a:off x="34526" y="2505849"/>
        <a:ext cx="6728623" cy="638212"/>
      </dsp:txXfrm>
    </dsp:sp>
    <dsp:sp modelId="{2468F7A1-6E3C-484C-B186-CA2794E27FFD}">
      <dsp:nvSpPr>
        <dsp:cNvPr id="0" name=""/>
        <dsp:cNvSpPr/>
      </dsp:nvSpPr>
      <dsp:spPr>
        <a:xfrm>
          <a:off x="0" y="3267868"/>
          <a:ext cx="6797675" cy="707264"/>
        </a:xfrm>
        <a:prstGeom prst="roundRect">
          <a:avLst/>
        </a:prstGeom>
        <a:solidFill>
          <a:schemeClr val="accent5">
            <a:hueOff val="-5068907"/>
            <a:satOff val="-13064"/>
            <a:lumOff val="-8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New opportunities </a:t>
          </a:r>
        </a:p>
      </dsp:txBody>
      <dsp:txXfrm>
        <a:off x="34526" y="3302394"/>
        <a:ext cx="6728623" cy="638212"/>
      </dsp:txXfrm>
    </dsp:sp>
    <dsp:sp modelId="{D45EF182-7EEC-46C0-B760-E6FAA49AD100}">
      <dsp:nvSpPr>
        <dsp:cNvPr id="0" name=""/>
        <dsp:cNvSpPr/>
      </dsp:nvSpPr>
      <dsp:spPr>
        <a:xfrm>
          <a:off x="0" y="4064413"/>
          <a:ext cx="6797675" cy="707264"/>
        </a:xfrm>
        <a:prstGeom prst="roundRect">
          <a:avLst/>
        </a:prstGeom>
        <a:solidFill>
          <a:schemeClr val="accent5">
            <a:hueOff val="-6758543"/>
            <a:satOff val="-17419"/>
            <a:lumOff val="-1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Establishment of distributed workflows</a:t>
          </a:r>
        </a:p>
      </dsp:txBody>
      <dsp:txXfrm>
        <a:off x="34526" y="4098939"/>
        <a:ext cx="6728623"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11/17/2022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11/17/2022</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11/17/2022</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11/17/2022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11/17/2022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11/17/2022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11/17/2022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11/17/2022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11/17/2022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5id.com/blog/facial-recognition-technology-explained-applications-and-benefits"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q5id.com/blog/biometric-authentication-types-benefits-and-best-practices" TargetMode="External"/><Relationship Id="rId2" Type="http://schemas.openxmlformats.org/officeDocument/2006/relationships/hyperlink" Target="https://q5id.com/blog/multi-factor-authentication-the-ultimate-guid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xmlns="" id="{7CAA8EB9-C9DF-28EF-4BAD-CD2FEF2DA1E1}"/>
              </a:ext>
            </a:extLst>
          </p:cNvPr>
          <p:cNvPicPr>
            <a:picLocks noChangeAspect="1"/>
          </p:cNvPicPr>
          <p:nvPr/>
        </p:nvPicPr>
        <p:blipFill rotWithShape="1">
          <a:blip r:embed="rId2"/>
          <a:srcRect/>
          <a:stretch/>
        </p:blipFill>
        <p:spPr>
          <a:xfrm>
            <a:off x="20" y="-22"/>
            <a:ext cx="12191977" cy="6858022"/>
          </a:xfrm>
          <a:prstGeom prst="rect">
            <a:avLst/>
          </a:prstGeom>
        </p:spPr>
      </p:pic>
      <p:sp>
        <p:nvSpPr>
          <p:cNvPr id="55" name="Rectangle 54">
            <a:extLst>
              <a:ext uri="{FF2B5EF4-FFF2-40B4-BE49-F238E27FC236}">
                <a16:creationId xmlns:a16="http://schemas.microsoft.com/office/drawing/2014/main" xmlns="" id="{D5B012D8-7F27-4758-9AC6-C889B154BD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50A80DF-0576-976D-7B3D-15C7C32C5382}"/>
              </a:ext>
            </a:extLst>
          </p:cNvPr>
          <p:cNvSpPr>
            <a:spLocks noGrp="1"/>
          </p:cNvSpPr>
          <p:nvPr>
            <p:ph type="ctrTitle"/>
          </p:nvPr>
        </p:nvSpPr>
        <p:spPr>
          <a:xfrm>
            <a:off x="643466" y="643467"/>
            <a:ext cx="5452529" cy="3569242"/>
          </a:xfrm>
        </p:spPr>
        <p:txBody>
          <a:bodyPr anchor="t">
            <a:normAutofit/>
          </a:bodyPr>
          <a:lstStyle/>
          <a:p>
            <a:r>
              <a:rPr lang="en-US" sz="6000">
                <a:solidFill>
                  <a:schemeClr val="bg1"/>
                </a:solidFill>
              </a:rPr>
              <a:t>Access Control</a:t>
            </a:r>
          </a:p>
        </p:txBody>
      </p:sp>
      <p:sp>
        <p:nvSpPr>
          <p:cNvPr id="3" name="Subtitle 2">
            <a:extLst>
              <a:ext uri="{FF2B5EF4-FFF2-40B4-BE49-F238E27FC236}">
                <a16:creationId xmlns:a16="http://schemas.microsoft.com/office/drawing/2014/main" xmlns="" id="{E146FA88-31F9-0343-513F-483AAFD492F4}"/>
              </a:ext>
            </a:extLst>
          </p:cNvPr>
          <p:cNvSpPr>
            <a:spLocks noGrp="1"/>
          </p:cNvSpPr>
          <p:nvPr>
            <p:ph type="subTitle" idx="1"/>
          </p:nvPr>
        </p:nvSpPr>
        <p:spPr>
          <a:xfrm>
            <a:off x="643466" y="4551036"/>
            <a:ext cx="5449479" cy="1663495"/>
          </a:xfrm>
        </p:spPr>
        <p:txBody>
          <a:bodyPr anchor="b">
            <a:normAutofit/>
          </a:bodyPr>
          <a:lstStyle/>
          <a:p>
            <a:pPr>
              <a:lnSpc>
                <a:spcPct val="100000"/>
              </a:lnSpc>
            </a:pPr>
            <a:r>
              <a:rPr lang="en-US" sz="1700">
                <a:solidFill>
                  <a:schemeClr val="bg1"/>
                </a:solidFill>
              </a:rPr>
              <a:t>Group 3 </a:t>
            </a:r>
          </a:p>
          <a:p>
            <a:pPr>
              <a:lnSpc>
                <a:spcPct val="100000"/>
              </a:lnSpc>
            </a:pPr>
            <a:r>
              <a:rPr lang="en-US" sz="1700">
                <a:solidFill>
                  <a:schemeClr val="bg1"/>
                </a:solidFill>
              </a:rPr>
              <a:t>Karmdeep Kaur</a:t>
            </a:r>
          </a:p>
          <a:p>
            <a:pPr>
              <a:lnSpc>
                <a:spcPct val="100000"/>
              </a:lnSpc>
            </a:pPr>
            <a:r>
              <a:rPr lang="en-US" sz="1700">
                <a:solidFill>
                  <a:schemeClr val="bg1"/>
                </a:solidFill>
              </a:rPr>
              <a:t>Dwity Gohil</a:t>
            </a:r>
          </a:p>
          <a:p>
            <a:pPr>
              <a:lnSpc>
                <a:spcPct val="100000"/>
              </a:lnSpc>
            </a:pPr>
            <a:r>
              <a:rPr lang="en-US" sz="1700">
                <a:solidFill>
                  <a:schemeClr val="bg1"/>
                </a:solidFill>
              </a:rPr>
              <a:t>Ripunjoy Madhab buddha</a:t>
            </a:r>
          </a:p>
        </p:txBody>
      </p:sp>
      <p:sp>
        <p:nvSpPr>
          <p:cNvPr id="57" name="Rectangle 56">
            <a:extLst>
              <a:ext uri="{FF2B5EF4-FFF2-40B4-BE49-F238E27FC236}">
                <a16:creationId xmlns:a16="http://schemas.microsoft.com/office/drawing/2014/main" xmlns="" id="{4063B759-00FC-46D1-9898-8E8625268F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8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DF3F309-B16B-0069-4EBA-56E8B813EDA8}"/>
              </a:ext>
            </a:extLst>
          </p:cNvPr>
          <p:cNvSpPr txBox="1"/>
          <p:nvPr/>
        </p:nvSpPr>
        <p:spPr>
          <a:xfrm>
            <a:off x="744028" y="568256"/>
            <a:ext cx="10694598" cy="5296578"/>
          </a:xfrm>
          <a:prstGeom prst="rect">
            <a:avLst/>
          </a:prstGeom>
          <a:noFill/>
        </p:spPr>
        <p:txBody>
          <a:bodyPr wrap="square">
            <a:spAutoFit/>
          </a:bodyPr>
          <a:lstStyle/>
          <a:p>
            <a:pPr>
              <a:lnSpc>
                <a:spcPct val="107000"/>
              </a:lnSpc>
              <a:spcAft>
                <a:spcPts val="800"/>
              </a:spcAft>
            </a:pPr>
            <a:r>
              <a:rPr lang="en-CA" sz="4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a:t>
            </a:r>
            <a:endParaRPr lang="en-CA" sz="4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behavioral characteristic. The following physical or physiological traits are the most prevalent</a:t>
            </a:r>
            <a:r>
              <a:rPr lang="en-CA" sz="2400" b="1" dirty="0">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1. Fingerprint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2. Face recognition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3. Retina and iris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4. Palm and hand geometry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0ED7CE4-F1D7-7D1A-9D19-A07FA9B65E72}"/>
              </a:ext>
            </a:extLst>
          </p:cNvPr>
          <p:cNvSpPr txBox="1"/>
          <p:nvPr/>
        </p:nvSpPr>
        <p:spPr>
          <a:xfrm>
            <a:off x="1763020" y="179789"/>
            <a:ext cx="8374092" cy="3200876"/>
          </a:xfrm>
          <a:prstGeom prst="rect">
            <a:avLst/>
          </a:prstGeom>
          <a:noFill/>
        </p:spPr>
        <p:txBody>
          <a:bodyPr wrap="square">
            <a:spAutoFit/>
          </a:bodyPr>
          <a:lstStyle/>
          <a:p>
            <a:r>
              <a:rPr lang="en-CA" sz="4000" b="1" dirty="0">
                <a:effectLst/>
                <a:latin typeface="Calibri" panose="020F0502020204030204" pitchFamily="34" charset="0"/>
                <a:ea typeface="Calibri" panose="020F0502020204030204" pitchFamily="34" charset="0"/>
                <a:cs typeface="Times New Roman" panose="02020603050405020304" pitchFamily="18" charset="0"/>
              </a:rPr>
              <a:t>Multi-Factor Authentication – </a:t>
            </a:r>
            <a:r>
              <a:rPr lang="en-CA" sz="2400" dirty="0">
                <a:effectLst/>
                <a:latin typeface="Calibri" panose="020F0502020204030204" pitchFamily="34" charset="0"/>
                <a:ea typeface="Calibri" panose="020F0502020204030204" pitchFamily="34" charset="0"/>
                <a:cs typeface="Times New Roman" panose="02020603050405020304" pitchFamily="18" charset="0"/>
              </a:rPr>
              <a:t>When only one factor is provided, it is known as single-factor authentication. The password is the single-factor authentication technique that is used the most. When two or more factors are presented, it is considered multifactor authentication. When two or more of the same kind of factors are presented, this is known as multilayer authentication.</a:t>
            </a:r>
          </a:p>
          <a:p>
            <a:endParaRPr lang="en-CA" dirty="0"/>
          </a:p>
        </p:txBody>
      </p:sp>
      <p:pic>
        <p:nvPicPr>
          <p:cNvPr id="5" name="Picture 4">
            <a:extLst>
              <a:ext uri="{FF2B5EF4-FFF2-40B4-BE49-F238E27FC236}">
                <a16:creationId xmlns:a16="http://schemas.microsoft.com/office/drawing/2014/main" xmlns=""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01992"/>
            <a:ext cx="12456544" cy="3769744"/>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E403ED-3661-57CD-D429-786DDD526D38}"/>
              </a:ext>
            </a:extLst>
          </p:cNvPr>
          <p:cNvSpPr txBox="1"/>
          <p:nvPr/>
        </p:nvSpPr>
        <p:spPr>
          <a:xfrm>
            <a:off x="146649" y="3141088"/>
            <a:ext cx="12105736" cy="3577454"/>
          </a:xfrm>
          <a:prstGeom prst="rect">
            <a:avLst/>
          </a:prstGeom>
          <a:noFill/>
        </p:spPr>
        <p:txBody>
          <a:bodyPr wrap="square">
            <a:spAutoFit/>
          </a:bodyPr>
          <a:lstStyle/>
          <a:p>
            <a:pPr>
              <a:lnSpc>
                <a:spcPct val="107000"/>
              </a:lnSpc>
              <a:spcAft>
                <a:spcPts val="800"/>
              </a:spcAft>
            </a:pPr>
            <a:r>
              <a:rPr lang="en-CA" sz="3200" b="1" dirty="0">
                <a:effectLst/>
                <a:latin typeface="Calibri" panose="020F0502020204030204" pitchFamily="34" charset="0"/>
                <a:ea typeface="Calibri" panose="020F0502020204030204" pitchFamily="34" charset="0"/>
                <a:cs typeface="Times New Roman" panose="02020603050405020304" pitchFamily="18" charset="0"/>
              </a:rPr>
              <a:t>Accountability or Audit –  </a:t>
            </a:r>
            <a:r>
              <a:rPr lang="en-CA" sz="2000" dirty="0">
                <a:effectLst/>
                <a:latin typeface="Calibri" panose="020F0502020204030204" pitchFamily="34" charset="0"/>
                <a:ea typeface="Calibri" panose="020F0502020204030204" pitchFamily="34" charset="0"/>
                <a:cs typeface="Times New Roman" panose="02020603050405020304" pitchFamily="18" charset="0"/>
              </a:rPr>
              <a:t>Accountability or audit are the last two components of the access control system. Your system can offer logs at this point so that use and permissions can be audited. By doing this, you can track what happened if something goes wrong, including what data was accessed or downloaded and how long each task took.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An authorization policy should implement two concepts: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Implicit deny: If no rule is specified for the transaction of the subject/object, the authorization policy should deny the transaction.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2. Need-to-know: A subject should be granted access to an object only if the access is needed to carry out the job of the subject.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8D11B1E7-D6B4-F155-DFAA-926F50F43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141088"/>
          </a:xfrm>
          <a:prstGeom prst="rect">
            <a:avLst/>
          </a:prstGeom>
        </p:spPr>
      </p:pic>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xmlns=""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xmlns=""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17FCCC-D88F-35FC-CE70-CE4E5F2F7EC6}"/>
              </a:ext>
            </a:extLst>
          </p:cNvPr>
          <p:cNvSpPr txBox="1"/>
          <p:nvPr/>
        </p:nvSpPr>
        <p:spPr>
          <a:xfrm>
            <a:off x="128016" y="930633"/>
            <a:ext cx="11786616" cy="5411738"/>
          </a:xfrm>
          <a:prstGeom prst="rect">
            <a:avLst/>
          </a:prstGeom>
          <a:noFill/>
        </p:spPr>
        <p:txBody>
          <a:bodyPr wrap="square">
            <a:spAutoFit/>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There is a concept called network access control (NAC) in which networking devices such as switches, firewalls, wireless access points, and others can enforce policy based on the security posture of a subject, in this case, a device trying to join the network.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NAC can provide the following: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Identity and trust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Visibility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Correlation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Instrumentation and management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Isolation and segmentation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Policy Enforcement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Open and secure are the two primary stances. Open, often known as default allow, denotes that access that isn't expressly prohibited is allowed. Secure, also known as default deny, denotes that any access that is not explicitly permitted is prohibited. In actual usage, default deny indicates that access is blocked until a rule, access control list (ACL), or setting is changed to permit access.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4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CA"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558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4FAE4C1-8530-6109-109D-E7AAC4286F22}"/>
              </a:ext>
            </a:extLst>
          </p:cNvPr>
          <p:cNvSpPr txBox="1"/>
          <p:nvPr/>
        </p:nvSpPr>
        <p:spPr>
          <a:xfrm>
            <a:off x="-82296" y="4511551"/>
            <a:ext cx="12192000" cy="1725729"/>
          </a:xfrm>
          <a:prstGeom prst="rect">
            <a:avLst/>
          </a:prstGeom>
          <a:noFill/>
        </p:spPr>
        <p:txBody>
          <a:bodyPr wrap="square">
            <a:spAutoFit/>
          </a:bodyPr>
          <a:lstStyle/>
          <a:p>
            <a:pPr marL="457200">
              <a:lnSpc>
                <a:spcPct val="107000"/>
              </a:lnSpc>
            </a:pPr>
            <a:r>
              <a:rPr lang="en-CA" sz="2400" b="1" dirty="0">
                <a:effectLst/>
                <a:latin typeface="Calibri" panose="020F0502020204030204" pitchFamily="34" charset="0"/>
                <a:ea typeface="Calibri" panose="020F0502020204030204" pitchFamily="34" charset="0"/>
                <a:cs typeface="Times New Roman" panose="02020603050405020304" pitchFamily="18" charset="0"/>
              </a:rPr>
              <a:t>Principle of Least Privilege and Separation of Duties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dirty="0">
                <a:effectLst/>
                <a:latin typeface="Calibri" panose="020F0502020204030204" pitchFamily="34" charset="0"/>
                <a:ea typeface="Calibri" panose="020F0502020204030204" pitchFamily="34" charset="0"/>
                <a:cs typeface="Times New Roman" panose="02020603050405020304" pitchFamily="18" charset="0"/>
              </a:rPr>
              <a:t>The principle of least privilege states that all users—whether they are individual contributors, managers, directors, or executives—should be granted only the level of privilege they need to do their jobs, and no more.</a:t>
            </a:r>
          </a:p>
          <a:p>
            <a:pPr marL="457200">
              <a:lnSpc>
                <a:spcPct val="107000"/>
              </a:lnSpc>
              <a:spcAft>
                <a:spcPts val="800"/>
              </a:spcAft>
            </a:pPr>
            <a:r>
              <a:rPr lang="en-CA" dirty="0">
                <a:effectLst/>
                <a:latin typeface="Calibri" panose="020F0502020204030204" pitchFamily="34" charset="0"/>
                <a:ea typeface="Calibri" panose="020F0502020204030204" pitchFamily="34" charset="0"/>
                <a:cs typeface="Times New Roman" panose="02020603050405020304" pitchFamily="18" charset="0"/>
              </a:rPr>
              <a:t>The software can benefit from the same idea of least privilege. For instance, applications or processes running on a system should only have access to the resources necessary to complete their tasks. They shouldn't have root access</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4FDDCEBB-5D49-9C67-ECB3-6055BE987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 y="0"/>
            <a:ext cx="12274296" cy="4511551"/>
          </a:xfrm>
          <a:prstGeom prst="rect">
            <a:avLst/>
          </a:prstGeom>
        </p:spPr>
      </p:pic>
    </p:spTree>
    <p:extLst>
      <p:ext uri="{BB962C8B-B14F-4D97-AF65-F5344CB8AC3E}">
        <p14:creationId xmlns:p14="http://schemas.microsoft.com/office/powerpoint/2010/main" val="366339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5F7FCCA6-00E2-4F74-A105-0D769872F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5BB84F1-AA7C-7B80-B59A-BDE8FF825C21}"/>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Infrastructure Access Control</a:t>
            </a:r>
          </a:p>
        </p:txBody>
      </p:sp>
      <p:sp>
        <p:nvSpPr>
          <p:cNvPr id="19" name="Rectangle 18">
            <a:extLst>
              <a:ext uri="{FF2B5EF4-FFF2-40B4-BE49-F238E27FC236}">
                <a16:creationId xmlns:a16="http://schemas.microsoft.com/office/drawing/2014/main" xmlns="" id="{359CEC61-F44B-43B3-B40F-AE38C5AF1D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Diagram 5"/>
          <p:cNvGraphicFramePr/>
          <p:nvPr>
            <p:extLst>
              <p:ext uri="{D42A27DB-BD31-4B8C-83A1-F6EECF244321}">
                <p14:modId xmlns:p14="http://schemas.microsoft.com/office/powerpoint/2010/main" val="747014128"/>
              </p:ext>
            </p:extLst>
          </p:nvPr>
        </p:nvGraphicFramePr>
        <p:xfrm>
          <a:off x="-517235" y="2023963"/>
          <a:ext cx="11850254" cy="387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28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61" y="429489"/>
            <a:ext cx="10016837" cy="5468203"/>
          </a:xfrm>
          <a:prstGeom prst="rect">
            <a:avLst/>
          </a:prstGeom>
        </p:spPr>
      </p:pic>
    </p:spTree>
    <p:extLst>
      <p:ext uri="{BB962C8B-B14F-4D97-AF65-F5344CB8AC3E}">
        <p14:creationId xmlns:p14="http://schemas.microsoft.com/office/powerpoint/2010/main" val="1666024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1D3CE-F146-52DF-B803-D62FA41D90FD}"/>
              </a:ext>
            </a:extLst>
          </p:cNvPr>
          <p:cNvSpPr>
            <a:spLocks noGrp="1"/>
          </p:cNvSpPr>
          <p:nvPr>
            <p:ph type="title"/>
          </p:nvPr>
        </p:nvSpPr>
        <p:spPr/>
        <p:txBody>
          <a:bodyPr/>
          <a:lstStyle/>
          <a:p>
            <a:r>
              <a:rPr lang="en-US" dirty="0"/>
              <a:t>Why Segment a </a:t>
            </a:r>
            <a:r>
              <a:rPr lang="en-US" dirty="0" smtClean="0"/>
              <a:t>network?</a:t>
            </a:r>
            <a:endParaRPr lang="en-US" dirty="0"/>
          </a:p>
        </p:txBody>
      </p:sp>
      <p:sp>
        <p:nvSpPr>
          <p:cNvPr id="3" name="Content Placeholder 2">
            <a:extLst>
              <a:ext uri="{FF2B5EF4-FFF2-40B4-BE49-F238E27FC236}">
                <a16:creationId xmlns:a16="http://schemas.microsoft.com/office/drawing/2014/main" xmlns="" id="{EFD0E9FA-8796-3524-00B2-2B08D0ACBFF1}"/>
              </a:ext>
            </a:extLst>
          </p:cNvPr>
          <p:cNvSpPr>
            <a:spLocks noGrp="1"/>
          </p:cNvSpPr>
          <p:nvPr>
            <p:ph idx="1"/>
          </p:nvPr>
        </p:nvSpPr>
        <p:spPr/>
        <p:txBody>
          <a:bodyPr/>
          <a:lstStyle/>
          <a:p>
            <a:pPr algn="just"/>
            <a:r>
              <a:rPr lang="en-US" dirty="0" smtClean="0"/>
              <a:t>What is Network classification?</a:t>
            </a:r>
            <a:endParaRPr lang="en-US" dirty="0"/>
          </a:p>
          <a:p>
            <a:pPr algn="just"/>
            <a:r>
              <a:rPr lang="en-US" dirty="0"/>
              <a:t>The ability to implement different services, authentication requirements, and security measures is made possible through segmentation.</a:t>
            </a:r>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3229866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70C09-FF7B-B09B-4AD9-05DFDCDD8380}"/>
              </a:ext>
            </a:extLst>
          </p:cNvPr>
          <p:cNvSpPr>
            <a:spLocks noGrp="1"/>
          </p:cNvSpPr>
          <p:nvPr>
            <p:ph type="title"/>
          </p:nvPr>
        </p:nvSpPr>
        <p:spPr/>
        <p:txBody>
          <a:bodyPr/>
          <a:lstStyle/>
          <a:p>
            <a:r>
              <a:rPr lang="en-US" dirty="0" smtClean="0"/>
              <a:t>Types of Segmented Network</a:t>
            </a:r>
            <a:endParaRPr lang="en-US" dirty="0"/>
          </a:p>
        </p:txBody>
      </p:sp>
      <p:sp>
        <p:nvSpPr>
          <p:cNvPr id="3" name="Content Placeholder 2">
            <a:extLst>
              <a:ext uri="{FF2B5EF4-FFF2-40B4-BE49-F238E27FC236}">
                <a16:creationId xmlns:a16="http://schemas.microsoft.com/office/drawing/2014/main" xmlns="" id="{43D26C85-20E8-09EE-742A-7FE41D3AFCEE}"/>
              </a:ext>
            </a:extLst>
          </p:cNvPr>
          <p:cNvSpPr>
            <a:spLocks noGrp="1"/>
          </p:cNvSpPr>
          <p:nvPr>
            <p:ph idx="1"/>
          </p:nvPr>
        </p:nvSpPr>
        <p:spPr/>
        <p:txBody>
          <a:bodyPr/>
          <a:lstStyle/>
          <a:p>
            <a:endParaRPr lang="en-US" dirty="0"/>
          </a:p>
          <a:p>
            <a:pPr>
              <a:buFont typeface="Arial" panose="020B0604020202020204" pitchFamily="34" charset="0"/>
              <a:buChar char="•"/>
            </a:pPr>
            <a:r>
              <a:rPr lang="en-US" dirty="0"/>
              <a:t> Enclave network</a:t>
            </a:r>
          </a:p>
          <a:p>
            <a:pPr>
              <a:buFont typeface="Arial" panose="020B0604020202020204" pitchFamily="34" charset="0"/>
              <a:buChar char="•"/>
            </a:pPr>
            <a:r>
              <a:rPr lang="en-US" dirty="0"/>
              <a:t>Trusted Network (Wired/Wireless)</a:t>
            </a:r>
          </a:p>
          <a:p>
            <a:pPr>
              <a:buFont typeface="Arial" panose="020B0604020202020204" pitchFamily="34" charset="0"/>
              <a:buChar char="•"/>
            </a:pPr>
            <a:r>
              <a:rPr lang="en-US" dirty="0"/>
              <a:t>Semi Trusted Network</a:t>
            </a:r>
          </a:p>
          <a:p>
            <a:pPr>
              <a:buFont typeface="Arial" panose="020B0604020202020204" pitchFamily="34" charset="0"/>
              <a:buChar char="•"/>
            </a:pPr>
            <a:r>
              <a:rPr lang="en-US" dirty="0"/>
              <a:t>Guest Network</a:t>
            </a:r>
          </a:p>
          <a:p>
            <a:pPr>
              <a:buFont typeface="Arial" panose="020B0604020202020204" pitchFamily="34" charset="0"/>
              <a:buChar char="•"/>
            </a:pPr>
            <a:r>
              <a:rPr lang="en-US" dirty="0"/>
              <a:t>Untrusted Network</a:t>
            </a:r>
          </a:p>
        </p:txBody>
      </p:sp>
    </p:spTree>
    <p:extLst>
      <p:ext uri="{BB962C8B-B14F-4D97-AF65-F5344CB8AC3E}">
        <p14:creationId xmlns:p14="http://schemas.microsoft.com/office/powerpoint/2010/main" val="3257163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xmlns=""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xmlns="" id="{B0E58038-8ACE-4AD9-B404-25C603550D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person&#10;&#10;Description automatically generated">
            <a:extLst>
              <a:ext uri="{FF2B5EF4-FFF2-40B4-BE49-F238E27FC236}">
                <a16:creationId xmlns:a16="http://schemas.microsoft.com/office/drawing/2014/main" xmlns="" id="{53538A4F-CD79-67A2-2FC8-813FB8AA34C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cxnSp>
        <p:nvCxnSpPr>
          <p:cNvPr id="41" name="Straight Connector 40">
            <a:extLst>
              <a:ext uri="{FF2B5EF4-FFF2-40B4-BE49-F238E27FC236}">
                <a16:creationId xmlns:a16="http://schemas.microsoft.com/office/drawing/2014/main" xmlns="" id="{38A34772-9011-42B5-AA63-FD6DEC92EE7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E15D3EB5-5520-151E-EE2D-43CA9BF0EDD7}"/>
              </a:ext>
            </a:extLst>
          </p:cNvPr>
          <p:cNvSpPr txBox="1"/>
          <p:nvPr/>
        </p:nvSpPr>
        <p:spPr>
          <a:xfrm>
            <a:off x="1097280" y="2108201"/>
            <a:ext cx="10058400" cy="3760891"/>
          </a:xfrm>
          <a:prstGeom prst="rect">
            <a:avLst/>
          </a:prstGeom>
        </p:spPr>
        <p:txBody>
          <a:bodyPr vert="horz" lIns="0" tIns="45720" rIns="0" bIns="45720" rtlCol="0">
            <a:normAutofit/>
          </a:bodyPr>
          <a:lstStyle/>
          <a:p>
            <a:pPr>
              <a:spcAft>
                <a:spcPts val="800"/>
              </a:spcAft>
              <a:buFont typeface="Calibri" panose="020F0502020204030204" pitchFamily="34" charset="0"/>
            </a:pPr>
            <a:r>
              <a:rPr lang="en-US" sz="2400" b="1" dirty="0">
                <a:solidFill>
                  <a:schemeClr val="tx1">
                    <a:lumMod val="75000"/>
                    <a:lumOff val="25000"/>
                  </a:schemeClr>
                </a:solidFill>
                <a:effectLst/>
              </a:rPr>
              <a:t>what is access control?</a:t>
            </a:r>
            <a:endParaRPr lang="en-US" sz="2400" dirty="0">
              <a:solidFill>
                <a:schemeClr val="tx1">
                  <a:lumMod val="75000"/>
                  <a:lumOff val="25000"/>
                </a:schemeClr>
              </a:solidFill>
              <a:effectLst/>
            </a:endParaRPr>
          </a:p>
          <a:p>
            <a:pPr>
              <a:spcAft>
                <a:spcPts val="800"/>
              </a:spcAft>
              <a:buFont typeface="Calibri" panose="020F0502020204030204" pitchFamily="34" charset="0"/>
            </a:pPr>
            <a:r>
              <a:rPr lang="en-US" sz="2400" dirty="0">
                <a:solidFill>
                  <a:schemeClr val="tx1">
                    <a:lumMod val="75000"/>
                    <a:lumOff val="25000"/>
                  </a:schemeClr>
                </a:solidFill>
                <a:effectLst/>
              </a:rPr>
              <a:t>Access control systems deliver basic security features that regulate user permissions. They make use of technologies such as passwords, biometrics, and security certificates, among others. This is considered one of the most important processes in your organization that help minimize the risks of</a:t>
            </a:r>
            <a:r>
              <a:rPr lang="en-US" sz="2400" dirty="0">
                <a:solidFill>
                  <a:schemeClr val="tx1">
                    <a:lumMod val="75000"/>
                    <a:lumOff val="25000"/>
                  </a:schemeClr>
                </a:solidFill>
              </a:rPr>
              <a:t> identity theft and fraud</a:t>
            </a:r>
            <a:r>
              <a:rPr lang="en-US" sz="2400" dirty="0">
                <a:solidFill>
                  <a:schemeClr val="tx1">
                    <a:lumMod val="75000"/>
                    <a:lumOff val="25000"/>
                  </a:schemeClr>
                </a:solidFill>
                <a:effectLst/>
              </a:rPr>
              <a:t>, credential theft, and ransomware attacks.</a:t>
            </a:r>
          </a:p>
        </p:txBody>
      </p:sp>
      <p:sp>
        <p:nvSpPr>
          <p:cNvPr id="43" name="Rectangle 42">
            <a:extLst>
              <a:ext uri="{FF2B5EF4-FFF2-40B4-BE49-F238E27FC236}">
                <a16:creationId xmlns:a16="http://schemas.microsoft.com/office/drawing/2014/main" xmlns="" id="{82BCDE19-2810-4337-9C49-8589C42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223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F7A0A-A67B-1D0E-71E7-003374DEE151}"/>
              </a:ext>
            </a:extLst>
          </p:cNvPr>
          <p:cNvSpPr>
            <a:spLocks noGrp="1"/>
          </p:cNvSpPr>
          <p:nvPr>
            <p:ph type="title"/>
          </p:nvPr>
        </p:nvSpPr>
        <p:spPr/>
        <p:txBody>
          <a:bodyPr/>
          <a:lstStyle/>
          <a:p>
            <a:r>
              <a:rPr lang="en-US" dirty="0"/>
              <a:t>Technologies used to segment a Network</a:t>
            </a:r>
          </a:p>
        </p:txBody>
      </p:sp>
      <p:sp>
        <p:nvSpPr>
          <p:cNvPr id="3" name="Content Placeholder 2">
            <a:extLst>
              <a:ext uri="{FF2B5EF4-FFF2-40B4-BE49-F238E27FC236}">
                <a16:creationId xmlns:a16="http://schemas.microsoft.com/office/drawing/2014/main" xmlns="" id="{77B5DDC1-34B0-C8FD-6D90-CB3D47E2E2A4}"/>
              </a:ext>
            </a:extLst>
          </p:cNvPr>
          <p:cNvSpPr>
            <a:spLocks noGrp="1"/>
          </p:cNvSpPr>
          <p:nvPr>
            <p:ph idx="1"/>
          </p:nvPr>
        </p:nvSpPr>
        <p:spPr/>
        <p:txBody>
          <a:bodyPr/>
          <a:lstStyle/>
          <a:p>
            <a:r>
              <a:rPr lang="en-US" dirty="0"/>
              <a:t>Virtual LANs (VLANs)</a:t>
            </a:r>
          </a:p>
          <a:p>
            <a:r>
              <a:rPr lang="en-US" dirty="0"/>
              <a:t>Security Group Tagging (SGT)</a:t>
            </a:r>
          </a:p>
          <a:p>
            <a:r>
              <a:rPr lang="en-US" dirty="0"/>
              <a:t>VPN Routing and Forwarding (VRF)</a:t>
            </a:r>
          </a:p>
          <a:p>
            <a:r>
              <a:rPr lang="en-US" dirty="0" err="1"/>
              <a:t>vMicro</a:t>
            </a:r>
            <a:r>
              <a:rPr lang="en-US" dirty="0"/>
              <a:t>-segmentation at the virtual machine level</a:t>
            </a:r>
          </a:p>
          <a:p>
            <a:r>
              <a:rPr lang="en-US" dirty="0"/>
              <a:t>Micro-segmentation for containers</a:t>
            </a:r>
          </a:p>
        </p:txBody>
      </p:sp>
    </p:spTree>
    <p:extLst>
      <p:ext uri="{BB962C8B-B14F-4D97-AF65-F5344CB8AC3E}">
        <p14:creationId xmlns:p14="http://schemas.microsoft.com/office/powerpoint/2010/main" val="2652937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73ED6D-769B-D413-0EE0-9992095CB79D}"/>
              </a:ext>
            </a:extLst>
          </p:cNvPr>
          <p:cNvSpPr>
            <a:spLocks noGrp="1"/>
          </p:cNvSpPr>
          <p:nvPr>
            <p:ph type="title"/>
          </p:nvPr>
        </p:nvSpPr>
        <p:spPr/>
        <p:txBody>
          <a:bodyPr/>
          <a:lstStyle/>
          <a:p>
            <a:r>
              <a:rPr lang="en-US" dirty="0"/>
              <a:t>Layered border security</a:t>
            </a:r>
          </a:p>
        </p:txBody>
      </p:sp>
      <p:sp>
        <p:nvSpPr>
          <p:cNvPr id="3" name="Content Placeholder 2">
            <a:extLst>
              <a:ext uri="{FF2B5EF4-FFF2-40B4-BE49-F238E27FC236}">
                <a16:creationId xmlns:a16="http://schemas.microsoft.com/office/drawing/2014/main" xmlns="" id="{39E430E2-77DC-9A08-D6A2-D091D10F7458}"/>
              </a:ext>
            </a:extLst>
          </p:cNvPr>
          <p:cNvSpPr>
            <a:spLocks noGrp="1"/>
          </p:cNvSpPr>
          <p:nvPr>
            <p:ph idx="1"/>
          </p:nvPr>
        </p:nvSpPr>
        <p:spPr/>
        <p:txBody>
          <a:bodyPr/>
          <a:lstStyle/>
          <a:p>
            <a:r>
              <a:rPr lang="en-US" dirty="0" smtClean="0"/>
              <a:t>What is layer security?</a:t>
            </a:r>
            <a:endParaRPr lang="en-US" dirty="0"/>
          </a:p>
          <a:p>
            <a:r>
              <a:rPr lang="en-US" dirty="0" smtClean="0"/>
              <a:t>What is l</a:t>
            </a:r>
            <a:r>
              <a:rPr lang="en-US" dirty="0" smtClean="0"/>
              <a:t>ayered </a:t>
            </a:r>
            <a:r>
              <a:rPr lang="en-US" dirty="0"/>
              <a:t>border </a:t>
            </a:r>
            <a:r>
              <a:rPr lang="en-US" dirty="0" smtClean="0"/>
              <a:t>security?</a:t>
            </a:r>
            <a:endParaRPr lang="en-US" dirty="0"/>
          </a:p>
          <a:p>
            <a:r>
              <a:rPr lang="en-US" dirty="0"/>
              <a:t>It includes controls like </a:t>
            </a:r>
            <a:r>
              <a:rPr lang="en-US" dirty="0" smtClean="0"/>
              <a:t>firewalls,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654" y="2230582"/>
            <a:ext cx="7051963" cy="3879273"/>
          </a:xfrm>
          <a:prstGeom prst="rect">
            <a:avLst/>
          </a:prstGeom>
        </p:spPr>
      </p:pic>
    </p:spTree>
    <p:extLst>
      <p:ext uri="{BB962C8B-B14F-4D97-AF65-F5344CB8AC3E}">
        <p14:creationId xmlns:p14="http://schemas.microsoft.com/office/powerpoint/2010/main" val="293780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909C3-139A-80AF-4E93-1E5DF6352094}"/>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xmlns="" id="{6B8A64D5-D098-13B7-54B8-0388CF65613C}"/>
              </a:ext>
            </a:extLst>
          </p:cNvPr>
          <p:cNvSpPr>
            <a:spLocks noGrp="1"/>
          </p:cNvSpPr>
          <p:nvPr>
            <p:ph idx="1"/>
          </p:nvPr>
        </p:nvSpPr>
        <p:spPr/>
        <p:txBody>
          <a:bodyPr/>
          <a:lstStyle/>
          <a:p>
            <a:r>
              <a:rPr lang="en-US" dirty="0" smtClean="0"/>
              <a:t>What is firewall?</a:t>
            </a:r>
            <a:endParaRPr lang="en-US" dirty="0"/>
          </a:p>
          <a:p>
            <a:r>
              <a:rPr lang="en-US" dirty="0"/>
              <a:t>Firewalls are handled and configured with procedures and rule sets to control incoming and outgoing traffic</a:t>
            </a:r>
            <a:r>
              <a:rPr lang="en-US" dirty="0" smtClean="0"/>
              <a:t>.</a:t>
            </a:r>
          </a:p>
          <a:p>
            <a:r>
              <a:rPr lang="en-US" dirty="0" smtClean="0"/>
              <a:t>Without it, network is completely exposed and can be compromised.</a:t>
            </a:r>
            <a:endParaRPr lang="en-US" dirty="0"/>
          </a:p>
        </p:txBody>
      </p:sp>
    </p:spTree>
    <p:extLst>
      <p:ext uri="{BB962C8B-B14F-4D97-AF65-F5344CB8AC3E}">
        <p14:creationId xmlns:p14="http://schemas.microsoft.com/office/powerpoint/2010/main" val="1627068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2074A-4F16-148E-EEDD-19D11A48C338}"/>
              </a:ext>
            </a:extLst>
          </p:cNvPr>
          <p:cNvSpPr>
            <a:spLocks noGrp="1"/>
          </p:cNvSpPr>
          <p:nvPr>
            <p:ph type="title"/>
          </p:nvPr>
        </p:nvSpPr>
        <p:spPr/>
        <p:txBody>
          <a:bodyPr/>
          <a:lstStyle/>
          <a:p>
            <a:r>
              <a:rPr lang="en-US" dirty="0"/>
              <a:t>The process used to allow or block traffic includes:</a:t>
            </a:r>
          </a:p>
        </p:txBody>
      </p:sp>
      <p:sp>
        <p:nvSpPr>
          <p:cNvPr id="3" name="Content Placeholder 2">
            <a:extLst>
              <a:ext uri="{FF2B5EF4-FFF2-40B4-BE49-F238E27FC236}">
                <a16:creationId xmlns:a16="http://schemas.microsoft.com/office/drawing/2014/main" xmlns="" id="{FE390902-5863-3AE1-1B7B-78F9366FE517}"/>
              </a:ext>
            </a:extLst>
          </p:cNvPr>
          <p:cNvSpPr>
            <a:spLocks noGrp="1"/>
          </p:cNvSpPr>
          <p:nvPr>
            <p:ph idx="1"/>
          </p:nvPr>
        </p:nvSpPr>
        <p:spPr/>
        <p:txBody>
          <a:bodyPr/>
          <a:lstStyle/>
          <a:p>
            <a:r>
              <a:rPr lang="en-US" dirty="0"/>
              <a:t>Simple packet filtering techniques</a:t>
            </a:r>
          </a:p>
          <a:p>
            <a:pPr>
              <a:buFont typeface="Arial" panose="020B0604020202020204" pitchFamily="34" charset="0"/>
              <a:buChar char="•"/>
            </a:pPr>
            <a:r>
              <a:rPr lang="en-US" dirty="0"/>
              <a:t>Application Proxies</a:t>
            </a:r>
          </a:p>
          <a:p>
            <a:pPr>
              <a:buFont typeface="Arial" panose="020B0604020202020204" pitchFamily="34" charset="0"/>
              <a:buChar char="•"/>
            </a:pPr>
            <a:r>
              <a:rPr lang="en-US" dirty="0" smtClean="0"/>
              <a:t>Network Address Protocol</a:t>
            </a:r>
            <a:endParaRPr lang="en-US" dirty="0"/>
          </a:p>
          <a:p>
            <a:pPr>
              <a:buFont typeface="Arial" panose="020B0604020202020204" pitchFamily="34" charset="0"/>
              <a:buChar char="•"/>
            </a:pPr>
            <a:r>
              <a:rPr lang="en-US" dirty="0"/>
              <a:t>Stateful inspection firewalls</a:t>
            </a:r>
          </a:p>
          <a:p>
            <a:pPr>
              <a:buFont typeface="Arial" panose="020B0604020202020204" pitchFamily="34" charset="0"/>
              <a:buChar char="•"/>
            </a:pPr>
            <a:r>
              <a:rPr lang="en-US" dirty="0"/>
              <a:t>Next-gen context-aware firewalls</a:t>
            </a:r>
          </a:p>
        </p:txBody>
      </p:sp>
    </p:spTree>
    <p:extLst>
      <p:ext uri="{BB962C8B-B14F-4D97-AF65-F5344CB8AC3E}">
        <p14:creationId xmlns:p14="http://schemas.microsoft.com/office/powerpoint/2010/main" val="3310384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97B136-A603-4A44-D031-4B88EDC11EAF}"/>
              </a:ext>
            </a:extLst>
          </p:cNvPr>
          <p:cNvSpPr>
            <a:spLocks noGrp="1"/>
          </p:cNvSpPr>
          <p:nvPr>
            <p:ph type="title"/>
          </p:nvPr>
        </p:nvSpPr>
        <p:spPr/>
        <p:txBody>
          <a:bodyPr/>
          <a:lstStyle/>
          <a:p>
            <a:r>
              <a:rPr lang="en-US" dirty="0"/>
              <a:t>Intrusion Detection and Prevention</a:t>
            </a:r>
          </a:p>
        </p:txBody>
      </p:sp>
      <p:sp>
        <p:nvSpPr>
          <p:cNvPr id="3" name="Content Placeholder 2">
            <a:extLst>
              <a:ext uri="{FF2B5EF4-FFF2-40B4-BE49-F238E27FC236}">
                <a16:creationId xmlns:a16="http://schemas.microsoft.com/office/drawing/2014/main" xmlns="" id="{D321A911-79A8-3089-B204-4E47D2EE3FB8}"/>
              </a:ext>
            </a:extLst>
          </p:cNvPr>
          <p:cNvSpPr>
            <a:spLocks noGrp="1"/>
          </p:cNvSpPr>
          <p:nvPr>
            <p:ph idx="1"/>
          </p:nvPr>
        </p:nvSpPr>
        <p:spPr/>
        <p:txBody>
          <a:bodyPr/>
          <a:lstStyle/>
          <a:p>
            <a:pPr marL="0" indent="0" algn="just">
              <a:buNone/>
            </a:pPr>
            <a:r>
              <a:rPr lang="en-US" dirty="0"/>
              <a:t>When malicious activities masquerade legitimate traffic these are </a:t>
            </a:r>
            <a:r>
              <a:rPr lang="en-US" dirty="0" smtClean="0"/>
              <a:t>used.</a:t>
            </a:r>
          </a:p>
          <a:p>
            <a:pPr algn="just"/>
            <a:endParaRPr lang="en-US" dirty="0"/>
          </a:p>
          <a:p>
            <a:pPr marL="0" indent="0" algn="just">
              <a:buNone/>
            </a:pPr>
            <a:r>
              <a:rPr lang="en-US" dirty="0"/>
              <a:t>IDS is a passive to analyze traffic to detect unauthorized access, and stressful protocol analysis and if it detects anything IDS generates an email, message or text alert</a:t>
            </a:r>
            <a:r>
              <a:rPr lang="en-US" dirty="0" smtClean="0"/>
              <a:t>.</a:t>
            </a:r>
            <a:endParaRPr lang="en-US" dirty="0"/>
          </a:p>
          <a:p>
            <a:pPr marL="0" indent="0" algn="just">
              <a:buNone/>
            </a:pPr>
            <a:r>
              <a:rPr lang="en-US" dirty="0"/>
              <a:t>IPS is an active device which seats in line with traffic and </a:t>
            </a:r>
            <a:r>
              <a:rPr lang="en-US" dirty="0" smtClean="0"/>
              <a:t>responds </a:t>
            </a:r>
            <a:r>
              <a:rPr lang="en-US" dirty="0"/>
              <a:t>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E6490C-B842-544D-F467-2C1996586976}"/>
              </a:ext>
            </a:extLst>
          </p:cNvPr>
          <p:cNvSpPr>
            <a:spLocks noGrp="1"/>
          </p:cNvSpPr>
          <p:nvPr>
            <p:ph type="title"/>
          </p:nvPr>
        </p:nvSpPr>
        <p:spPr/>
        <p:txBody>
          <a:bodyPr/>
          <a:lstStyle/>
          <a:p>
            <a:r>
              <a:rPr lang="en-US" dirty="0"/>
              <a:t>Technologies used by IDS/IPS</a:t>
            </a:r>
          </a:p>
        </p:txBody>
      </p:sp>
      <p:sp>
        <p:nvSpPr>
          <p:cNvPr id="3" name="Content Placeholder 2">
            <a:extLst>
              <a:ext uri="{FF2B5EF4-FFF2-40B4-BE49-F238E27FC236}">
                <a16:creationId xmlns:a16="http://schemas.microsoft.com/office/drawing/2014/main" xmlns="" id="{FC39A5D6-6977-8E39-6950-F696BF2696F3}"/>
              </a:ext>
            </a:extLst>
          </p:cNvPr>
          <p:cNvSpPr>
            <a:spLocks noGrp="1"/>
          </p:cNvSpPr>
          <p:nvPr>
            <p:ph idx="1"/>
          </p:nvPr>
        </p:nvSpPr>
        <p:spPr/>
        <p:txBody>
          <a:bodyPr/>
          <a:lstStyle/>
          <a:p>
            <a:pPr marL="457200" indent="-457200" algn="just">
              <a:buFont typeface="+mj-lt"/>
              <a:buAutoNum type="arabicPeriod"/>
            </a:pPr>
            <a:r>
              <a:rPr lang="en-US" b="1" dirty="0"/>
              <a:t>Network-based: </a:t>
            </a:r>
            <a:r>
              <a:rPr lang="en-US" dirty="0"/>
              <a:t>Monitors network traffic for a specific segment, and device and analyze activities.</a:t>
            </a:r>
          </a:p>
          <a:p>
            <a:pPr marL="457200" indent="-457200" algn="just">
              <a:buFont typeface="+mj-lt"/>
              <a:buAutoNum type="arabicPeriod"/>
            </a:pPr>
            <a:r>
              <a:rPr lang="en-US" b="1" dirty="0"/>
              <a:t>Wireless IDS/IPS: </a:t>
            </a:r>
            <a:r>
              <a:rPr lang="en-US" dirty="0"/>
              <a:t>Monitors wireless network traffic and analyzes activities and protocols.</a:t>
            </a:r>
          </a:p>
          <a:p>
            <a:pPr marL="457200" indent="-457200" algn="just">
              <a:buFont typeface="+mj-lt"/>
              <a:buAutoNum type="arabicPeriod"/>
            </a:pPr>
            <a:r>
              <a:rPr lang="en-US" b="1" dirty="0"/>
              <a:t>Network </a:t>
            </a:r>
            <a:r>
              <a:rPr lang="en-US" b="1" dirty="0" smtClean="0"/>
              <a:t>behavioral </a:t>
            </a:r>
            <a:r>
              <a:rPr lang="en-US" b="1" dirty="0"/>
              <a:t>analysis: </a:t>
            </a:r>
            <a:r>
              <a:rPr lang="en-US" dirty="0"/>
              <a:t>It examines the traffic to identify threats, information flow, DDOS, malware and policy violations.</a:t>
            </a:r>
          </a:p>
          <a:p>
            <a:pPr marL="457200" indent="-457200" algn="just">
              <a:buFont typeface="+mj-lt"/>
              <a:buAutoNum type="arabicPeriod"/>
            </a:pPr>
            <a:r>
              <a:rPr lang="en-US" b="1" dirty="0"/>
              <a:t>Host-based IDS/IPS: </a:t>
            </a:r>
            <a:r>
              <a:rPr lang="en-US" dirty="0"/>
              <a:t>It monitors every single host and its events.</a:t>
            </a:r>
          </a:p>
          <a:p>
            <a:pPr marL="457200" indent="-457200" algn="just">
              <a:buFont typeface="+mj-lt"/>
              <a:buAutoNum type="arabicPeriod"/>
            </a:pPr>
            <a:endParaRPr lang="en-US" dirty="0"/>
          </a:p>
        </p:txBody>
      </p:sp>
    </p:spTree>
    <p:extLst>
      <p:ext uri="{BB962C8B-B14F-4D97-AF65-F5344CB8AC3E}">
        <p14:creationId xmlns:p14="http://schemas.microsoft.com/office/powerpoint/2010/main" val="211107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D3DEA-CE54-A793-9FEA-A36FA50D63D5}"/>
              </a:ext>
            </a:extLst>
          </p:cNvPr>
          <p:cNvSpPr>
            <a:spLocks noGrp="1"/>
          </p:cNvSpPr>
          <p:nvPr>
            <p:ph type="title"/>
          </p:nvPr>
        </p:nvSpPr>
        <p:spPr/>
        <p:txBody>
          <a:bodyPr/>
          <a:lstStyle/>
          <a:p>
            <a:r>
              <a:rPr lang="en-US" dirty="0"/>
              <a:t>Decision States</a:t>
            </a:r>
          </a:p>
        </p:txBody>
      </p:sp>
      <p:sp>
        <p:nvSpPr>
          <p:cNvPr id="3" name="Content Placeholder 2">
            <a:extLst>
              <a:ext uri="{FF2B5EF4-FFF2-40B4-BE49-F238E27FC236}">
                <a16:creationId xmlns:a16="http://schemas.microsoft.com/office/drawing/2014/main" xmlns="" id="{13B76399-18A5-36FB-2373-DB31B8662B7C}"/>
              </a:ext>
            </a:extLst>
          </p:cNvPr>
          <p:cNvSpPr>
            <a:spLocks noGrp="1"/>
          </p:cNvSpPr>
          <p:nvPr>
            <p:ph idx="1"/>
          </p:nvPr>
        </p:nvSpPr>
        <p:spPr/>
        <p:txBody>
          <a:bodyPr/>
          <a:lstStyle/>
          <a:p>
            <a:pPr marL="457200" indent="-457200" algn="just">
              <a:buFont typeface="+mj-lt"/>
              <a:buAutoNum type="arabicPeriod"/>
            </a:pPr>
            <a:r>
              <a:rPr lang="en-US" b="1" dirty="0"/>
              <a:t>True positive</a:t>
            </a:r>
            <a:r>
              <a:rPr lang="en-US" dirty="0"/>
              <a:t>:  It correctly identifies an issue.</a:t>
            </a:r>
          </a:p>
          <a:p>
            <a:pPr marL="457200" indent="-457200" algn="just">
              <a:buFont typeface="+mj-lt"/>
              <a:buAutoNum type="arabicPeriod"/>
            </a:pPr>
            <a:r>
              <a:rPr lang="en-US" b="1" dirty="0"/>
              <a:t>True Negative</a:t>
            </a:r>
            <a:r>
              <a:rPr lang="en-US" dirty="0"/>
              <a:t>: It correctly identifies normal traffic.</a:t>
            </a:r>
          </a:p>
          <a:p>
            <a:pPr marL="457200" indent="-457200" algn="just">
              <a:buFont typeface="+mj-lt"/>
              <a:buAutoNum type="arabicPeriod"/>
            </a:pPr>
            <a:r>
              <a:rPr lang="en-US" b="1" dirty="0"/>
              <a:t>False Positive:</a:t>
            </a:r>
            <a:r>
              <a:rPr lang="en-US" dirty="0"/>
              <a:t> Incorrectly identifies normal activity as an issue</a:t>
            </a:r>
          </a:p>
          <a:p>
            <a:pPr marL="457200" indent="-457200" algn="just">
              <a:buFont typeface="+mj-lt"/>
              <a:buAutoNum type="arabicPeriod"/>
            </a:pPr>
            <a:r>
              <a:rPr lang="en-US" b="1" dirty="0"/>
              <a:t>False Negative</a:t>
            </a:r>
            <a:r>
              <a:rPr lang="en-US" dirty="0"/>
              <a:t>: Incorrectly identifies an issue as normal activity.</a:t>
            </a:r>
          </a:p>
        </p:txBody>
      </p:sp>
    </p:spTree>
    <p:extLst>
      <p:ext uri="{BB962C8B-B14F-4D97-AF65-F5344CB8AC3E}">
        <p14:creationId xmlns:p14="http://schemas.microsoft.com/office/powerpoint/2010/main" val="2688818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6DBC6-A618-85D6-A6DE-A4F22A157E52}"/>
              </a:ext>
            </a:extLst>
          </p:cNvPr>
          <p:cNvSpPr>
            <a:spLocks noGrp="1"/>
          </p:cNvSpPr>
          <p:nvPr>
            <p:ph type="title"/>
          </p:nvPr>
        </p:nvSpPr>
        <p:spPr/>
        <p:txBody>
          <a:bodyPr/>
          <a:lstStyle/>
          <a:p>
            <a:r>
              <a:rPr lang="en-US" dirty="0" smtClean="0"/>
              <a:t>Methodologies used by IDS/ISP for detection:</a:t>
            </a:r>
            <a:endParaRPr lang="en-US" dirty="0"/>
          </a:p>
        </p:txBody>
      </p:sp>
      <p:sp>
        <p:nvSpPr>
          <p:cNvPr id="3" name="Content Placeholder 2">
            <a:extLst>
              <a:ext uri="{FF2B5EF4-FFF2-40B4-BE49-F238E27FC236}">
                <a16:creationId xmlns:a16="http://schemas.microsoft.com/office/drawing/2014/main" xmlns="" id="{B156CA4E-E1F2-C33F-7F5B-DF71D9E85F7F}"/>
              </a:ext>
            </a:extLst>
          </p:cNvPr>
          <p:cNvSpPr>
            <a:spLocks noGrp="1"/>
          </p:cNvSpPr>
          <p:nvPr>
            <p:ph idx="1"/>
          </p:nvPr>
        </p:nvSpPr>
        <p:spPr/>
        <p:txBody>
          <a:bodyPr/>
          <a:lstStyle/>
          <a:p>
            <a:pPr>
              <a:buFont typeface="Arial" panose="020B0604020202020204" pitchFamily="34" charset="0"/>
              <a:buChar char="•"/>
            </a:pPr>
            <a:r>
              <a:rPr lang="en-US" dirty="0"/>
              <a:t>Pattern matching and stateful pattern matching recognition</a:t>
            </a:r>
          </a:p>
          <a:p>
            <a:pPr>
              <a:buFont typeface="Arial" panose="020B0604020202020204" pitchFamily="34" charset="0"/>
              <a:buChar char="•"/>
            </a:pPr>
            <a:r>
              <a:rPr lang="en-US" dirty="0"/>
              <a:t>Protocol analysis</a:t>
            </a:r>
          </a:p>
          <a:p>
            <a:pPr>
              <a:buFont typeface="Arial" panose="020B0604020202020204" pitchFamily="34" charset="0"/>
              <a:buChar char="•"/>
            </a:pPr>
            <a:r>
              <a:rPr lang="en-US" dirty="0"/>
              <a:t>Heuristic-based analysis</a:t>
            </a:r>
          </a:p>
          <a:p>
            <a:pPr>
              <a:buFont typeface="Arial" panose="020B0604020202020204" pitchFamily="34" charset="0"/>
              <a:buChar char="•"/>
            </a:pPr>
            <a:r>
              <a:rPr lang="en-US" dirty="0"/>
              <a:t>Anomaly-based analysis</a:t>
            </a:r>
          </a:p>
          <a:p>
            <a:pPr>
              <a:buFont typeface="Arial" panose="020B0604020202020204" pitchFamily="34" charset="0"/>
              <a:buChar char="•"/>
            </a:pPr>
            <a:r>
              <a:rPr lang="en-US" dirty="0"/>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31E41-F918-DCD4-4005-65535EB02034}"/>
              </a:ext>
            </a:extLst>
          </p:cNvPr>
          <p:cNvSpPr>
            <a:spLocks noGrp="1"/>
          </p:cNvSpPr>
          <p:nvPr>
            <p:ph type="title"/>
          </p:nvPr>
        </p:nvSpPr>
        <p:spPr/>
        <p:txBody>
          <a:bodyPr/>
          <a:lstStyle/>
          <a:p>
            <a:r>
              <a:rPr lang="en-US" dirty="0"/>
              <a:t>Content filtering &amp; whitelisting/Backlisting</a:t>
            </a:r>
          </a:p>
        </p:txBody>
      </p:sp>
      <p:sp>
        <p:nvSpPr>
          <p:cNvPr id="3" name="Content Placeholder 2">
            <a:extLst>
              <a:ext uri="{FF2B5EF4-FFF2-40B4-BE49-F238E27FC236}">
                <a16:creationId xmlns:a16="http://schemas.microsoft.com/office/drawing/2014/main" xmlns="" id="{ACEDED1F-A35C-1160-5F4E-D4EBA5B5870F}"/>
              </a:ext>
            </a:extLst>
          </p:cNvPr>
          <p:cNvSpPr>
            <a:spLocks noGrp="1"/>
          </p:cNvSpPr>
          <p:nvPr>
            <p:ph idx="1"/>
          </p:nvPr>
        </p:nvSpPr>
        <p:spPr>
          <a:xfrm>
            <a:off x="1097280" y="2038627"/>
            <a:ext cx="10058400" cy="3760891"/>
          </a:xfrm>
        </p:spPr>
        <p:txBody>
          <a:bodyPr>
            <a:normAutofit/>
          </a:bodyPr>
          <a:lstStyle/>
          <a:p>
            <a:pPr marL="0" indent="0">
              <a:buNone/>
            </a:pPr>
            <a:r>
              <a:rPr lang="en-US" dirty="0"/>
              <a:t>Content Filtering: Allow or restrict access based on its content.</a:t>
            </a:r>
          </a:p>
          <a:p>
            <a:pPr marL="0" indent="0">
              <a:buNone/>
            </a:pPr>
            <a:r>
              <a:rPr lang="en-US" dirty="0"/>
              <a:t>Whitelist: Specific sites have access </a:t>
            </a:r>
          </a:p>
          <a:p>
            <a:pPr marL="0" indent="0">
              <a:buNone/>
            </a:pPr>
            <a:r>
              <a:rPr lang="en-US" dirty="0"/>
              <a:t>Blacklist: Where access is denied</a:t>
            </a:r>
          </a:p>
          <a:p>
            <a:pPr marL="0" indent="0">
              <a:buNone/>
            </a:pPr>
            <a:r>
              <a:rPr lang="en-US" dirty="0"/>
              <a:t>It commonly blocks the entire range of IPS specific to geographic locations</a:t>
            </a:r>
          </a:p>
          <a:p>
            <a:pPr marL="0" indent="0">
              <a:buNone/>
            </a:pPr>
            <a:r>
              <a:rPr lang="en-US" dirty="0"/>
              <a:t>Restrict the access by content categories.</a:t>
            </a:r>
          </a:p>
        </p:txBody>
      </p:sp>
    </p:spTree>
    <p:extLst>
      <p:ext uri="{BB962C8B-B14F-4D97-AF65-F5344CB8AC3E}">
        <p14:creationId xmlns:p14="http://schemas.microsoft.com/office/powerpoint/2010/main" val="4131373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60772-DA72-FFA8-C69E-34809D0F39A9}"/>
              </a:ext>
            </a:extLst>
          </p:cNvPr>
          <p:cNvSpPr>
            <a:spLocks noGrp="1"/>
          </p:cNvSpPr>
          <p:nvPr>
            <p:ph type="title"/>
          </p:nvPr>
        </p:nvSpPr>
        <p:spPr/>
        <p:txBody>
          <a:bodyPr/>
          <a:lstStyle/>
          <a:p>
            <a:r>
              <a:rPr lang="en-US" dirty="0"/>
              <a:t>Border device administration and management</a:t>
            </a:r>
          </a:p>
        </p:txBody>
      </p:sp>
      <p:sp>
        <p:nvSpPr>
          <p:cNvPr id="3" name="Content Placeholder 2">
            <a:extLst>
              <a:ext uri="{FF2B5EF4-FFF2-40B4-BE49-F238E27FC236}">
                <a16:creationId xmlns:a16="http://schemas.microsoft.com/office/drawing/2014/main" xmlns="" id="{FE096093-054E-F5C1-36EA-5F32C456F3D4}"/>
              </a:ext>
            </a:extLst>
          </p:cNvPr>
          <p:cNvSpPr>
            <a:spLocks noGrp="1"/>
          </p:cNvSpPr>
          <p:nvPr>
            <p:ph idx="1"/>
          </p:nvPr>
        </p:nvSpPr>
        <p:spPr/>
        <p:txBody>
          <a:bodyPr/>
          <a:lstStyle/>
          <a:p>
            <a:pPr algn="just"/>
            <a:r>
              <a:rPr lang="en-US" b="1" dirty="0"/>
              <a:t>Everything has to be monitored- </a:t>
            </a:r>
            <a:r>
              <a:rPr lang="en-US" dirty="0"/>
              <a:t>Logs and alerts must be monitored and analyzed (successful and unsuccessful both)</a:t>
            </a:r>
          </a:p>
          <a:p>
            <a:pPr algn="just"/>
            <a:r>
              <a:rPr lang="en-US" dirty="0"/>
              <a:t>Policies need to be updated as per </a:t>
            </a:r>
            <a:r>
              <a:rPr lang="en-US" dirty="0" smtClean="0"/>
              <a:t>requirements.</a:t>
            </a:r>
            <a:endParaRPr lang="en-US" dirty="0"/>
          </a:p>
          <a:p>
            <a:pPr algn="just"/>
            <a:r>
              <a:rPr lang="en-US" dirty="0"/>
              <a:t>Detail examination of all changes since the last </a:t>
            </a:r>
            <a:r>
              <a:rPr lang="en-US" dirty="0" smtClean="0"/>
              <a:t>review.</a:t>
            </a:r>
            <a:endParaRPr lang="en-US" dirty="0"/>
          </a:p>
          <a:p>
            <a:pPr algn="just"/>
            <a:r>
              <a:rPr lang="en-US" dirty="0"/>
              <a:t>External pen testing used to verify the device </a:t>
            </a:r>
            <a:r>
              <a:rPr lang="en-US" dirty="0" smtClean="0"/>
              <a:t>performance.</a:t>
            </a:r>
            <a:endParaRPr lang="en-US" dirty="0"/>
          </a:p>
        </p:txBody>
      </p:sp>
    </p:spTree>
    <p:extLst>
      <p:ext uri="{BB962C8B-B14F-4D97-AF65-F5344CB8AC3E}">
        <p14:creationId xmlns:p14="http://schemas.microsoft.com/office/powerpoint/2010/main" val="2079736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xmlns=""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xmlns="" id="{C8DD82D3-D002-45B0-B16A-82B3DA4EFD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xmlns="" id="{9F09C252-16FE-4557-AD6D-BB5CA77349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510D9D4-0A6B-4E44-FF32-2335351E6632}"/>
              </a:ext>
            </a:extLst>
          </p:cNvPr>
          <p:cNvSpPr txBox="1"/>
          <p:nvPr/>
        </p:nvSpPr>
        <p:spPr>
          <a:xfrm>
            <a:off x="4428565" y="643466"/>
            <a:ext cx="6818427" cy="5470462"/>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sz="2000" b="1" dirty="0">
                <a:solidFill>
                  <a:schemeClr val="tx1">
                    <a:lumMod val="75000"/>
                    <a:lumOff val="25000"/>
                  </a:schemeClr>
                </a:solidFill>
                <a:effectLst/>
              </a:rPr>
              <a:t>Access control based on The Three (3) A’s (and One I) of Access Control</a:t>
            </a:r>
          </a:p>
          <a:p>
            <a:pPr>
              <a:spcAft>
                <a:spcPts val="600"/>
              </a:spcAft>
              <a:buFont typeface="Calibri" panose="020F0502020204030204" pitchFamily="34" charset="0"/>
            </a:pPr>
            <a:r>
              <a:rPr lang="en-US" sz="2000" b="0" dirty="0">
                <a:solidFill>
                  <a:schemeClr val="tx1">
                    <a:lumMod val="75000"/>
                    <a:lumOff val="25000"/>
                  </a:schemeClr>
                </a:solidFill>
                <a:effectLst/>
              </a:rPr>
              <a:t>Access control systems are a fundamental part of any organization’s </a:t>
            </a:r>
            <a:r>
              <a:rPr lang="en-US" sz="2000" dirty="0">
                <a:solidFill>
                  <a:schemeClr val="tx1">
                    <a:lumMod val="75000"/>
                    <a:lumOff val="25000"/>
                  </a:schemeClr>
                </a:solidFill>
              </a:rPr>
              <a:t>identity-proofing.</a:t>
            </a:r>
            <a:r>
              <a:rPr lang="en-US" sz="2000" b="0" dirty="0">
                <a:solidFill>
                  <a:schemeClr val="tx1">
                    <a:lumMod val="75000"/>
                    <a:lumOff val="25000"/>
                  </a:schemeClr>
                </a:solidFill>
                <a:effectLst/>
              </a:rPr>
              <a:t> Depending on the software or tool, the process is triggered when a person attempts to identify themselves in the system.</a:t>
            </a:r>
          </a:p>
          <a:p>
            <a:pPr>
              <a:spcAft>
                <a:spcPts val="600"/>
              </a:spcAft>
              <a:buFont typeface="Calibri" panose="020F0502020204030204" pitchFamily="34" charset="0"/>
            </a:pPr>
            <a:endParaRPr lang="en-US" sz="2000" b="1" dirty="0">
              <a:solidFill>
                <a:schemeClr val="tx1">
                  <a:lumMod val="75000"/>
                  <a:lumOff val="25000"/>
                </a:schemeClr>
              </a:solidFill>
              <a:effectLst/>
            </a:endParaRPr>
          </a:p>
          <a:p>
            <a:pPr>
              <a:spcAft>
                <a:spcPts val="600"/>
              </a:spcAft>
              <a:buFont typeface="Calibri" panose="020F0502020204030204" pitchFamily="34" charset="0"/>
            </a:pPr>
            <a:r>
              <a:rPr lang="en-US" sz="2000" b="0" dirty="0">
                <a:solidFill>
                  <a:schemeClr val="tx1">
                    <a:lumMod val="75000"/>
                    <a:lumOff val="25000"/>
                  </a:schemeClr>
                </a:solidFill>
                <a:effectLst/>
              </a:rPr>
              <a:t>To better understand access control, we can take a deeper look into the four basic elements—identification, authentication, authorization, and accountability—and how they make the framework of this fundamental security feature.</a:t>
            </a:r>
            <a:endParaRPr lang="en-US" sz="2000" b="1" dirty="0">
              <a:solidFill>
                <a:schemeClr val="tx1">
                  <a:lumMod val="75000"/>
                  <a:lumOff val="25000"/>
                </a:schemeClr>
              </a:solidFill>
              <a:effectLst/>
            </a:endParaRPr>
          </a:p>
        </p:txBody>
      </p:sp>
    </p:spTree>
    <p:extLst>
      <p:ext uri="{BB962C8B-B14F-4D97-AF65-F5344CB8AC3E}">
        <p14:creationId xmlns:p14="http://schemas.microsoft.com/office/powerpoint/2010/main" val="26732416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155DF-46EB-4C54-1F1E-924EE45BED40}"/>
              </a:ext>
            </a:extLst>
          </p:cNvPr>
          <p:cNvSpPr>
            <a:spLocks noGrp="1"/>
          </p:cNvSpPr>
          <p:nvPr>
            <p:ph type="title"/>
          </p:nvPr>
        </p:nvSpPr>
        <p:spPr/>
        <p:txBody>
          <a:bodyPr/>
          <a:lstStyle/>
          <a:p>
            <a:r>
              <a:rPr lang="en-US" dirty="0"/>
              <a:t>Types of Security groups</a:t>
            </a:r>
          </a:p>
        </p:txBody>
      </p:sp>
      <p:sp>
        <p:nvSpPr>
          <p:cNvPr id="3" name="Content Placeholder 2">
            <a:extLst>
              <a:ext uri="{FF2B5EF4-FFF2-40B4-BE49-F238E27FC236}">
                <a16:creationId xmlns:a16="http://schemas.microsoft.com/office/drawing/2014/main" xmlns="" id="{3EBC44D5-3F50-0DD5-51E5-36A81C2C44B8}"/>
              </a:ext>
            </a:extLst>
          </p:cNvPr>
          <p:cNvSpPr>
            <a:spLocks noGrp="1"/>
          </p:cNvSpPr>
          <p:nvPr>
            <p:ph idx="1"/>
          </p:nvPr>
        </p:nvSpPr>
        <p:spPr/>
        <p:txBody>
          <a:bodyPr/>
          <a:lstStyle/>
          <a:p>
            <a:pPr algn="just"/>
            <a:r>
              <a:rPr lang="en-US" b="1" dirty="0">
                <a:solidFill>
                  <a:schemeClr val="accent1">
                    <a:lumMod val="75000"/>
                  </a:schemeClr>
                </a:solidFill>
              </a:rPr>
              <a:t>Blue teams: </a:t>
            </a:r>
            <a:r>
              <a:rPr lang="en-US" dirty="0"/>
              <a:t>Defenders of the corporate network which includes SOC, CSIRTS, Infosec teams</a:t>
            </a:r>
          </a:p>
          <a:p>
            <a:pPr algn="just"/>
            <a:r>
              <a:rPr lang="en-US" b="1" dirty="0">
                <a:solidFill>
                  <a:srgbClr val="FF0000"/>
                </a:solidFill>
              </a:rPr>
              <a:t>Red Teams: </a:t>
            </a:r>
            <a:r>
              <a:rPr lang="en-US" dirty="0"/>
              <a:t>Ethical hackers, Pen testers who identify vulnerabilities, attack detection and response capability of the device.</a:t>
            </a:r>
          </a:p>
          <a:p>
            <a:pPr algn="just"/>
            <a:r>
              <a:rPr lang="en-US" b="1" dirty="0">
                <a:solidFill>
                  <a:srgbClr val="7030A0"/>
                </a:solidFill>
              </a:rPr>
              <a:t>Purple Team: </a:t>
            </a:r>
            <a:r>
              <a:rPr lang="en-US" dirty="0"/>
              <a:t>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23E51-B824-7790-91D2-F4E35D898D1E}"/>
              </a:ext>
            </a:extLst>
          </p:cNvPr>
          <p:cNvSpPr>
            <a:spLocks noGrp="1"/>
          </p:cNvSpPr>
          <p:nvPr>
            <p:ph type="title"/>
          </p:nvPr>
        </p:nvSpPr>
        <p:spPr/>
        <p:txBody>
          <a:bodyPr/>
          <a:lstStyle/>
          <a:p>
            <a:r>
              <a:rPr lang="en-US" dirty="0"/>
              <a:t>Remote access security</a:t>
            </a:r>
          </a:p>
        </p:txBody>
      </p:sp>
      <p:sp>
        <p:nvSpPr>
          <p:cNvPr id="3" name="Content Placeholder 2">
            <a:extLst>
              <a:ext uri="{FF2B5EF4-FFF2-40B4-BE49-F238E27FC236}">
                <a16:creationId xmlns:a16="http://schemas.microsoft.com/office/drawing/2014/main" xmlns="" id="{2AC473FA-6F9F-106A-611D-23814E22C957}"/>
              </a:ext>
            </a:extLst>
          </p:cNvPr>
          <p:cNvSpPr>
            <a:spLocks noGrp="1"/>
          </p:cNvSpPr>
          <p:nvPr>
            <p:ph idx="1"/>
          </p:nvPr>
        </p:nvSpPr>
        <p:spPr/>
        <p:txBody>
          <a:bodyPr/>
          <a:lstStyle/>
          <a:p>
            <a:pPr algn="just"/>
            <a:r>
              <a:rPr lang="en-US" dirty="0" smtClean="0"/>
              <a:t>It </a:t>
            </a:r>
            <a:r>
              <a:rPr lang="en-US" dirty="0"/>
              <a:t>has controls like </a:t>
            </a:r>
            <a:r>
              <a:rPr lang="en-US" dirty="0" smtClean="0"/>
              <a:t>authentication, </a:t>
            </a:r>
            <a:r>
              <a:rPr lang="en-US" dirty="0"/>
              <a:t>that must be chosen carefully based on network-segmented information and classification that is accessible.</a:t>
            </a:r>
          </a:p>
          <a:p>
            <a:pPr marL="0" indent="0" algn="just">
              <a:buNone/>
            </a:pPr>
            <a:r>
              <a:rPr lang="en-US" dirty="0"/>
              <a:t>It follows CIA </a:t>
            </a:r>
            <a:r>
              <a:rPr lang="en-US" dirty="0" smtClean="0"/>
              <a:t>triads:</a:t>
            </a:r>
            <a:endParaRPr lang="en-US" dirty="0"/>
          </a:p>
          <a:p>
            <a:pPr algn="just"/>
            <a:r>
              <a:rPr lang="en-US" dirty="0"/>
              <a:t>Restricted information can’t be accessible to unauthorized parties, detecting good and bad modifications and ensuring the user can access required </a:t>
            </a:r>
            <a:r>
              <a:rPr lang="en-US" dirty="0" smtClean="0"/>
              <a:t>resources,</a:t>
            </a:r>
            <a:endParaRPr lang="en-US" dirty="0"/>
          </a:p>
          <a:p>
            <a:pPr algn="just"/>
            <a:r>
              <a:rPr lang="en-US" dirty="0"/>
              <a:t>It must include physical control of client devices.</a:t>
            </a:r>
          </a:p>
          <a:p>
            <a:pPr algn="just"/>
            <a:endParaRPr lang="en-US" dirty="0"/>
          </a:p>
        </p:txBody>
      </p:sp>
    </p:spTree>
    <p:extLst>
      <p:ext uri="{BB962C8B-B14F-4D97-AF65-F5344CB8AC3E}">
        <p14:creationId xmlns:p14="http://schemas.microsoft.com/office/powerpoint/2010/main" val="3778690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15F437-059F-15BB-8DEE-4317F58D0763}"/>
              </a:ext>
            </a:extLst>
          </p:cNvPr>
          <p:cNvSpPr>
            <a:spLocks noGrp="1"/>
          </p:cNvSpPr>
          <p:nvPr>
            <p:ph type="title"/>
          </p:nvPr>
        </p:nvSpPr>
        <p:spPr/>
        <p:txBody>
          <a:bodyPr/>
          <a:lstStyle/>
          <a:p>
            <a:r>
              <a:rPr lang="en-US" dirty="0"/>
              <a:t>Remote access technologies</a:t>
            </a:r>
          </a:p>
        </p:txBody>
      </p:sp>
      <p:sp>
        <p:nvSpPr>
          <p:cNvPr id="3" name="Content Placeholder 2">
            <a:extLst>
              <a:ext uri="{FF2B5EF4-FFF2-40B4-BE49-F238E27FC236}">
                <a16:creationId xmlns:a16="http://schemas.microsoft.com/office/drawing/2014/main" xmlns="" id="{BA70DCD4-E5AE-1BDE-691F-E11A5E89A49E}"/>
              </a:ext>
            </a:extLst>
          </p:cNvPr>
          <p:cNvSpPr>
            <a:spLocks noGrp="1"/>
          </p:cNvSpPr>
          <p:nvPr>
            <p:ph idx="1"/>
          </p:nvPr>
        </p:nvSpPr>
        <p:spPr/>
        <p:txBody>
          <a:bodyPr/>
          <a:lstStyle/>
          <a:p>
            <a:pPr algn="just"/>
            <a:r>
              <a:rPr lang="en-US" b="1" dirty="0"/>
              <a:t>VPN: </a:t>
            </a:r>
            <a:r>
              <a:rPr lang="en-US" dirty="0"/>
              <a:t>Secure tunnel for transmitting data through the internet.</a:t>
            </a:r>
          </a:p>
          <a:p>
            <a:pPr algn="just"/>
            <a:r>
              <a:rPr lang="en-US" dirty="0"/>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20180-788D-FE2D-AD4D-83B45DDAC50D}"/>
              </a:ext>
            </a:extLst>
          </p:cNvPr>
          <p:cNvSpPr>
            <a:spLocks noGrp="1"/>
          </p:cNvSpPr>
          <p:nvPr>
            <p:ph type="title"/>
          </p:nvPr>
        </p:nvSpPr>
        <p:spPr/>
        <p:txBody>
          <a:bodyPr/>
          <a:lstStyle/>
          <a:p>
            <a:r>
              <a:rPr lang="en-US" dirty="0"/>
              <a:t>Remote access authentication and authorization</a:t>
            </a:r>
          </a:p>
        </p:txBody>
      </p:sp>
      <p:sp>
        <p:nvSpPr>
          <p:cNvPr id="3" name="Content Placeholder 2">
            <a:extLst>
              <a:ext uri="{FF2B5EF4-FFF2-40B4-BE49-F238E27FC236}">
                <a16:creationId xmlns:a16="http://schemas.microsoft.com/office/drawing/2014/main" xmlns="" id="{5BE3F581-B99F-8BC9-CACE-3D51DA2BA496}"/>
              </a:ext>
            </a:extLst>
          </p:cNvPr>
          <p:cNvSpPr>
            <a:spLocks noGrp="1"/>
          </p:cNvSpPr>
          <p:nvPr>
            <p:ph idx="1"/>
          </p:nvPr>
        </p:nvSpPr>
        <p:spPr/>
        <p:txBody>
          <a:bodyPr/>
          <a:lstStyle/>
          <a:p>
            <a:pPr algn="just"/>
            <a:r>
              <a:rPr lang="en-US" dirty="0"/>
              <a:t>Implement mutual authentication so they can verify legitimacy before providing authentication credentials.</a:t>
            </a:r>
          </a:p>
          <a:p>
            <a:pPr algn="just"/>
            <a:r>
              <a:rPr lang="en-US" dirty="0"/>
              <a:t>MFA is required for access</a:t>
            </a:r>
          </a:p>
          <a:p>
            <a:pPr algn="just"/>
            <a:r>
              <a:rPr lang="en-US" dirty="0"/>
              <a:t>Additionally user should require authentication periodically in remote access devices, they should ensure if they made the base line required for internal systems.</a:t>
            </a:r>
          </a:p>
        </p:txBody>
      </p:sp>
    </p:spTree>
    <p:extLst>
      <p:ext uri="{BB962C8B-B14F-4D97-AF65-F5344CB8AC3E}">
        <p14:creationId xmlns:p14="http://schemas.microsoft.com/office/powerpoint/2010/main" val="1309017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990D0034-F768-41E7-85D4-F38C4DE857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95B38FD6-641F-41BF-B466-C1C6366420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D41F894-60A1-5384-512E-23F93C35274F}"/>
              </a:ext>
            </a:extLst>
          </p:cNvPr>
          <p:cNvSpPr>
            <a:spLocks noGrp="1"/>
          </p:cNvSpPr>
          <p:nvPr>
            <p:ph type="title"/>
          </p:nvPr>
        </p:nvSpPr>
        <p:spPr>
          <a:xfrm>
            <a:off x="948648" y="1419273"/>
            <a:ext cx="3153580" cy="1358188"/>
          </a:xfrm>
        </p:spPr>
        <p:txBody>
          <a:bodyPr>
            <a:normAutofit/>
          </a:bodyPr>
          <a:lstStyle/>
          <a:p>
            <a:r>
              <a:rPr lang="en-US" sz="3300">
                <a:solidFill>
                  <a:srgbClr val="FFFFFF"/>
                </a:solidFill>
              </a:rPr>
              <a:t>Network access control</a:t>
            </a:r>
          </a:p>
        </p:txBody>
      </p:sp>
      <p:cxnSp>
        <p:nvCxnSpPr>
          <p:cNvPr id="31" name="Straight Connector 30">
            <a:extLst>
              <a:ext uri="{FF2B5EF4-FFF2-40B4-BE49-F238E27FC236}">
                <a16:creationId xmlns:a16="http://schemas.microsoft.com/office/drawing/2014/main" xmlns="" id="{6BF9119E-766E-4526-AAE5-639F577C04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90C7F1B-6CD7-D6B1-C402-1BCC1866FF1D}"/>
              </a:ext>
            </a:extLst>
          </p:cNvPr>
          <p:cNvSpPr>
            <a:spLocks noGrp="1"/>
          </p:cNvSpPr>
          <p:nvPr>
            <p:ph idx="1"/>
          </p:nvPr>
        </p:nvSpPr>
        <p:spPr>
          <a:xfrm>
            <a:off x="948648" y="2978254"/>
            <a:ext cx="3153580" cy="2444238"/>
          </a:xfrm>
        </p:spPr>
        <p:txBody>
          <a:bodyPr>
            <a:normAutofit/>
          </a:bodyPr>
          <a:lstStyle/>
          <a:p>
            <a:r>
              <a:rPr lang="en-US" sz="1600">
                <a:solidFill>
                  <a:srgbClr val="FFFFFF"/>
                </a:solidFill>
              </a:rPr>
              <a:t>Used to check remote access device based on its criteria, if it doesn’t meet a specific criteria access is denied.</a:t>
            </a:r>
          </a:p>
        </p:txBody>
      </p:sp>
      <p:sp>
        <p:nvSpPr>
          <p:cNvPr id="33" name="!!footer rectangle">
            <a:extLst>
              <a:ext uri="{FF2B5EF4-FFF2-40B4-BE49-F238E27FC236}">
                <a16:creationId xmlns:a16="http://schemas.microsoft.com/office/drawing/2014/main" xmlns="" id="{1FE461C7-FF45-427F-83D7-18DFBD4818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58076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EB8AD0FA-DD8C-8E54-699B-D9F113E7DFDB}"/>
              </a:ext>
            </a:extLst>
          </p:cNvPr>
          <p:cNvSpPr>
            <a:spLocks noGrp="1"/>
          </p:cNvSpPr>
          <p:nvPr>
            <p:ph type="title"/>
          </p:nvPr>
        </p:nvSpPr>
        <p:spPr>
          <a:xfrm>
            <a:off x="643467" y="516835"/>
            <a:ext cx="3448259" cy="1666501"/>
          </a:xfrm>
        </p:spPr>
        <p:txBody>
          <a:bodyPr>
            <a:normAutofit/>
          </a:bodyPr>
          <a:lstStyle/>
          <a:p>
            <a:r>
              <a:rPr lang="en-US" sz="3700">
                <a:solidFill>
                  <a:srgbClr val="FFFFFF"/>
                </a:solidFill>
              </a:rPr>
              <a:t>Teleworking access control</a:t>
            </a:r>
          </a:p>
        </p:txBody>
      </p:sp>
      <p:cxnSp>
        <p:nvCxnSpPr>
          <p:cNvPr id="30" name="Straight Connector 29">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434293C-74E3-27F7-7CFD-2B736111486C}"/>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Allows users to work offsite. Often from home or other locations.</a:t>
            </a:r>
          </a:p>
          <a:p>
            <a:r>
              <a:rPr lang="en-US" sz="1800" dirty="0">
                <a:solidFill>
                  <a:srgbClr val="FFFFFF"/>
                </a:solidFill>
              </a:rPr>
              <a:t>Access company recourses by VPN</a:t>
            </a:r>
          </a:p>
          <a:p>
            <a:r>
              <a:rPr lang="en-US" sz="1800" dirty="0">
                <a:solidFill>
                  <a:srgbClr val="FFFFFF"/>
                </a:solidFill>
              </a:rPr>
              <a:t>Equipment's should be provided by company to have proper access control</a:t>
            </a:r>
          </a:p>
          <a:p>
            <a:r>
              <a:rPr lang="en-US" sz="1800" dirty="0">
                <a:solidFill>
                  <a:srgbClr val="FFFFFF"/>
                </a:solidFill>
              </a:rPr>
              <a:t>Special Access policy and standards will be in action</a:t>
            </a:r>
          </a:p>
          <a:p>
            <a:pPr marL="0" indent="0">
              <a:buNone/>
            </a:pPr>
            <a:endParaRPr lang="en-US" sz="1800" dirty="0">
              <a:solidFill>
                <a:srgbClr val="FFFFFF"/>
              </a:solidFill>
            </a:endParaRPr>
          </a:p>
          <a:p>
            <a:endParaRPr lang="en-US" sz="1800" dirty="0">
              <a:solidFill>
                <a:srgbClr val="FFFFFF"/>
              </a:solidFill>
            </a:endParaRPr>
          </a:p>
        </p:txBody>
      </p:sp>
      <p:pic>
        <p:nvPicPr>
          <p:cNvPr id="5" name="Picture 4">
            <a:extLst>
              <a:ext uri="{FF2B5EF4-FFF2-40B4-BE49-F238E27FC236}">
                <a16:creationId xmlns:a16="http://schemas.microsoft.com/office/drawing/2014/main" xmlns="" id="{403F2F95-F19F-DDD5-65FB-0206686DFEE8}"/>
              </a:ext>
            </a:extLst>
          </p:cNvPr>
          <p:cNvPicPr>
            <a:picLocks noChangeAspect="1"/>
          </p:cNvPicPr>
          <p:nvPr/>
        </p:nvPicPr>
        <p:blipFill rotWithShape="1">
          <a:blip r:embed="rId2"/>
          <a:srcRect l="13023" r="7290" b="-1"/>
          <a:stretch/>
        </p:blipFill>
        <p:spPr>
          <a:xfrm>
            <a:off x="4654296" y="10"/>
            <a:ext cx="7537703" cy="6857990"/>
          </a:xfrm>
          <a:prstGeom prst="rect">
            <a:avLst/>
          </a:prstGeom>
        </p:spPr>
      </p:pic>
    </p:spTree>
    <p:extLst>
      <p:ext uri="{BB962C8B-B14F-4D97-AF65-F5344CB8AC3E}">
        <p14:creationId xmlns:p14="http://schemas.microsoft.com/office/powerpoint/2010/main" val="21066146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EE1530B0-6F96-46C0-8B3E-3215CB756B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54910CF-1B56-45D3-960A-E89F7B3B91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5E896FC0-401B-A606-3B18-39834C0AC108}"/>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Teleworking Benefits</a:t>
            </a:r>
          </a:p>
        </p:txBody>
      </p:sp>
      <p:graphicFrame>
        <p:nvGraphicFramePr>
          <p:cNvPr id="5" name="Content Placeholder 2">
            <a:extLst>
              <a:ext uri="{FF2B5EF4-FFF2-40B4-BE49-F238E27FC236}">
                <a16:creationId xmlns:a16="http://schemas.microsoft.com/office/drawing/2014/main" xmlns="" id="{A9C3E105-9442-B5A1-63B3-A64086B258C0}"/>
              </a:ext>
            </a:extLst>
          </p:cNvPr>
          <p:cNvGraphicFramePr>
            <a:graphicFrameLocks noGrp="1"/>
          </p:cNvGraphicFramePr>
          <p:nvPr>
            <p:ph idx="1"/>
            <p:extLst>
              <p:ext uri="{D42A27DB-BD31-4B8C-83A1-F6EECF244321}">
                <p14:modId xmlns:p14="http://schemas.microsoft.com/office/powerpoint/2010/main" val="26429098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721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E9BA134F-37B6-498A-B46D-040B86E5DA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23" name="Graphic 22" descr="Users">
            <a:extLst>
              <a:ext uri="{FF2B5EF4-FFF2-40B4-BE49-F238E27FC236}">
                <a16:creationId xmlns:a16="http://schemas.microsoft.com/office/drawing/2014/main" xmlns="" id="{FD8EE9C9-2B23-ED69-52C5-7486A33AB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45764" y="1770977"/>
            <a:ext cx="3294253" cy="3294253"/>
          </a:xfrm>
          <a:prstGeom prst="rect">
            <a:avLst/>
          </a:prstGeom>
        </p:spPr>
      </p:pic>
      <p:sp>
        <p:nvSpPr>
          <p:cNvPr id="28" name="Rectangle 27">
            <a:extLst>
              <a:ext uri="{FF2B5EF4-FFF2-40B4-BE49-F238E27FC236}">
                <a16:creationId xmlns:a16="http://schemas.microsoft.com/office/drawing/2014/main" xmlns="" id="{2BFE3F30-11E0-4842-8523-7222538C8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D0C9275D-5BB1-407F-37C4-B4C1172B867A}"/>
              </a:ext>
            </a:extLst>
          </p:cNvPr>
          <p:cNvSpPr>
            <a:spLocks noGrp="1"/>
          </p:cNvSpPr>
          <p:nvPr>
            <p:ph type="title"/>
          </p:nvPr>
        </p:nvSpPr>
        <p:spPr>
          <a:xfrm>
            <a:off x="5315801" y="516835"/>
            <a:ext cx="5778919" cy="1666501"/>
          </a:xfrm>
        </p:spPr>
        <p:txBody>
          <a:bodyPr>
            <a:normAutofit/>
          </a:bodyPr>
          <a:lstStyle/>
          <a:p>
            <a:r>
              <a:rPr lang="en-US" sz="4000" dirty="0">
                <a:solidFill>
                  <a:srgbClr val="FFFFFF"/>
                </a:solidFill>
              </a:rPr>
              <a:t>User Access Control</a:t>
            </a:r>
          </a:p>
        </p:txBody>
      </p:sp>
      <p:cxnSp>
        <p:nvCxnSpPr>
          <p:cNvPr id="30" name="Straight Connector 29">
            <a:extLst>
              <a:ext uri="{FF2B5EF4-FFF2-40B4-BE49-F238E27FC236}">
                <a16:creationId xmlns:a16="http://schemas.microsoft.com/office/drawing/2014/main" xmlns="" id="{67E7D319-545A-41CD-95DF-4DE4FA8A46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9EF6C75-3779-E6A1-8102-E0B049CF3E47}"/>
              </a:ext>
            </a:extLst>
          </p:cNvPr>
          <p:cNvSpPr>
            <a:spLocks noGrp="1"/>
          </p:cNvSpPr>
          <p:nvPr>
            <p:ph idx="1"/>
          </p:nvPr>
        </p:nvSpPr>
        <p:spPr>
          <a:xfrm>
            <a:off x="5315802" y="2505068"/>
            <a:ext cx="5778919" cy="3758079"/>
          </a:xfrm>
        </p:spPr>
        <p:txBody>
          <a:bodyPr>
            <a:normAutofit fontScale="92500" lnSpcReduction="10000"/>
          </a:bodyPr>
          <a:lstStyle/>
          <a:p>
            <a:pPr marL="0" indent="0">
              <a:buNone/>
            </a:pPr>
            <a:r>
              <a:rPr lang="en-US" sz="2800" dirty="0">
                <a:solidFill>
                  <a:srgbClr val="FFFFFF"/>
                </a:solidFill>
              </a:rPr>
              <a:t>Business can’t run without users</a:t>
            </a:r>
          </a:p>
          <a:p>
            <a:pPr marL="0" indent="0">
              <a:buNone/>
            </a:pPr>
            <a:endParaRPr lang="en-US" sz="2800" dirty="0">
              <a:solidFill>
                <a:srgbClr val="FFFFFF"/>
              </a:solidFill>
            </a:endParaRPr>
          </a:p>
          <a:p>
            <a:pPr lvl="1">
              <a:buFont typeface="Arial" panose="020B0604020202020204" pitchFamily="34" charset="0"/>
              <a:buChar char="•"/>
            </a:pPr>
            <a:r>
              <a:rPr lang="en-US" sz="1800" dirty="0">
                <a:solidFill>
                  <a:srgbClr val="FFFFFF"/>
                </a:solidFill>
              </a:rPr>
              <a:t>Clients or Customers</a:t>
            </a:r>
          </a:p>
          <a:p>
            <a:pPr lvl="1">
              <a:buFont typeface="Arial" panose="020B0604020202020204" pitchFamily="34" charset="0"/>
              <a:buChar char="•"/>
            </a:pPr>
            <a:r>
              <a:rPr lang="en-US" sz="1800" dirty="0">
                <a:solidFill>
                  <a:srgbClr val="FFFFFF"/>
                </a:solidFill>
              </a:rPr>
              <a:t>Employees</a:t>
            </a:r>
          </a:p>
          <a:p>
            <a:pPr lvl="2">
              <a:buFont typeface="Arial" panose="020B0604020202020204" pitchFamily="34" charset="0"/>
              <a:buChar char="•"/>
            </a:pPr>
            <a:r>
              <a:rPr lang="en-US" sz="1800" dirty="0">
                <a:solidFill>
                  <a:srgbClr val="FFFFFF"/>
                </a:solidFill>
              </a:rPr>
              <a:t>HR</a:t>
            </a:r>
          </a:p>
          <a:p>
            <a:pPr lvl="2">
              <a:buFont typeface="Arial" panose="020B0604020202020204" pitchFamily="34" charset="0"/>
              <a:buChar char="•"/>
            </a:pPr>
            <a:r>
              <a:rPr lang="en-US" sz="1800" dirty="0">
                <a:solidFill>
                  <a:srgbClr val="FFFFFF"/>
                </a:solidFill>
              </a:rPr>
              <a:t>IT</a:t>
            </a:r>
          </a:p>
          <a:p>
            <a:pPr lvl="2">
              <a:buFont typeface="Arial" panose="020B0604020202020204" pitchFamily="34" charset="0"/>
              <a:buChar char="•"/>
            </a:pPr>
            <a:r>
              <a:rPr lang="en-US" sz="1800" dirty="0">
                <a:solidFill>
                  <a:srgbClr val="FFFFFF"/>
                </a:solidFill>
              </a:rPr>
              <a:t>Marketing</a:t>
            </a:r>
          </a:p>
          <a:p>
            <a:pPr lvl="2">
              <a:buFont typeface="Arial" panose="020B0604020202020204" pitchFamily="34" charset="0"/>
              <a:buChar char="•"/>
            </a:pPr>
            <a:r>
              <a:rPr lang="en-US" sz="1800" dirty="0">
                <a:solidFill>
                  <a:srgbClr val="FFFFFF"/>
                </a:solidFill>
              </a:rPr>
              <a:t>Managers</a:t>
            </a:r>
          </a:p>
          <a:p>
            <a:pPr lvl="1">
              <a:buFont typeface="Arial" panose="020B0604020202020204" pitchFamily="34" charset="0"/>
              <a:buChar char="•"/>
            </a:pPr>
            <a:r>
              <a:rPr lang="en-US" sz="1800" dirty="0">
                <a:solidFill>
                  <a:srgbClr val="FFFFFF"/>
                </a:solidFill>
              </a:rPr>
              <a:t>Owners</a:t>
            </a:r>
          </a:p>
          <a:p>
            <a:pPr lvl="1">
              <a:buFont typeface="Arial" panose="020B0604020202020204" pitchFamily="34" charset="0"/>
              <a:buChar char="•"/>
            </a:pPr>
            <a:r>
              <a:rPr lang="en-US" sz="1800" dirty="0">
                <a:solidFill>
                  <a:srgbClr val="FFFFFF"/>
                </a:solidFill>
              </a:rPr>
              <a:t>Board Members</a:t>
            </a:r>
          </a:p>
        </p:txBody>
      </p:sp>
    </p:spTree>
    <p:extLst>
      <p:ext uri="{BB962C8B-B14F-4D97-AF65-F5344CB8AC3E}">
        <p14:creationId xmlns:p14="http://schemas.microsoft.com/office/powerpoint/2010/main" val="923027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1DF90-5AAC-3EC1-5D16-A95BF1B17A71}"/>
              </a:ext>
            </a:extLst>
          </p:cNvPr>
          <p:cNvSpPr>
            <a:spLocks noGrp="1"/>
          </p:cNvSpPr>
          <p:nvPr>
            <p:ph type="title"/>
          </p:nvPr>
        </p:nvSpPr>
        <p:spPr/>
        <p:txBody>
          <a:bodyPr/>
          <a:lstStyle/>
          <a:p>
            <a:r>
              <a:rPr lang="en-US" dirty="0"/>
              <a:t>What is User Access Control?</a:t>
            </a:r>
          </a:p>
        </p:txBody>
      </p:sp>
      <p:sp>
        <p:nvSpPr>
          <p:cNvPr id="3" name="Content Placeholder 2">
            <a:extLst>
              <a:ext uri="{FF2B5EF4-FFF2-40B4-BE49-F238E27FC236}">
                <a16:creationId xmlns:a16="http://schemas.microsoft.com/office/drawing/2014/main" xmlns="" id="{5DDF6F59-E9DD-C040-D1F0-E81D52F492A2}"/>
              </a:ext>
            </a:extLst>
          </p:cNvPr>
          <p:cNvSpPr>
            <a:spLocks noGrp="1"/>
          </p:cNvSpPr>
          <p:nvPr>
            <p:ph idx="1"/>
          </p:nvPr>
        </p:nvSpPr>
        <p:spPr/>
        <p:txBody>
          <a:bodyPr/>
          <a:lstStyle/>
          <a:p>
            <a:r>
              <a:rPr lang="en-US" dirty="0"/>
              <a:t>Ensure that a user can </a:t>
            </a:r>
            <a:r>
              <a:rPr lang="en-US" b="1" dirty="0"/>
              <a:t>ACCESS</a:t>
            </a:r>
            <a:r>
              <a:rPr lang="en-US" dirty="0"/>
              <a:t> only </a:t>
            </a:r>
            <a:r>
              <a:rPr lang="en-US" b="1" dirty="0"/>
              <a:t>SPECIFIC INFORMATION </a:t>
            </a:r>
            <a:r>
              <a:rPr lang="en-US" dirty="0"/>
              <a:t>or </a:t>
            </a:r>
            <a:r>
              <a:rPr lang="en-US" b="1" dirty="0"/>
              <a:t>SPECIFIC CONTROL</a:t>
            </a:r>
            <a:r>
              <a:rPr lang="en-US" dirty="0"/>
              <a:t> in an organization or company.</a:t>
            </a:r>
          </a:p>
          <a:p>
            <a:pPr marL="0" indent="0">
              <a:buNone/>
            </a:pPr>
            <a:r>
              <a:rPr lang="en-US" dirty="0"/>
              <a:t> Controls such as –</a:t>
            </a:r>
          </a:p>
          <a:p>
            <a:pPr marL="0" indent="0">
              <a:buNone/>
            </a:pPr>
            <a:r>
              <a:rPr lang="en-US" dirty="0"/>
              <a:t>System administrators can only access to the active directories, CRUD a users etc.</a:t>
            </a:r>
          </a:p>
          <a:p>
            <a:pPr marL="0" indent="0">
              <a:buNone/>
            </a:pPr>
            <a:r>
              <a:rPr lang="en-US" dirty="0"/>
              <a:t>HR Team controls employee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06456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C3CB6A-5C62-FEC1-3624-1A34780E40F4}"/>
              </a:ext>
            </a:extLst>
          </p:cNvPr>
          <p:cNvSpPr>
            <a:spLocks noGrp="1"/>
          </p:cNvSpPr>
          <p:nvPr>
            <p:ph type="title"/>
          </p:nvPr>
        </p:nvSpPr>
        <p:spPr/>
        <p:txBody>
          <a:bodyPr/>
          <a:lstStyle/>
          <a:p>
            <a:r>
              <a:rPr lang="en-US" dirty="0"/>
              <a:t>Why User Access Control?</a:t>
            </a:r>
          </a:p>
        </p:txBody>
      </p:sp>
      <p:sp>
        <p:nvSpPr>
          <p:cNvPr id="3" name="Content Placeholder 2">
            <a:extLst>
              <a:ext uri="{FF2B5EF4-FFF2-40B4-BE49-F238E27FC236}">
                <a16:creationId xmlns:a16="http://schemas.microsoft.com/office/drawing/2014/main" xmlns="" id="{B7F35142-225D-F327-024A-9A5A2E7CECBB}"/>
              </a:ext>
            </a:extLst>
          </p:cNvPr>
          <p:cNvSpPr>
            <a:spLocks noGrp="1"/>
          </p:cNvSpPr>
          <p:nvPr>
            <p:ph idx="1"/>
          </p:nvPr>
        </p:nvSpPr>
        <p:spPr/>
        <p:txBody>
          <a:bodyPr/>
          <a:lstStyle/>
          <a:p>
            <a:r>
              <a:rPr lang="en-US" dirty="0"/>
              <a:t>Humans are naturally curious</a:t>
            </a:r>
          </a:p>
          <a:p>
            <a:r>
              <a:rPr lang="en-US" dirty="0"/>
              <a:t>If we don’t set user controls, Information confidentiality and Integrity will be in danger.</a:t>
            </a:r>
          </a:p>
          <a:p>
            <a:r>
              <a:rPr lang="en-US" dirty="0"/>
              <a:t>To protect data and information User Access controls are used</a:t>
            </a:r>
          </a:p>
        </p:txBody>
      </p:sp>
    </p:spTree>
    <p:extLst>
      <p:ext uri="{BB962C8B-B14F-4D97-AF65-F5344CB8AC3E}">
        <p14:creationId xmlns:p14="http://schemas.microsoft.com/office/powerpoint/2010/main" val="371424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electronics, circuit&#10;&#10;Description automatically generated">
            <a:extLst>
              <a:ext uri="{FF2B5EF4-FFF2-40B4-BE49-F238E27FC236}">
                <a16:creationId xmlns:a16="http://schemas.microsoft.com/office/drawing/2014/main" xmlns="" id="{B046B117-6868-1362-C350-B88731067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12649200" cy="6461185"/>
          </a:xfrm>
          <a:prstGeom prst="rect">
            <a:avLst/>
          </a:prstGeom>
        </p:spPr>
      </p:pic>
      <p:sp>
        <p:nvSpPr>
          <p:cNvPr id="4" name="TextBox 3">
            <a:extLst>
              <a:ext uri="{FF2B5EF4-FFF2-40B4-BE49-F238E27FC236}">
                <a16:creationId xmlns:a16="http://schemas.microsoft.com/office/drawing/2014/main" xmlns="" id="{23A55B0E-9E08-4222-ABA2-50D44D38432C}"/>
              </a:ext>
            </a:extLst>
          </p:cNvPr>
          <p:cNvSpPr txBox="1"/>
          <p:nvPr/>
        </p:nvSpPr>
        <p:spPr>
          <a:xfrm>
            <a:off x="-439947" y="298261"/>
            <a:ext cx="5089585" cy="5016758"/>
          </a:xfrm>
          <a:prstGeom prst="rect">
            <a:avLst/>
          </a:prstGeom>
          <a:noFill/>
        </p:spPr>
        <p:txBody>
          <a:bodyPr wrap="square">
            <a:spAutoFit/>
          </a:bodyPr>
          <a:lstStyle/>
          <a:p>
            <a:r>
              <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is the starting point, where the users provide information about their identity. Today’s systems use authentication factors like fingerprint, retinal, or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xmlns="" val="tx"/>
                    </a:ext>
                  </a:extLst>
                </a:hlinkClick>
              </a:rPr>
              <a:t>facial scans</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 which can be used to validate them in the system.</a:t>
            </a:r>
            <a:endPar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72BC1-F054-CB98-B844-4A698BCD359B}"/>
              </a:ext>
            </a:extLst>
          </p:cNvPr>
          <p:cNvSpPr>
            <a:spLocks noGrp="1"/>
          </p:cNvSpPr>
          <p:nvPr>
            <p:ph type="title"/>
          </p:nvPr>
        </p:nvSpPr>
        <p:spPr/>
        <p:txBody>
          <a:bodyPr/>
          <a:lstStyle/>
          <a:p>
            <a:r>
              <a:rPr lang="en-US" dirty="0"/>
              <a:t>How to implement User Access Control?</a:t>
            </a:r>
          </a:p>
        </p:txBody>
      </p:sp>
      <p:sp>
        <p:nvSpPr>
          <p:cNvPr id="3" name="Content Placeholder 2">
            <a:extLst>
              <a:ext uri="{FF2B5EF4-FFF2-40B4-BE49-F238E27FC236}">
                <a16:creationId xmlns:a16="http://schemas.microsoft.com/office/drawing/2014/main" xmlns="" id="{C7790F32-6F6C-94D0-FBBF-98E60E10C5AB}"/>
              </a:ext>
            </a:extLst>
          </p:cNvPr>
          <p:cNvSpPr>
            <a:spLocks noGrp="1"/>
          </p:cNvSpPr>
          <p:nvPr>
            <p:ph idx="1"/>
          </p:nvPr>
        </p:nvSpPr>
        <p:spPr/>
        <p:txBody>
          <a:bodyPr>
            <a:normAutofit/>
          </a:bodyPr>
          <a:lstStyle/>
          <a:p>
            <a:pPr>
              <a:buFont typeface="Arial" panose="020B0604020202020204" pitchFamily="34" charset="0"/>
              <a:buChar char="•"/>
            </a:pPr>
            <a:r>
              <a:rPr lang="en-US" dirty="0"/>
              <a:t> Identifying account types (individual, group, system, application, guest, and temporary) </a:t>
            </a:r>
          </a:p>
          <a:p>
            <a:pPr>
              <a:buFont typeface="Arial" panose="020B0604020202020204" pitchFamily="34" charset="0"/>
              <a:buChar char="•"/>
            </a:pPr>
            <a:r>
              <a:rPr lang="en-US" dirty="0"/>
              <a:t> Establishing conditions for group membership Identifying authorized users of the information  system and specifying access privileges </a:t>
            </a:r>
          </a:p>
          <a:p>
            <a:pPr>
              <a:buFont typeface="Arial" panose="020B0604020202020204" pitchFamily="34" charset="0"/>
              <a:buChar char="•"/>
            </a:pPr>
            <a:r>
              <a:rPr lang="en-US" dirty="0"/>
              <a:t> Requiring appropriate approvals for requests to establish accounts </a:t>
            </a:r>
          </a:p>
          <a:p>
            <a:pPr>
              <a:buFont typeface="Arial" panose="020B0604020202020204" pitchFamily="34" charset="0"/>
              <a:buChar char="•"/>
            </a:pPr>
            <a:r>
              <a:rPr lang="en-US" dirty="0"/>
              <a:t> Establishing, activating, modifying, disabling, and removing accounts </a:t>
            </a:r>
          </a:p>
          <a:p>
            <a:pPr>
              <a:buFont typeface="Arial" panose="020B0604020202020204" pitchFamily="34" charset="0"/>
              <a:buChar char="•"/>
            </a:pPr>
            <a:r>
              <a:rPr lang="en-US" dirty="0"/>
              <a:t> Specifically authorizing and monitoring the use of guest/anonymous and temporary accounts</a:t>
            </a:r>
          </a:p>
          <a:p>
            <a:pPr>
              <a:buFont typeface="Arial" panose="020B0604020202020204" pitchFamily="34" charset="0"/>
              <a:buChar char="•"/>
            </a:pPr>
            <a:r>
              <a:rPr lang="en-US" dirty="0"/>
              <a:t> Granting access to the system based on A valid access authorization</a:t>
            </a:r>
          </a:p>
          <a:p>
            <a:endParaRPr lang="en-US" dirty="0"/>
          </a:p>
          <a:p>
            <a:endParaRPr lang="en-US" dirty="0"/>
          </a:p>
        </p:txBody>
      </p:sp>
    </p:spTree>
    <p:extLst>
      <p:ext uri="{BB962C8B-B14F-4D97-AF65-F5344CB8AC3E}">
        <p14:creationId xmlns:p14="http://schemas.microsoft.com/office/powerpoint/2010/main" val="2726068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A911F8-9259-B496-1E4A-4528A1311153}"/>
              </a:ext>
            </a:extLst>
          </p:cNvPr>
          <p:cNvSpPr>
            <a:spLocks noGrp="1"/>
          </p:cNvSpPr>
          <p:nvPr>
            <p:ph type="title"/>
          </p:nvPr>
        </p:nvSpPr>
        <p:spPr/>
        <p:txBody>
          <a:bodyPr/>
          <a:lstStyle/>
          <a:p>
            <a:r>
              <a:rPr lang="en-US" dirty="0"/>
              <a:t>Least Privilege or Zero Trust</a:t>
            </a:r>
          </a:p>
        </p:txBody>
      </p:sp>
      <p:sp>
        <p:nvSpPr>
          <p:cNvPr id="3" name="Content Placeholder 2">
            <a:extLst>
              <a:ext uri="{FF2B5EF4-FFF2-40B4-BE49-F238E27FC236}">
                <a16:creationId xmlns:a16="http://schemas.microsoft.com/office/drawing/2014/main" xmlns="" id="{A982FFF2-C108-C5B9-6283-B636A0F90FCF}"/>
              </a:ext>
            </a:extLst>
          </p:cNvPr>
          <p:cNvSpPr>
            <a:spLocks noGrp="1"/>
          </p:cNvSpPr>
          <p:nvPr>
            <p:ph idx="1"/>
          </p:nvPr>
        </p:nvSpPr>
        <p:spPr/>
        <p:txBody>
          <a:bodyPr/>
          <a:lstStyle/>
          <a:p>
            <a:r>
              <a:rPr lang="en-US" dirty="0"/>
              <a:t>Trust no one. Both inside and outside of the network.</a:t>
            </a:r>
          </a:p>
          <a:p>
            <a:pPr marL="0" indent="0">
              <a:buNone/>
            </a:pPr>
            <a:r>
              <a:rPr lang="en-US" dirty="0"/>
              <a:t>  Grant minimum access to data, tools and information</a:t>
            </a:r>
          </a:p>
          <a:p>
            <a:pPr marL="0" indent="0">
              <a:buNone/>
            </a:pPr>
            <a:r>
              <a:rPr lang="en-US" dirty="0"/>
              <a:t>  Follows the rule Default deny</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4187362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68E2E-B58A-CFCE-7AE6-D73D3283CDCD}"/>
              </a:ext>
            </a:extLst>
          </p:cNvPr>
          <p:cNvSpPr>
            <a:spLocks noGrp="1"/>
          </p:cNvSpPr>
          <p:nvPr>
            <p:ph type="title"/>
          </p:nvPr>
        </p:nvSpPr>
        <p:spPr/>
        <p:txBody>
          <a:bodyPr/>
          <a:lstStyle/>
          <a:p>
            <a:r>
              <a:rPr lang="en-US" dirty="0"/>
              <a:t>Access Controls in AWS, AZURE and operating systems</a:t>
            </a:r>
          </a:p>
        </p:txBody>
      </p:sp>
      <p:sp>
        <p:nvSpPr>
          <p:cNvPr id="3" name="Content Placeholder 2">
            <a:extLst>
              <a:ext uri="{FF2B5EF4-FFF2-40B4-BE49-F238E27FC236}">
                <a16:creationId xmlns:a16="http://schemas.microsoft.com/office/drawing/2014/main" xmlns="" id="{42BF8388-1FA4-BB9D-2AE6-F3B658DFCD2A}"/>
              </a:ext>
            </a:extLst>
          </p:cNvPr>
          <p:cNvSpPr>
            <a:spLocks noGrp="1"/>
          </p:cNvSpPr>
          <p:nvPr>
            <p:ph idx="1"/>
          </p:nvPr>
        </p:nvSpPr>
        <p:spPr/>
        <p:txBody>
          <a:bodyPr/>
          <a:lstStyle/>
          <a:p>
            <a:r>
              <a:rPr lang="en-US" dirty="0"/>
              <a:t>AWS uses Identity management</a:t>
            </a:r>
          </a:p>
          <a:p>
            <a:r>
              <a:rPr lang="en-US" dirty="0"/>
              <a:t>Azure uses RBAC (Role based access control)</a:t>
            </a:r>
          </a:p>
          <a:p>
            <a:pPr marL="0" indent="0">
              <a:buNone/>
            </a:pPr>
            <a:r>
              <a:rPr lang="en-US" dirty="0"/>
              <a:t> Operating systems such as Linux uses Users and Groups and gives specific permissions (Read, Write, Execute) for managing access control.</a:t>
            </a:r>
          </a:p>
          <a:p>
            <a:pPr marL="0" indent="0">
              <a:buNone/>
            </a:pPr>
            <a:endParaRPr lang="en-US" dirty="0"/>
          </a:p>
        </p:txBody>
      </p:sp>
    </p:spTree>
    <p:extLst>
      <p:ext uri="{BB962C8B-B14F-4D97-AF65-F5344CB8AC3E}">
        <p14:creationId xmlns:p14="http://schemas.microsoft.com/office/powerpoint/2010/main" val="197473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D279A-1AA8-56BE-BD14-B4109C3D73F7}"/>
              </a:ext>
            </a:extLst>
          </p:cNvPr>
          <p:cNvSpPr>
            <a:spLocks noGrp="1"/>
          </p:cNvSpPr>
          <p:nvPr>
            <p:ph type="title"/>
          </p:nvPr>
        </p:nvSpPr>
        <p:spPr/>
        <p:txBody>
          <a:bodyPr/>
          <a:lstStyle/>
          <a:p>
            <a:r>
              <a:rPr lang="en-US" dirty="0"/>
              <a:t>User Access common policies</a:t>
            </a:r>
          </a:p>
        </p:txBody>
      </p:sp>
      <p:sp>
        <p:nvSpPr>
          <p:cNvPr id="3" name="Content Placeholder 2">
            <a:extLst>
              <a:ext uri="{FF2B5EF4-FFF2-40B4-BE49-F238E27FC236}">
                <a16:creationId xmlns:a16="http://schemas.microsoft.com/office/drawing/2014/main" xmlns="" id="{34C625B8-B55B-B8D1-23EF-859645697FB6}"/>
              </a:ext>
            </a:extLst>
          </p:cNvPr>
          <p:cNvSpPr>
            <a:spLocks noGrp="1"/>
          </p:cNvSpPr>
          <p:nvPr>
            <p:ph idx="1"/>
          </p:nvPr>
        </p:nvSpPr>
        <p:spPr/>
        <p:txBody>
          <a:bodyPr/>
          <a:lstStyle/>
          <a:p>
            <a:pPr>
              <a:buFont typeface="Arial" panose="020B0604020202020204" pitchFamily="34" charset="0"/>
              <a:buChar char="•"/>
            </a:pPr>
            <a:r>
              <a:rPr lang="en-US" sz="2400" dirty="0"/>
              <a:t>Default user access permissions will be set to default deny</a:t>
            </a:r>
          </a:p>
          <a:p>
            <a:pPr>
              <a:buFont typeface="Arial" panose="020B0604020202020204" pitchFamily="34" charset="0"/>
              <a:buChar char="•"/>
            </a:pPr>
            <a:r>
              <a:rPr lang="en-US" sz="2400" dirty="0"/>
              <a:t>Access to company information and systems will be authorized only for workforce personnel </a:t>
            </a:r>
          </a:p>
          <a:p>
            <a:pPr>
              <a:buFont typeface="Arial" panose="020B0604020202020204" pitchFamily="34" charset="0"/>
              <a:buChar char="•"/>
            </a:pPr>
            <a:r>
              <a:rPr lang="en-US" sz="2400" dirty="0"/>
              <a:t>Access will be restricted to the minimal amount required to carry out the business requirement of the access. </a:t>
            </a:r>
          </a:p>
          <a:p>
            <a:pPr>
              <a:buFont typeface="Arial" panose="020B0604020202020204" pitchFamily="34" charset="0"/>
              <a:buChar char="•"/>
            </a:pPr>
            <a:r>
              <a:rPr lang="en-US" sz="2400" dirty="0"/>
              <a:t>An authorization process must be maintained.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359284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C12AFE-2E6D-173C-B204-17FF3919CCDD}"/>
              </a:ext>
            </a:extLst>
          </p:cNvPr>
          <p:cNvSpPr>
            <a:spLocks noGrp="1"/>
          </p:cNvSpPr>
          <p:nvPr>
            <p:ph type="title"/>
          </p:nvPr>
        </p:nvSpPr>
        <p:spPr/>
        <p:txBody>
          <a:bodyPr/>
          <a:lstStyle/>
          <a:p>
            <a:r>
              <a:rPr lang="en-US" dirty="0"/>
              <a:t>Privileged controls</a:t>
            </a:r>
          </a:p>
        </p:txBody>
      </p:sp>
      <p:sp>
        <p:nvSpPr>
          <p:cNvPr id="3" name="Content Placeholder 2">
            <a:extLst>
              <a:ext uri="{FF2B5EF4-FFF2-40B4-BE49-F238E27FC236}">
                <a16:creationId xmlns:a16="http://schemas.microsoft.com/office/drawing/2014/main" xmlns="" id="{C01240D6-045E-5C72-1498-2CAAF379692C}"/>
              </a:ext>
            </a:extLst>
          </p:cNvPr>
          <p:cNvSpPr>
            <a:spLocks noGrp="1"/>
          </p:cNvSpPr>
          <p:nvPr>
            <p:ph idx="1"/>
          </p:nvPr>
        </p:nvSpPr>
        <p:spPr/>
        <p:txBody>
          <a:bodyPr/>
          <a:lstStyle/>
          <a:p>
            <a:r>
              <a:rPr lang="en-US" dirty="0"/>
              <a:t>Accounts with elevated capabilities beyond regular users.</a:t>
            </a:r>
          </a:p>
          <a:p>
            <a:r>
              <a:rPr lang="en-US" dirty="0"/>
              <a:t>Network Administrators, </a:t>
            </a:r>
          </a:p>
          <a:p>
            <a:r>
              <a:rPr lang="en-US" dirty="0"/>
              <a:t>System Administrators, </a:t>
            </a:r>
          </a:p>
          <a:p>
            <a:r>
              <a:rPr lang="en-US" dirty="0"/>
              <a:t>Database Administrators, </a:t>
            </a:r>
          </a:p>
          <a:p>
            <a:r>
              <a:rPr lang="en-US" dirty="0"/>
              <a:t>Firewall administrators</a:t>
            </a:r>
          </a:p>
        </p:txBody>
      </p:sp>
    </p:spTree>
    <p:extLst>
      <p:ext uri="{BB962C8B-B14F-4D97-AF65-F5344CB8AC3E}">
        <p14:creationId xmlns:p14="http://schemas.microsoft.com/office/powerpoint/2010/main" val="1896068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189CB-51FE-6C29-509E-B37BDC3B2085}"/>
              </a:ext>
            </a:extLst>
          </p:cNvPr>
          <p:cNvSpPr>
            <a:spLocks noGrp="1"/>
          </p:cNvSpPr>
          <p:nvPr>
            <p:ph type="title"/>
          </p:nvPr>
        </p:nvSpPr>
        <p:spPr/>
        <p:txBody>
          <a:bodyPr/>
          <a:lstStyle/>
          <a:p>
            <a:r>
              <a:rPr lang="en-US" dirty="0"/>
              <a:t>Major note on privileged access</a:t>
            </a:r>
          </a:p>
        </p:txBody>
      </p:sp>
      <p:sp>
        <p:nvSpPr>
          <p:cNvPr id="3" name="Content Placeholder 2">
            <a:extLst>
              <a:ext uri="{FF2B5EF4-FFF2-40B4-BE49-F238E27FC236}">
                <a16:creationId xmlns:a16="http://schemas.microsoft.com/office/drawing/2014/main" xmlns="" id="{FEEB4BD9-1760-B67F-4048-21329F635AF6}"/>
              </a:ext>
            </a:extLst>
          </p:cNvPr>
          <p:cNvSpPr>
            <a:spLocks noGrp="1"/>
          </p:cNvSpPr>
          <p:nvPr>
            <p:ph idx="1"/>
          </p:nvPr>
        </p:nvSpPr>
        <p:spPr/>
        <p:txBody>
          <a:bodyPr>
            <a:normAutofit/>
          </a:bodyPr>
          <a:lstStyle/>
          <a:p>
            <a:r>
              <a:rPr lang="en-US" dirty="0"/>
              <a:t>Administrative accounts should be accessed only when the activity being performed requires elevated rights and permissions. </a:t>
            </a:r>
          </a:p>
          <a:p>
            <a:r>
              <a:rPr lang="en-US" dirty="0"/>
              <a:t>No need to use for basic routine activities such as –</a:t>
            </a:r>
          </a:p>
          <a:p>
            <a:r>
              <a:rPr lang="en-US" dirty="0"/>
              <a:t>Checking email</a:t>
            </a:r>
          </a:p>
          <a:p>
            <a:r>
              <a:rPr lang="en-US" dirty="0"/>
              <a:t>Surfing internet</a:t>
            </a:r>
          </a:p>
          <a:p>
            <a:r>
              <a:rPr lang="en-US" dirty="0"/>
              <a:t>If someone logs in as a administrator and the computer is infected with malicious code, then the master of the malware can have root access.</a:t>
            </a:r>
          </a:p>
          <a:p>
            <a:r>
              <a:rPr lang="en-US" dirty="0"/>
              <a:t>Every user should have a second account with non privileged access</a:t>
            </a:r>
          </a:p>
        </p:txBody>
      </p:sp>
    </p:spTree>
    <p:extLst>
      <p:ext uri="{BB962C8B-B14F-4D97-AF65-F5344CB8AC3E}">
        <p14:creationId xmlns:p14="http://schemas.microsoft.com/office/powerpoint/2010/main" val="3639662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2A68DD-DC3B-6A39-CC42-F920D3F6472C}"/>
              </a:ext>
            </a:extLst>
          </p:cNvPr>
          <p:cNvSpPr>
            <a:spLocks noGrp="1"/>
          </p:cNvSpPr>
          <p:nvPr>
            <p:ph type="title"/>
          </p:nvPr>
        </p:nvSpPr>
        <p:spPr/>
        <p:txBody>
          <a:bodyPr/>
          <a:lstStyle/>
          <a:p>
            <a:r>
              <a:rPr lang="en-US" dirty="0"/>
              <a:t>Separation of Duties</a:t>
            </a:r>
          </a:p>
        </p:txBody>
      </p:sp>
      <p:sp>
        <p:nvSpPr>
          <p:cNvPr id="3" name="Content Placeholder 2">
            <a:extLst>
              <a:ext uri="{FF2B5EF4-FFF2-40B4-BE49-F238E27FC236}">
                <a16:creationId xmlns:a16="http://schemas.microsoft.com/office/drawing/2014/main" xmlns="" id="{0ACB17F9-A466-0C4A-5605-DD87BA5C508C}"/>
              </a:ext>
            </a:extLst>
          </p:cNvPr>
          <p:cNvSpPr>
            <a:spLocks noGrp="1"/>
          </p:cNvSpPr>
          <p:nvPr>
            <p:ph idx="1"/>
          </p:nvPr>
        </p:nvSpPr>
        <p:spPr>
          <a:xfrm>
            <a:off x="1097280" y="2108201"/>
            <a:ext cx="10058400" cy="3820651"/>
          </a:xfrm>
        </p:spPr>
        <p:txBody>
          <a:bodyPr>
            <a:normAutofit/>
          </a:bodyPr>
          <a:lstStyle/>
          <a:p>
            <a:r>
              <a:rPr lang="en-US" dirty="0"/>
              <a:t>Concentration of Power in one hand can be dangerous</a:t>
            </a:r>
          </a:p>
          <a:p>
            <a:pPr marL="0" indent="0">
              <a:buNone/>
            </a:pPr>
            <a:r>
              <a:rPr lang="en-US" dirty="0"/>
              <a:t>  Tasks be assigned to individuals in such a manner that no one individual can control a process  from start to finish.</a:t>
            </a:r>
          </a:p>
          <a:p>
            <a:r>
              <a:rPr lang="en-US" dirty="0"/>
              <a:t>Requires 2 or more-person permission to complete a task</a:t>
            </a:r>
          </a:p>
        </p:txBody>
      </p:sp>
    </p:spTree>
    <p:extLst>
      <p:ext uri="{BB962C8B-B14F-4D97-AF65-F5344CB8AC3E}">
        <p14:creationId xmlns:p14="http://schemas.microsoft.com/office/powerpoint/2010/main" val="1961223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4D5D3-5EB6-A764-8FA6-FE4771C983FB}"/>
              </a:ext>
            </a:extLst>
          </p:cNvPr>
          <p:cNvSpPr>
            <a:spLocks noGrp="1"/>
          </p:cNvSpPr>
          <p:nvPr>
            <p:ph type="title"/>
          </p:nvPr>
        </p:nvSpPr>
        <p:spPr/>
        <p:txBody>
          <a:bodyPr/>
          <a:lstStyle/>
          <a:p>
            <a:r>
              <a:rPr lang="en-US" dirty="0"/>
              <a:t>Dual Control</a:t>
            </a:r>
          </a:p>
        </p:txBody>
      </p:sp>
      <p:sp>
        <p:nvSpPr>
          <p:cNvPr id="3" name="Content Placeholder 2">
            <a:extLst>
              <a:ext uri="{FF2B5EF4-FFF2-40B4-BE49-F238E27FC236}">
                <a16:creationId xmlns:a16="http://schemas.microsoft.com/office/drawing/2014/main" xmlns="" id="{99EC6FAD-D928-EFE9-43EE-6F80CDB01E1A}"/>
              </a:ext>
            </a:extLst>
          </p:cNvPr>
          <p:cNvSpPr>
            <a:spLocks noGrp="1"/>
          </p:cNvSpPr>
          <p:nvPr>
            <p:ph idx="1"/>
          </p:nvPr>
        </p:nvSpPr>
        <p:spPr/>
        <p:txBody>
          <a:bodyPr/>
          <a:lstStyle/>
          <a:p>
            <a:pPr marL="0" indent="0">
              <a:buNone/>
            </a:pPr>
            <a:r>
              <a:rPr lang="en-US" dirty="0"/>
              <a:t>Requires that two individuals must both complete their half of a specific task.</a:t>
            </a:r>
          </a:p>
          <a:p>
            <a:pPr marL="0" indent="0">
              <a:buNone/>
            </a:pPr>
            <a:r>
              <a:rPr lang="en-US" dirty="0"/>
              <a:t>2 separate keys to unlock a door. Each user will be provided a separate key.</a:t>
            </a:r>
          </a:p>
          <a:p>
            <a:pPr marL="0" indent="0">
              <a:buNone/>
            </a:pPr>
            <a:r>
              <a:rPr lang="en-US" dirty="0"/>
              <a:t>1 person can modify the firewall configuration file and the other person can push it to production</a:t>
            </a:r>
          </a:p>
          <a:p>
            <a:pPr marL="0" indent="0">
              <a:buNone/>
            </a:pPr>
            <a:endParaRPr lang="en-US" dirty="0"/>
          </a:p>
        </p:txBody>
      </p:sp>
    </p:spTree>
    <p:extLst>
      <p:ext uri="{BB962C8B-B14F-4D97-AF65-F5344CB8AC3E}">
        <p14:creationId xmlns:p14="http://schemas.microsoft.com/office/powerpoint/2010/main" val="2048770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68748-D1D9-268C-8D1C-9D205918A5C1}"/>
              </a:ext>
            </a:extLst>
          </p:cNvPr>
          <p:cNvSpPr>
            <a:spLocks noGrp="1"/>
          </p:cNvSpPr>
          <p:nvPr>
            <p:ph type="title"/>
          </p:nvPr>
        </p:nvSpPr>
        <p:spPr/>
        <p:txBody>
          <a:bodyPr/>
          <a:lstStyle/>
          <a:p>
            <a:r>
              <a:rPr lang="en-US" dirty="0"/>
              <a:t>Benefits of Dual Control</a:t>
            </a:r>
          </a:p>
        </p:txBody>
      </p:sp>
      <p:sp>
        <p:nvSpPr>
          <p:cNvPr id="3" name="Content Placeholder 2">
            <a:extLst>
              <a:ext uri="{FF2B5EF4-FFF2-40B4-BE49-F238E27FC236}">
                <a16:creationId xmlns:a16="http://schemas.microsoft.com/office/drawing/2014/main" xmlns="" id="{A873228B-8474-D4D0-850B-68AD00586A6F}"/>
              </a:ext>
            </a:extLst>
          </p:cNvPr>
          <p:cNvSpPr>
            <a:spLocks noGrp="1"/>
          </p:cNvSpPr>
          <p:nvPr>
            <p:ph idx="1"/>
          </p:nvPr>
        </p:nvSpPr>
        <p:spPr/>
        <p:txBody>
          <a:bodyPr/>
          <a:lstStyle/>
          <a:p>
            <a:r>
              <a:rPr lang="en-US" dirty="0"/>
              <a:t>How can it help us?</a:t>
            </a:r>
          </a:p>
          <a:p>
            <a:pPr>
              <a:buFont typeface="Arial" panose="020B0604020202020204" pitchFamily="34" charset="0"/>
              <a:buChar char="•"/>
            </a:pPr>
            <a:r>
              <a:rPr lang="en-US" dirty="0"/>
              <a:t> An insider threat can’t execute a malicious activity alone</a:t>
            </a:r>
          </a:p>
          <a:p>
            <a:pPr>
              <a:buFont typeface="Arial" panose="020B0604020202020204" pitchFamily="34" charset="0"/>
              <a:buChar char="•"/>
            </a:pPr>
            <a:r>
              <a:rPr lang="en-US" dirty="0"/>
              <a:t> Reducing and preventing irregularities</a:t>
            </a:r>
          </a:p>
          <a:p>
            <a:pPr>
              <a:buFont typeface="Arial" panose="020B0604020202020204" pitchFamily="34" charset="0"/>
              <a:buChar char="•"/>
            </a:pPr>
            <a:r>
              <a:rPr lang="en-US" dirty="0"/>
              <a:t> one person is not responsible for everything</a:t>
            </a:r>
          </a:p>
          <a:p>
            <a:endParaRPr lang="en-US" dirty="0"/>
          </a:p>
        </p:txBody>
      </p:sp>
    </p:spTree>
    <p:extLst>
      <p:ext uri="{BB962C8B-B14F-4D97-AF65-F5344CB8AC3E}">
        <p14:creationId xmlns:p14="http://schemas.microsoft.com/office/powerpoint/2010/main" val="3082074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32382-7BA1-B293-105B-C72A24495332}"/>
              </a:ext>
            </a:extLst>
          </p:cNvPr>
          <p:cNvSpPr>
            <a:spLocks noGrp="1"/>
          </p:cNvSpPr>
          <p:nvPr>
            <p:ph type="title"/>
          </p:nvPr>
        </p:nvSpPr>
        <p:spPr/>
        <p:txBody>
          <a:bodyPr/>
          <a:lstStyle/>
          <a:p>
            <a:r>
              <a:rPr lang="en-US" dirty="0"/>
              <a:t>Monitoring User activities and accesses</a:t>
            </a:r>
          </a:p>
        </p:txBody>
      </p:sp>
      <p:sp>
        <p:nvSpPr>
          <p:cNvPr id="3" name="Content Placeholder 2">
            <a:extLst>
              <a:ext uri="{FF2B5EF4-FFF2-40B4-BE49-F238E27FC236}">
                <a16:creationId xmlns:a16="http://schemas.microsoft.com/office/drawing/2014/main" xmlns="" id="{41D29B55-1321-DB12-150A-00BDED1F0E48}"/>
              </a:ext>
            </a:extLst>
          </p:cNvPr>
          <p:cNvSpPr>
            <a:spLocks noGrp="1"/>
          </p:cNvSpPr>
          <p:nvPr>
            <p:ph idx="1"/>
          </p:nvPr>
        </p:nvSpPr>
        <p:spPr/>
        <p:txBody>
          <a:bodyPr>
            <a:normAutofit/>
          </a:bodyPr>
          <a:lstStyle/>
          <a:p>
            <a:pPr marL="0" indent="0">
              <a:buNone/>
            </a:pPr>
            <a:r>
              <a:rPr lang="en-US" dirty="0"/>
              <a:t>Company gathers data from– </a:t>
            </a:r>
          </a:p>
          <a:p>
            <a:pPr>
              <a:buFont typeface="Arial" panose="020B0604020202020204" pitchFamily="34" charset="0"/>
              <a:buChar char="•"/>
            </a:pPr>
            <a:r>
              <a:rPr lang="en-US" dirty="0"/>
              <a:t>Network traffic</a:t>
            </a:r>
          </a:p>
          <a:p>
            <a:pPr>
              <a:buFont typeface="Arial" panose="020B0604020202020204" pitchFamily="34" charset="0"/>
              <a:buChar char="•"/>
            </a:pPr>
            <a:r>
              <a:rPr lang="en-US" dirty="0"/>
              <a:t>DLP</a:t>
            </a:r>
          </a:p>
          <a:p>
            <a:pPr>
              <a:buFont typeface="Arial" panose="020B0604020202020204" pitchFamily="34" charset="0"/>
              <a:buChar char="•"/>
            </a:pPr>
            <a:r>
              <a:rPr lang="en-US" dirty="0"/>
              <a:t>Firewalls</a:t>
            </a:r>
          </a:p>
          <a:p>
            <a:pPr marL="0" indent="0">
              <a:buNone/>
            </a:pPr>
            <a:endParaRPr lang="en-US" dirty="0"/>
          </a:p>
          <a:p>
            <a:pPr marL="0" indent="0">
              <a:buNone/>
            </a:pPr>
            <a:r>
              <a:rPr lang="en-US" dirty="0"/>
              <a:t>MONITORING </a:t>
            </a:r>
          </a:p>
          <a:p>
            <a:pPr marL="0" indent="0">
              <a:buNone/>
            </a:pPr>
            <a:r>
              <a:rPr lang="en-US" dirty="0"/>
              <a:t>Access logs must be reviewed daily by the Office of Information Technology or designee.</a:t>
            </a:r>
          </a:p>
        </p:txBody>
      </p:sp>
    </p:spTree>
    <p:extLst>
      <p:ext uri="{BB962C8B-B14F-4D97-AF65-F5344CB8AC3E}">
        <p14:creationId xmlns:p14="http://schemas.microsoft.com/office/powerpoint/2010/main" val="312361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xmlns=""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xmlns="" id="{0F6F1E82-F603-49E4-9641-09EEA984A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xmlns="" id="{C81CFD00-FC30-4AFB-A61F-3127B2C90F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9D1595AB-90F6-488F-B5E3-F8CFCC8FAA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xmlns="" id="{72AE4F4E-4651-5477-DE92-4606E9D67511}"/>
              </a:ext>
            </a:extLst>
          </p:cNvPr>
          <p:cNvGraphicFramePr/>
          <p:nvPr>
            <p:extLst>
              <p:ext uri="{D42A27DB-BD31-4B8C-83A1-F6EECF244321}">
                <p14:modId xmlns:p14="http://schemas.microsoft.com/office/powerpoint/2010/main" val="82635493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28747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87AE3-BDB8-2DCE-7C04-E5EA8FA8DCB0}"/>
              </a:ext>
            </a:extLst>
          </p:cNvPr>
          <p:cNvSpPr>
            <a:spLocks noGrp="1"/>
          </p:cNvSpPr>
          <p:nvPr>
            <p:ph type="title"/>
          </p:nvPr>
        </p:nvSpPr>
        <p:spPr/>
        <p:txBody>
          <a:bodyPr/>
          <a:lstStyle/>
          <a:p>
            <a:r>
              <a:rPr lang="en-US" dirty="0"/>
              <a:t>Monitoring Benefits</a:t>
            </a:r>
          </a:p>
        </p:txBody>
      </p:sp>
      <p:sp>
        <p:nvSpPr>
          <p:cNvPr id="3" name="Content Placeholder 2">
            <a:extLst>
              <a:ext uri="{FF2B5EF4-FFF2-40B4-BE49-F238E27FC236}">
                <a16:creationId xmlns:a16="http://schemas.microsoft.com/office/drawing/2014/main" xmlns="" id="{DC6D3847-6F25-BC57-4EB1-BDEB9333A3C0}"/>
              </a:ext>
            </a:extLst>
          </p:cNvPr>
          <p:cNvSpPr>
            <a:spLocks noGrp="1"/>
          </p:cNvSpPr>
          <p:nvPr>
            <p:ph idx="1"/>
          </p:nvPr>
        </p:nvSpPr>
        <p:spPr/>
        <p:txBody>
          <a:bodyPr/>
          <a:lstStyle/>
          <a:p>
            <a:pPr>
              <a:buFont typeface="Arial" panose="020B0604020202020204" pitchFamily="34" charset="0"/>
              <a:buChar char="•"/>
            </a:pPr>
            <a:r>
              <a:rPr lang="en-US" dirty="0"/>
              <a:t> Detect unauthorized access, malware and data leakage</a:t>
            </a:r>
          </a:p>
          <a:p>
            <a:pPr>
              <a:buFont typeface="Arial" panose="020B0604020202020204" pitchFamily="34" charset="0"/>
              <a:buChar char="•"/>
            </a:pPr>
            <a:r>
              <a:rPr lang="en-US" dirty="0"/>
              <a:t> Detect activity with privileged access, user management, policy changes, remote desktop sessions, configuration changes, and unexpected access </a:t>
            </a:r>
          </a:p>
          <a:p>
            <a:pPr>
              <a:buFont typeface="Arial" panose="020B0604020202020204" pitchFamily="34" charset="0"/>
              <a:buChar char="•"/>
            </a:pPr>
            <a:r>
              <a:rPr lang="en-US" dirty="0"/>
              <a:t> Detect patch installation, software installation, service management, system reboots, bandwidth utilization, and DNS/DHCP traffic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3609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15293-4E61-A138-32B6-7AE1A67B3907}"/>
              </a:ext>
            </a:extLst>
          </p:cNvPr>
          <p:cNvSpPr>
            <a:spLocks noGrp="1"/>
          </p:cNvSpPr>
          <p:nvPr>
            <p:ph type="title"/>
          </p:nvPr>
        </p:nvSpPr>
        <p:spPr/>
        <p:txBody>
          <a:bodyPr/>
          <a:lstStyle/>
          <a:p>
            <a:r>
              <a:rPr lang="en-US" dirty="0"/>
              <a:t>What should be always monitored</a:t>
            </a:r>
          </a:p>
        </p:txBody>
      </p:sp>
      <p:sp>
        <p:nvSpPr>
          <p:cNvPr id="3" name="Content Placeholder 2">
            <a:extLst>
              <a:ext uri="{FF2B5EF4-FFF2-40B4-BE49-F238E27FC236}">
                <a16:creationId xmlns:a16="http://schemas.microsoft.com/office/drawing/2014/main" xmlns="" id="{04FAA8DE-7ACA-66E2-C2C1-46303F35EA2F}"/>
              </a:ext>
            </a:extLst>
          </p:cNvPr>
          <p:cNvSpPr>
            <a:spLocks noGrp="1"/>
          </p:cNvSpPr>
          <p:nvPr>
            <p:ph idx="1"/>
          </p:nvPr>
        </p:nvSpPr>
        <p:spPr/>
        <p:txBody>
          <a:bodyPr/>
          <a:lstStyle/>
          <a:p>
            <a:pPr>
              <a:buFont typeface="Arial" panose="020B0604020202020204" pitchFamily="34" charset="0"/>
              <a:buChar char="•"/>
            </a:pPr>
            <a:r>
              <a:rPr lang="en-US" dirty="0"/>
              <a:t> Successful Access</a:t>
            </a:r>
          </a:p>
          <a:p>
            <a:pPr>
              <a:buFont typeface="Arial" panose="020B0604020202020204" pitchFamily="34" charset="0"/>
              <a:buChar char="•"/>
            </a:pPr>
            <a:r>
              <a:rPr lang="en-US" dirty="0"/>
              <a:t> Failed Access</a:t>
            </a:r>
          </a:p>
          <a:p>
            <a:pPr>
              <a:buFont typeface="Arial" panose="020B0604020202020204" pitchFamily="34" charset="0"/>
              <a:buChar char="•"/>
            </a:pPr>
            <a:r>
              <a:rPr lang="en-US" dirty="0"/>
              <a:t> Privileged Operations</a:t>
            </a:r>
          </a:p>
          <a:p>
            <a:pPr>
              <a:buFont typeface="Arial" panose="020B0604020202020204" pitchFamily="34" charset="0"/>
              <a:buChar char="•"/>
            </a:pPr>
            <a:endParaRPr lang="en-US" dirty="0"/>
          </a:p>
          <a:p>
            <a:pPr marL="0" indent="0">
              <a:buNone/>
            </a:pPr>
            <a:r>
              <a:rPr lang="en-US" dirty="0"/>
              <a:t>Exceptions can be addressed by the COO</a:t>
            </a:r>
          </a:p>
        </p:txBody>
      </p:sp>
    </p:spTree>
    <p:extLst>
      <p:ext uri="{BB962C8B-B14F-4D97-AF65-F5344CB8AC3E}">
        <p14:creationId xmlns:p14="http://schemas.microsoft.com/office/powerpoint/2010/main" val="1684610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75D10-5F5B-6011-267F-E496E2DEB46D}"/>
              </a:ext>
            </a:extLst>
          </p:cNvPr>
          <p:cNvSpPr>
            <a:spLocks noGrp="1"/>
          </p:cNvSpPr>
          <p:nvPr>
            <p:ph type="title"/>
          </p:nvPr>
        </p:nvSpPr>
        <p:spPr/>
        <p:txBody>
          <a:bodyPr/>
          <a:lstStyle/>
          <a:p>
            <a:r>
              <a:rPr lang="en-US" dirty="0"/>
              <a:t>Is Monitoring Legal?</a:t>
            </a:r>
          </a:p>
        </p:txBody>
      </p:sp>
      <p:sp>
        <p:nvSpPr>
          <p:cNvPr id="3" name="Content Placeholder 2">
            <a:extLst>
              <a:ext uri="{FF2B5EF4-FFF2-40B4-BE49-F238E27FC236}">
                <a16:creationId xmlns:a16="http://schemas.microsoft.com/office/drawing/2014/main" xmlns="" id="{6A693AF4-4CF0-C004-F347-CAA0ED3935B9}"/>
              </a:ext>
            </a:extLst>
          </p:cNvPr>
          <p:cNvSpPr>
            <a:spLocks noGrp="1"/>
          </p:cNvSpPr>
          <p:nvPr>
            <p:ph idx="1"/>
          </p:nvPr>
        </p:nvSpPr>
        <p:spPr/>
        <p:txBody>
          <a:bodyPr/>
          <a:lstStyle/>
          <a:p>
            <a:r>
              <a:rPr lang="en-US" dirty="0"/>
              <a:t>An employee can be monitored by the company</a:t>
            </a:r>
          </a:p>
          <a:p>
            <a:pPr lvl="1">
              <a:buFont typeface="Arial" panose="020B0604020202020204" pitchFamily="34" charset="0"/>
              <a:buChar char="•"/>
            </a:pPr>
            <a:r>
              <a:rPr lang="en-US" dirty="0"/>
              <a:t>The work is done at the employer’s place of business. </a:t>
            </a:r>
          </a:p>
          <a:p>
            <a:pPr lvl="1">
              <a:buFont typeface="Arial" panose="020B0604020202020204" pitchFamily="34" charset="0"/>
              <a:buChar char="•"/>
            </a:pPr>
            <a:r>
              <a:rPr lang="en-US" dirty="0"/>
              <a:t>The employer owns the equipment. </a:t>
            </a:r>
          </a:p>
          <a:p>
            <a:pPr lvl="1">
              <a:buFont typeface="Arial" panose="020B0604020202020204" pitchFamily="34" charset="0"/>
              <a:buChar char="•"/>
            </a:pPr>
            <a:r>
              <a:rPr lang="en-US" dirty="0"/>
              <a:t>The employer has an interest in monitoring employee activity to ensure the quality of work.</a:t>
            </a:r>
          </a:p>
          <a:p>
            <a:pPr marL="201168" lvl="1" indent="0">
              <a:buNone/>
            </a:pPr>
            <a:endParaRPr lang="en-US" dirty="0"/>
          </a:p>
          <a:p>
            <a:pPr marL="201168" lvl="1" indent="0">
              <a:buNone/>
            </a:pPr>
            <a:r>
              <a:rPr lang="en-US" dirty="0"/>
              <a:t>The employer has the right to protect property from theft and fraud.</a:t>
            </a:r>
          </a:p>
          <a:p>
            <a:pPr marL="201168" lvl="1" indent="0">
              <a:buNone/>
            </a:pPr>
            <a:endParaRPr lang="en-US" dirty="0"/>
          </a:p>
          <a:p>
            <a:pPr marL="201168" lvl="1" indent="0">
              <a:buNone/>
            </a:pPr>
            <a:r>
              <a:rPr lang="en-US" dirty="0"/>
              <a:t>SLA and Agreements are signed with the employee to monitor their activities</a:t>
            </a:r>
          </a:p>
        </p:txBody>
      </p:sp>
    </p:spTree>
    <p:extLst>
      <p:ext uri="{BB962C8B-B14F-4D97-AF65-F5344CB8AC3E}">
        <p14:creationId xmlns:p14="http://schemas.microsoft.com/office/powerpoint/2010/main" val="552977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828BC-9933-9CCD-F0A0-5D263D1D10D6}"/>
              </a:ext>
            </a:extLst>
          </p:cNvPr>
          <p:cNvSpPr>
            <a:spLocks noGrp="1"/>
          </p:cNvSpPr>
          <p:nvPr>
            <p:ph type="title"/>
          </p:nvPr>
        </p:nvSpPr>
        <p:spPr/>
        <p:txBody>
          <a:bodyPr/>
          <a:lstStyle/>
          <a:p>
            <a:r>
              <a:rPr lang="en-US" dirty="0"/>
              <a:t>QA?</a:t>
            </a:r>
          </a:p>
        </p:txBody>
      </p:sp>
      <p:sp>
        <p:nvSpPr>
          <p:cNvPr id="3" name="Content Placeholder 2">
            <a:extLst>
              <a:ext uri="{FF2B5EF4-FFF2-40B4-BE49-F238E27FC236}">
                <a16:creationId xmlns:a16="http://schemas.microsoft.com/office/drawing/2014/main" xmlns="" id="{E374A02C-1A5E-6762-F7D4-29AA705079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41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7851E5C-DF1E-8A17-45DA-4EFE31D23E9D}"/>
              </a:ext>
            </a:extLst>
          </p:cNvPr>
          <p:cNvSpPr txBox="1"/>
          <p:nvPr/>
        </p:nvSpPr>
        <p:spPr>
          <a:xfrm>
            <a:off x="664234" y="1920895"/>
            <a:ext cx="8477609" cy="2462213"/>
          </a:xfrm>
          <a:prstGeom prst="rect">
            <a:avLst/>
          </a:prstGeom>
          <a:noFill/>
        </p:spPr>
        <p:txBody>
          <a:bodyPr wrap="square">
            <a:spAutoFit/>
          </a:bodyPr>
          <a:lstStyle/>
          <a:p>
            <a:r>
              <a:rPr lang="en-CA" sz="2800" b="1" dirty="0">
                <a:effectLst/>
                <a:latin typeface="Times New Roman" panose="02020603050405020304" pitchFamily="18" charset="0"/>
                <a:ea typeface="Times New Roman" panose="02020603050405020304" pitchFamily="18" charset="0"/>
              </a:rPr>
              <a:t>Authentication –</a:t>
            </a:r>
            <a:r>
              <a:rPr lang="en-CA" sz="1400" b="1" dirty="0">
                <a:effectLst/>
                <a:latin typeface="Times New Roman" panose="02020603050405020304" pitchFamily="18" charset="0"/>
                <a:ea typeface="Times New Roman" panose="02020603050405020304" pitchFamily="18" charset="0"/>
              </a:rPr>
              <a:t> </a:t>
            </a:r>
            <a:r>
              <a:rPr lang="en-CA" sz="1800" u="sng" dirty="0">
                <a:effectLst/>
                <a:latin typeface="Times New Roman" panose="02020603050405020304" pitchFamily="18" charset="0"/>
                <a:ea typeface="Times New Roman" panose="02020603050405020304" pitchFamily="18" charset="0"/>
              </a:rPr>
              <a:t>Authentication focuses on users providing proof of identity before being granted access to the system. Verification, which ideally is a </a:t>
            </a:r>
            <a:r>
              <a:rPr lang="en-CA" sz="1800" u="sng"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xmlns="" val="tx"/>
                    </a:ext>
                  </a:extLst>
                </a:hlinkClick>
              </a:rPr>
              <a:t>multi-factor authentication</a:t>
            </a:r>
            <a:r>
              <a:rPr lang="en-CA" sz="1800" u="sng" dirty="0">
                <a:effectLst/>
                <a:latin typeface="Times New Roman" panose="02020603050405020304" pitchFamily="18" charset="0"/>
                <a:ea typeface="Times New Roman" panose="02020603050405020304" pitchFamily="18" charset="0"/>
              </a:rPr>
              <a:t> process, proves that they are whom they claim to be. Entering a password, using a digital or physical key, and providing a </a:t>
            </a:r>
            <a:r>
              <a:rPr lang="en-CA" sz="1800" u="sng" strike="noStrike"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xmlns="" val="tx"/>
                    </a:ext>
                  </a:extLst>
                </a:hlinkClick>
              </a:rPr>
              <a:t>biometric </a:t>
            </a:r>
            <a:r>
              <a:rPr lang="en-CA" sz="1800" u="sng" dirty="0">
                <a:effectLst/>
                <a:latin typeface="Times New Roman" panose="02020603050405020304" pitchFamily="18" charset="0"/>
                <a:ea typeface="Times New Roman" panose="02020603050405020304" pitchFamily="18" charset="0"/>
              </a:rPr>
              <a:t>measure for accuracy are some of the ways to do this effectively.</a:t>
            </a:r>
            <a:endParaRPr lang="en-CA" sz="1400" u="sng" dirty="0">
              <a:effectLst/>
              <a:latin typeface="Times New Roman" panose="02020603050405020304" pitchFamily="18" charset="0"/>
              <a:ea typeface="Times New Roman" panose="02020603050405020304" pitchFamily="18" charset="0"/>
            </a:endParaRPr>
          </a:p>
          <a:p>
            <a:r>
              <a:rPr lang="en-CA" sz="1800" u="sng" dirty="0">
                <a:effectLst/>
                <a:latin typeface="Times New Roman" panose="02020603050405020304" pitchFamily="18" charset="0"/>
                <a:ea typeface="Times New Roman" panose="02020603050405020304" pitchFamily="18" charset="0"/>
              </a:rPr>
              <a:t>The disadvantage of using this method is that once the information is lost or stolen (for example, if a user’s password is stolen), an attacker would be able to successfully authenticate.</a:t>
            </a:r>
            <a:endParaRPr lang="en-CA" sz="14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1B51B-3124-738D-0446-444018BEC8BD}"/>
              </a:ext>
            </a:extLst>
          </p:cNvPr>
          <p:cNvSpPr>
            <a:spLocks noGrp="1"/>
          </p:cNvSpPr>
          <p:nvPr>
            <p:ph type="title"/>
          </p:nvPr>
        </p:nvSpPr>
        <p:spPr/>
        <p:txBody>
          <a:bodyPr/>
          <a:lstStyle/>
          <a:p>
            <a:r>
              <a:rPr lang="en-CA" sz="4400" b="1" dirty="0">
                <a:effectLst/>
                <a:latin typeface="Times New Roman" panose="02020603050405020304" pitchFamily="18" charset="0"/>
                <a:ea typeface="Times New Roman" panose="02020603050405020304" pitchFamily="18" charset="0"/>
              </a:rPr>
              <a:t>Authentication by Knowledge – </a:t>
            </a:r>
            <a:r>
              <a:rPr lang="en-CA" sz="1800" dirty="0">
                <a:effectLst/>
                <a:latin typeface="Times New Roman" panose="02020603050405020304" pitchFamily="18" charset="0"/>
                <a:ea typeface="Times New Roman" panose="02020603050405020304" pitchFamily="18" charset="0"/>
              </a:rPr>
              <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xmlns="" id="{CEF23298-7DFC-AA0C-2507-91CF77FB98D2}"/>
              </a:ext>
            </a:extLst>
          </p:cNvPr>
          <p:cNvSpPr>
            <a:spLocks noGrp="1"/>
          </p:cNvSpPr>
          <p:nvPr>
            <p:ph idx="1"/>
          </p:nvPr>
        </p:nvSpPr>
        <p:spPr/>
        <p:txBody>
          <a:bodyPr/>
          <a:lstStyle/>
          <a:p>
            <a:r>
              <a:rPr lang="en-CA" sz="1800" dirty="0">
                <a:effectLst/>
                <a:latin typeface="Times New Roman" panose="02020603050405020304" pitchFamily="18" charset="0"/>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p>
          <a:p>
            <a:endParaRPr lang="en-CA" dirty="0"/>
          </a:p>
        </p:txBody>
      </p:sp>
      <p:pic>
        <p:nvPicPr>
          <p:cNvPr id="4" name="Picture 3" descr="Logo, company name&#10;&#10;Description automatically generated">
            <a:extLst>
              <a:ext uri="{FF2B5EF4-FFF2-40B4-BE49-F238E27FC236}">
                <a16:creationId xmlns:a16="http://schemas.microsoft.com/office/drawing/2014/main" xmlns="" id="{F5B40B1E-49F7-1EDB-E047-4A662C78E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0" y="3062377"/>
            <a:ext cx="11792309" cy="3364302"/>
          </a:xfrm>
          <a:prstGeom prst="rect">
            <a:avLst/>
          </a:prstGeom>
        </p:spPr>
      </p:pic>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1DA78B5-C4E8-2D27-D321-107258CFA1C8}"/>
              </a:ext>
            </a:extLst>
          </p:cNvPr>
          <p:cNvSpPr txBox="1"/>
          <p:nvPr/>
        </p:nvSpPr>
        <p:spPr>
          <a:xfrm>
            <a:off x="362309" y="428179"/>
            <a:ext cx="8779534" cy="5386090"/>
          </a:xfrm>
          <a:prstGeom prst="rect">
            <a:avLst/>
          </a:prstGeom>
          <a:noFill/>
        </p:spPr>
        <p:txBody>
          <a:bodyPr wrap="square">
            <a:spAutoFit/>
          </a:bodyPr>
          <a:lstStyle/>
          <a:p>
            <a:r>
              <a:rPr lang="en-CA" sz="3200" b="1" dirty="0">
                <a:effectLst/>
                <a:latin typeface="Times New Roman" panose="02020603050405020304" pitchFamily="18" charset="0"/>
                <a:ea typeface="Times New Roman" panose="02020603050405020304" pitchFamily="18" charset="0"/>
              </a:rPr>
              <a:t>Authorization – </a:t>
            </a:r>
            <a:r>
              <a:rPr lang="en-CA" sz="2000" b="1" dirty="0">
                <a:effectLst/>
                <a:latin typeface="Times New Roman" panose="02020603050405020304" pitchFamily="18" charset="0"/>
                <a:ea typeface="Times New Roman" panose="02020603050405020304" pitchFamily="18" charset="0"/>
              </a:rPr>
              <a:t> </a:t>
            </a:r>
            <a:r>
              <a:rPr lang="en-CA" sz="2000" b="0" dirty="0">
                <a:effectLst/>
                <a:latin typeface="Times New Roman" panose="02020603050405020304" pitchFamily="18" charset="0"/>
                <a:ea typeface="Times New Roman" panose="02020603050405020304" pitchFamily="18" charset="0"/>
              </a:rPr>
              <a:t>When a user has successfully established their identity, pre-determined permissions are granted to them during the authorization stage. The level of clearance that should be provided is determined by the reference monitor or authorization matrix, which also stores and transmits control information.</a:t>
            </a: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Default access privileges will be set to default deny (deny all). </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Access permissions must be based on the minimum required to perform the</a:t>
            </a:r>
            <a:endParaRPr lang="en-CA" sz="1800" b="1" dirty="0">
              <a:effectLst/>
              <a:latin typeface="Times New Roman" panose="02020603050405020304" pitchFamily="18" charset="0"/>
              <a:ea typeface="Times New Roman" panose="02020603050405020304" pitchFamily="18" charset="0"/>
            </a:endParaRPr>
          </a:p>
          <a:p>
            <a:pPr marL="457200"/>
            <a:r>
              <a:rPr lang="en-CA" sz="1800" b="0" dirty="0">
                <a:effectLst/>
                <a:latin typeface="Times New Roman" panose="02020603050405020304" pitchFamily="18" charset="0"/>
                <a:ea typeface="Times New Roman" panose="02020603050405020304" pitchFamily="18" charset="0"/>
              </a:rPr>
              <a:t> job or program function. </a:t>
            </a:r>
          </a:p>
          <a:p>
            <a:pPr marL="457200"/>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4.    Information and information system owners are responsible for determining access rights and permissions.</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5.  The Office of Information Security is responsible for enforcing an authorization process.</a:t>
            </a:r>
          </a:p>
          <a:p>
            <a:pPr lvl="0"/>
            <a:r>
              <a:rPr lang="en-CA" sz="1800" b="0" dirty="0">
                <a:effectLst/>
                <a:latin typeface="Times New Roman" panose="02020603050405020304" pitchFamily="18" charset="0"/>
                <a:ea typeface="Times New Roman" panose="02020603050405020304" pitchFamily="18" charset="0"/>
              </a:rPr>
              <a:t> </a:t>
            </a:r>
            <a:endParaRPr lang="en-CA" b="1" dirty="0">
              <a:latin typeface="Times New Roman" panose="02020603050405020304" pitchFamily="18" charset="0"/>
              <a:ea typeface="Times New Roman" panose="02020603050405020304" pitchFamily="18" charset="0"/>
            </a:endParaRPr>
          </a:p>
          <a:p>
            <a:pPr lvl="0"/>
            <a:r>
              <a:rPr lang="en-CA" b="1" dirty="0">
                <a:latin typeface="Times New Roman" panose="02020603050405020304" pitchFamily="18" charset="0"/>
                <a:ea typeface="Times New Roman" panose="02020603050405020304" pitchFamily="18" charset="0"/>
              </a:rPr>
              <a:t>6. </a:t>
            </a:r>
            <a:r>
              <a:rPr lang="en-CA" sz="1800" b="1" dirty="0">
                <a:effectLst/>
                <a:latin typeface="Times New Roman" panose="02020603050405020304" pitchFamily="18" charset="0"/>
                <a:ea typeface="Times New Roman" panose="02020603050405020304" pitchFamily="18" charset="0"/>
              </a:rPr>
              <a:t> </a:t>
            </a:r>
            <a:r>
              <a:rPr lang="en-CA" sz="1800" b="0" dirty="0">
                <a:effectLst/>
                <a:latin typeface="Times New Roman" panose="02020603050405020304" pitchFamily="18" charset="0"/>
                <a:ea typeface="Times New Roman" panose="02020603050405020304" pitchFamily="18" charset="0"/>
              </a:rPr>
              <a:t>Permissions must not be granted until the authorization process is complete.</a:t>
            </a:r>
            <a:endParaRPr lang="en-CA"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9C914-3151-D425-EA04-F0DB9CDE2BCA}"/>
              </a:ext>
            </a:extLst>
          </p:cNvPr>
          <p:cNvSpPr>
            <a:spLocks noGrp="1"/>
          </p:cNvSpPr>
          <p:nvPr>
            <p:ph type="title"/>
          </p:nvPr>
        </p:nvSpPr>
        <p:spPr/>
        <p:txBody>
          <a:bodyPr/>
          <a:lstStyle/>
          <a:p>
            <a:r>
              <a:rPr lang="en-CA" sz="4000" b="1" dirty="0">
                <a:effectLst/>
                <a:latin typeface="Times New Roman" panose="02020603050405020304" pitchFamily="18" charset="0"/>
                <a:ea typeface="Times New Roman" panose="02020603050405020304" pitchFamily="18" charset="0"/>
              </a:rPr>
              <a:t>Authentication by Ownership or Possession –</a:t>
            </a:r>
            <a:r>
              <a:rPr lang="en-CA" sz="1800" b="1" dirty="0">
                <a:effectLst/>
                <a:latin typeface="Times New Roman" panose="02020603050405020304" pitchFamily="18" charset="0"/>
                <a:ea typeface="Times New Roman" panose="02020603050405020304" pitchFamily="18" charset="0"/>
              </a:rPr>
              <a:t/>
            </a:r>
            <a:br>
              <a:rPr lang="en-CA" sz="1800" b="1" dirty="0">
                <a:effectLst/>
                <a:latin typeface="Times New Roman" panose="02020603050405020304" pitchFamily="18" charset="0"/>
                <a:ea typeface="Times New Roman" panose="02020603050405020304" pitchFamily="18" charset="0"/>
              </a:rPr>
            </a:br>
            <a:endParaRPr lang="en-CA" dirty="0"/>
          </a:p>
        </p:txBody>
      </p:sp>
      <p:pic>
        <p:nvPicPr>
          <p:cNvPr id="4" name="Content Placeholder 3">
            <a:extLst>
              <a:ext uri="{FF2B5EF4-FFF2-40B4-BE49-F238E27FC236}">
                <a16:creationId xmlns:a16="http://schemas.microsoft.com/office/drawing/2014/main" xmlns="" id="{CBB1D20F-4F78-F768-BDD4-609FA9196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0829"/>
            <a:ext cx="11964838" cy="5244861"/>
          </a:xfrm>
          <a:prstGeom prst="rect">
            <a:avLst/>
          </a:prstGeom>
        </p:spPr>
      </p:pic>
      <p:sp>
        <p:nvSpPr>
          <p:cNvPr id="6" name="TextBox 5">
            <a:extLst>
              <a:ext uri="{FF2B5EF4-FFF2-40B4-BE49-F238E27FC236}">
                <a16:creationId xmlns:a16="http://schemas.microsoft.com/office/drawing/2014/main" xmlns="" id="{EED8C35E-6BCB-DF97-5254-F38C360AF21B}"/>
              </a:ext>
            </a:extLst>
          </p:cNvPr>
          <p:cNvSpPr txBox="1"/>
          <p:nvPr/>
        </p:nvSpPr>
        <p:spPr>
          <a:xfrm>
            <a:off x="227162" y="1258089"/>
            <a:ext cx="11964838" cy="1631216"/>
          </a:xfrm>
          <a:prstGeom prst="rect">
            <a:avLst/>
          </a:prstGeom>
          <a:noFill/>
        </p:spPr>
        <p:txBody>
          <a:bodyPr wrap="square">
            <a:spAutoFit/>
          </a:bodyPr>
          <a:lstStyle/>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With this type of authentication, the user is asked to provide proof that he owns something specific—for example, a system might require an employee to use a badge to access a facility. Another example of authentication by ownership is the use of a token or smart card.</a:t>
            </a:r>
          </a:p>
          <a:p>
            <a:endParaRPr lang="en-CA" sz="2000" b="1" dirty="0">
              <a:solidFill>
                <a:schemeClr val="bg2">
                  <a:lumMod val="10000"/>
                </a:schemeClr>
              </a:solidFill>
              <a:effectLst/>
              <a:latin typeface="Times New Roman" panose="02020603050405020304" pitchFamily="18" charset="0"/>
              <a:ea typeface="Times New Roman" panose="02020603050405020304" pitchFamily="18" charset="0"/>
            </a:endParaRPr>
          </a:p>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Possession – The most common of the four is the one-time passcode sent to a device in the user’s possession.</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1172</TotalTime>
  <Words>2539</Words>
  <Application>Microsoft Office PowerPoint</Application>
  <PresentationFormat>Widescreen</PresentationFormat>
  <Paragraphs>263</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Bookman Old Style</vt:lpstr>
      <vt:lpstr>Calibri</vt:lpstr>
      <vt:lpstr>Franklin Gothic Book</vt:lpstr>
      <vt:lpstr>Times New Roman</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PowerPoint Presentation</vt:lpstr>
      <vt:lpstr>PowerPoint Presentation</vt:lpstr>
      <vt:lpstr>Infrastructure Access Control</vt:lpstr>
      <vt:lpstr>PowerPoint Presentation</vt:lpstr>
      <vt:lpstr>Why Segment a network?</vt:lpstr>
      <vt:lpstr>Types of Segmented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Decision States</vt:lpstr>
      <vt:lpstr>Methodologies used by IDS/ISP for detection:</vt:lpstr>
      <vt:lpstr>Content filtering &amp; whitelisting/Backlisting</vt:lpstr>
      <vt:lpstr>Border device administration and management</vt:lpstr>
      <vt:lpstr>Types of Security groups</vt:lpstr>
      <vt:lpstr>Remote access security</vt:lpstr>
      <vt:lpstr>Remote access technologies</vt:lpstr>
      <vt:lpstr>Remote access authentication and authorization</vt:lpstr>
      <vt:lpstr>Network access control</vt:lpstr>
      <vt:lpstr>Teleworking access control</vt:lpstr>
      <vt:lpstr>Teleworking Benefits</vt:lpstr>
      <vt:lpstr>User Access Control</vt:lpstr>
      <vt:lpstr>What is User Access Control?</vt:lpstr>
      <vt:lpstr>Why User Access Control?</vt:lpstr>
      <vt:lpstr>How to implement User Access Control?</vt:lpstr>
      <vt:lpstr>Least Privilege or Zero Trust</vt:lpstr>
      <vt:lpstr>Access Controls in AWS, AZURE and operating systems</vt:lpstr>
      <vt:lpstr>User Access common policies</vt:lpstr>
      <vt:lpstr>Privileged controls</vt:lpstr>
      <vt:lpstr>Major note on privileged access</vt:lpstr>
      <vt:lpstr>Separation of Duties</vt:lpstr>
      <vt:lpstr>Dual Control</vt:lpstr>
      <vt:lpstr>Benefits of Dual Control</vt:lpstr>
      <vt:lpstr>Monitoring User activities and accesses</vt:lpstr>
      <vt:lpstr>Monitoring Benefits</vt:lpstr>
      <vt:lpstr>What should be always monitored</vt:lpstr>
      <vt:lpstr>Is Monitoring Legal?</vt:lpstr>
      <vt:lpstr>QA?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hp</cp:lastModifiedBy>
  <cp:revision>10</cp:revision>
  <dcterms:created xsi:type="dcterms:W3CDTF">2022-11-12T20:45:29Z</dcterms:created>
  <dcterms:modified xsi:type="dcterms:W3CDTF">2022-11-17T12:30:26Z</dcterms:modified>
</cp:coreProperties>
</file>