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57" r:id="rId15"/>
    <p:sldId id="314" r:id="rId16"/>
    <p:sldId id="258" r:id="rId17"/>
    <p:sldId id="259"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8" r:id="rId32"/>
    <p:sldId id="279" r:id="rId33"/>
    <p:sldId id="280" r:id="rId34"/>
    <p:sldId id="281" r:id="rId35"/>
    <p:sldId id="296" r:id="rId36"/>
    <p:sldId id="297" r:id="rId37"/>
    <p:sldId id="298" r:id="rId38"/>
    <p:sldId id="299" r:id="rId39"/>
    <p:sldId id="300" r:id="rId40"/>
    <p:sldId id="312" r:id="rId41"/>
    <p:sldId id="315" r:id="rId42"/>
    <p:sldId id="301" r:id="rId43"/>
    <p:sldId id="302" r:id="rId44"/>
    <p:sldId id="306" r:id="rId45"/>
    <p:sldId id="303" r:id="rId46"/>
    <p:sldId id="304" r:id="rId47"/>
    <p:sldId id="313" r:id="rId48"/>
    <p:sldId id="305" r:id="rId49"/>
    <p:sldId id="307" r:id="rId50"/>
    <p:sldId id="308" r:id="rId51"/>
    <p:sldId id="309"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019AD-AEA8-41DB-9A22-032E40E53CDE}">
          <p14:sldIdLst>
            <p14:sldId id="256"/>
            <p14:sldId id="282"/>
            <p14:sldId id="283"/>
            <p14:sldId id="284"/>
            <p14:sldId id="285"/>
            <p14:sldId id="286"/>
            <p14:sldId id="287"/>
            <p14:sldId id="288"/>
            <p14:sldId id="290"/>
            <p14:sldId id="289"/>
            <p14:sldId id="291"/>
            <p14:sldId id="292"/>
            <p14:sldId id="293"/>
            <p14:sldId id="257"/>
            <p14:sldId id="314"/>
            <p14:sldId id="258"/>
            <p14:sldId id="259"/>
            <p14:sldId id="264"/>
            <p14:sldId id="265"/>
            <p14:sldId id="266"/>
            <p14:sldId id="267"/>
            <p14:sldId id="268"/>
            <p14:sldId id="269"/>
            <p14:sldId id="270"/>
            <p14:sldId id="271"/>
            <p14:sldId id="272"/>
            <p14:sldId id="273"/>
            <p14:sldId id="274"/>
            <p14:sldId id="275"/>
            <p14:sldId id="276"/>
            <p14:sldId id="278"/>
            <p14:sldId id="279"/>
            <p14:sldId id="280"/>
            <p14:sldId id="281"/>
            <p14:sldId id="296"/>
            <p14:sldId id="297"/>
            <p14:sldId id="298"/>
            <p14:sldId id="299"/>
            <p14:sldId id="300"/>
            <p14:sldId id="312"/>
            <p14:sldId id="315"/>
            <p14:sldId id="301"/>
            <p14:sldId id="302"/>
            <p14:sldId id="306"/>
            <p14:sldId id="303"/>
            <p14:sldId id="304"/>
            <p14:sldId id="313"/>
            <p14:sldId id="305"/>
            <p14:sldId id="307"/>
            <p14:sldId id="308"/>
            <p14:sldId id="30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53" autoAdjust="0"/>
  </p:normalViewPr>
  <p:slideViewPr>
    <p:cSldViewPr snapToGrid="0">
      <p:cViewPr varScale="1">
        <p:scale>
          <a:sx n="78" d="100"/>
          <a:sy n="78" d="100"/>
        </p:scale>
        <p:origin x="878" y="58"/>
      </p:cViewPr>
      <p:guideLst/>
    </p:cSldViewPr>
  </p:slideViewPr>
  <p:outlineViewPr>
    <p:cViewPr>
      <p:scale>
        <a:sx n="33" d="100"/>
        <a:sy n="33" d="100"/>
      </p:scale>
      <p:origin x="0" y="-2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622AB-9027-41A3-9707-A72F50CD5807}"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C55032F1-EE27-42FB-9679-80943F047BEE}">
      <dgm:prSet/>
      <dgm:spPr/>
      <dgm:t>
        <a:bodyPr/>
        <a:lstStyle/>
        <a:p>
          <a:r>
            <a:rPr lang="en-CA" b="1"/>
            <a:t>How Is Identity Verified?</a:t>
          </a:r>
          <a:endParaRPr lang="en-US"/>
        </a:p>
      </dgm:t>
    </dgm:pt>
    <dgm:pt modelId="{B5927909-A264-4FBB-9C6E-4D84202F0ECE}" type="parTrans" cxnId="{A2127D55-E768-4FE1-A0CA-57AEA302F10C}">
      <dgm:prSet/>
      <dgm:spPr/>
      <dgm:t>
        <a:bodyPr/>
        <a:lstStyle/>
        <a:p>
          <a:endParaRPr lang="en-US"/>
        </a:p>
      </dgm:t>
    </dgm:pt>
    <dgm:pt modelId="{BC53DF4E-C97E-43BB-9CFB-32640EE076BE}" type="sibTrans" cxnId="{A2127D55-E768-4FE1-A0CA-57AEA302F10C}">
      <dgm:prSet/>
      <dgm:spPr/>
      <dgm:t>
        <a:bodyPr/>
        <a:lstStyle/>
        <a:p>
          <a:endParaRPr lang="en-US"/>
        </a:p>
      </dgm:t>
    </dgm:pt>
    <dgm:pt modelId="{24CE745A-0D10-4B4C-8186-696CD4B7EE97}">
      <dgm:prSet/>
      <dgm:spPr/>
      <dgm:t>
        <a:bodyPr/>
        <a:lstStyle/>
        <a:p>
          <a:r>
            <a:rPr lang="en-CA" b="0" dirty="0"/>
            <a:t>A secure identity should be distinct in the sense that it should be possible for two users to identify themselves clearly. </a:t>
          </a:r>
          <a:endParaRPr lang="en-US" dirty="0"/>
        </a:p>
      </dgm:t>
    </dgm:pt>
    <dgm:pt modelId="{D3547CCC-81AA-49A0-80D5-97D94DB687CF}" type="parTrans" cxnId="{C9DA5E5E-86C5-4953-A691-1CAC9D88B962}">
      <dgm:prSet/>
      <dgm:spPr/>
      <dgm:t>
        <a:bodyPr/>
        <a:lstStyle/>
        <a:p>
          <a:endParaRPr lang="en-US"/>
        </a:p>
      </dgm:t>
    </dgm:pt>
    <dgm:pt modelId="{B70C4AA6-E06C-452F-86C5-FD5F74DEB1CD}" type="sibTrans" cxnId="{C9DA5E5E-86C5-4953-A691-1CAC9D88B962}">
      <dgm:prSet/>
      <dgm:spPr/>
      <dgm:t>
        <a:bodyPr/>
        <a:lstStyle/>
        <a:p>
          <a:endParaRPr lang="en-US"/>
        </a:p>
      </dgm:t>
    </dgm:pt>
    <dgm:pt modelId="{97A8709C-A876-4D57-9B1D-65F2AB42E732}">
      <dgm:prSet/>
      <dgm:spPr/>
      <dgm:t>
        <a:bodyPr/>
        <a:lstStyle/>
        <a:p>
          <a:r>
            <a:rPr lang="en-CA" b="0"/>
            <a:t>The list that follows highlights the key concepts of identity. </a:t>
          </a:r>
          <a:endParaRPr lang="en-US"/>
        </a:p>
      </dgm:t>
    </dgm:pt>
    <dgm:pt modelId="{7867ADE4-64A0-410E-820C-5DE633D00FC6}" type="parTrans" cxnId="{459BDAF1-5F44-4EB7-BD41-21DE32CD0AFE}">
      <dgm:prSet/>
      <dgm:spPr/>
      <dgm:t>
        <a:bodyPr/>
        <a:lstStyle/>
        <a:p>
          <a:endParaRPr lang="en-US"/>
        </a:p>
      </dgm:t>
    </dgm:pt>
    <dgm:pt modelId="{80868E65-9E12-4146-B0FC-8F15BE2C1835}" type="sibTrans" cxnId="{459BDAF1-5F44-4EB7-BD41-21DE32CD0AFE}">
      <dgm:prSet/>
      <dgm:spPr/>
      <dgm:t>
        <a:bodyPr/>
        <a:lstStyle/>
        <a:p>
          <a:endParaRPr lang="en-US"/>
        </a:p>
      </dgm:t>
    </dgm:pt>
    <dgm:pt modelId="{B367C159-E1D9-4D4C-86C1-A642C836C080}">
      <dgm:prSet/>
      <dgm:spPr/>
      <dgm:t>
        <a:bodyPr/>
        <a:lstStyle/>
        <a:p>
          <a:r>
            <a:rPr lang="en-CA" b="0" dirty="0"/>
            <a:t>Identities should be unique. Two users with the same identity should not be allowed.</a:t>
          </a:r>
          <a:endParaRPr lang="en-US" dirty="0"/>
        </a:p>
      </dgm:t>
    </dgm:pt>
    <dgm:pt modelId="{557DB066-7161-41F4-9E58-2EEFC2F8D840}" type="parTrans" cxnId="{7F5A84C4-99C1-4679-9A50-034B4F659528}">
      <dgm:prSet/>
      <dgm:spPr/>
      <dgm:t>
        <a:bodyPr/>
        <a:lstStyle/>
        <a:p>
          <a:endParaRPr lang="en-US"/>
        </a:p>
      </dgm:t>
    </dgm:pt>
    <dgm:pt modelId="{2E93885D-9B3F-4BD9-9E5A-96F157DF0E0D}" type="sibTrans" cxnId="{7F5A84C4-99C1-4679-9A50-034B4F659528}">
      <dgm:prSet/>
      <dgm:spPr/>
      <dgm:t>
        <a:bodyPr/>
        <a:lstStyle/>
        <a:p>
          <a:endParaRPr lang="en-US"/>
        </a:p>
      </dgm:t>
    </dgm:pt>
    <dgm:pt modelId="{89C4CAF3-10F1-4BB7-806E-C2635DA86032}">
      <dgm:prSet/>
      <dgm:spPr/>
      <dgm:t>
        <a:bodyPr/>
        <a:lstStyle/>
        <a:p>
          <a:r>
            <a:rPr lang="en-CA" b="1" dirty="0"/>
            <a:t>2. </a:t>
          </a:r>
          <a:r>
            <a:rPr lang="en-CA" b="0" dirty="0"/>
            <a:t> Identities should be nondescriptive. It should not be possible to infer the role or function of the user.  </a:t>
          </a:r>
          <a:endParaRPr lang="en-US" dirty="0"/>
        </a:p>
      </dgm:t>
    </dgm:pt>
    <dgm:pt modelId="{7A478E23-0547-48DE-A11D-EFF05D67183A}" type="parTrans" cxnId="{90E86980-B6E8-4289-A35B-76B20AC4F02C}">
      <dgm:prSet/>
      <dgm:spPr/>
      <dgm:t>
        <a:bodyPr/>
        <a:lstStyle/>
        <a:p>
          <a:endParaRPr lang="en-US"/>
        </a:p>
      </dgm:t>
    </dgm:pt>
    <dgm:pt modelId="{3DEB147B-BB28-4B64-840F-A5AEE932A414}" type="sibTrans" cxnId="{90E86980-B6E8-4289-A35B-76B20AC4F02C}">
      <dgm:prSet/>
      <dgm:spPr/>
      <dgm:t>
        <a:bodyPr/>
        <a:lstStyle/>
        <a:p>
          <a:endParaRPr lang="en-US"/>
        </a:p>
      </dgm:t>
    </dgm:pt>
    <dgm:pt modelId="{9EFEC448-56D7-4D55-868D-C559A7CB31FC}">
      <dgm:prSet/>
      <dgm:spPr/>
      <dgm:t>
        <a:bodyPr/>
        <a:lstStyle/>
        <a:p>
          <a:r>
            <a:rPr lang="en-CA" b="0"/>
            <a:t>3. Identities should be securely issued. A secure process for issuing an identity to a user needs to be established.</a:t>
          </a:r>
          <a:endParaRPr lang="en-US"/>
        </a:p>
      </dgm:t>
    </dgm:pt>
    <dgm:pt modelId="{0FB627C6-D18D-48F8-8EE7-E79F4FE90BC5}" type="parTrans" cxnId="{46A0E162-DA37-4154-BC41-8FA53F910FD3}">
      <dgm:prSet/>
      <dgm:spPr/>
      <dgm:t>
        <a:bodyPr/>
        <a:lstStyle/>
        <a:p>
          <a:endParaRPr lang="en-US"/>
        </a:p>
      </dgm:t>
    </dgm:pt>
    <dgm:pt modelId="{D5672B9D-9C5D-4DCF-8A1D-F2E4311A5F97}" type="sibTrans" cxnId="{46A0E162-DA37-4154-BC41-8FA53F910FD3}">
      <dgm:prSet/>
      <dgm:spPr/>
      <dgm:t>
        <a:bodyPr/>
        <a:lstStyle/>
        <a:p>
          <a:endParaRPr lang="en-US"/>
        </a:p>
      </dgm:t>
    </dgm:pt>
    <dgm:pt modelId="{0BC30010-91FB-42BA-8065-39C727CE2F1B}">
      <dgm:prSet/>
      <dgm:spPr/>
      <dgm:t>
        <a:bodyPr/>
        <a:lstStyle/>
        <a:p>
          <a:r>
            <a:rPr lang="en-CA" b="0"/>
            <a:t>4.  Identities can be location-based. A process for authenticating someone based on his or her location.</a:t>
          </a:r>
          <a:endParaRPr lang="en-US"/>
        </a:p>
      </dgm:t>
    </dgm:pt>
    <dgm:pt modelId="{0D628CFE-EDAD-4554-91F0-A65487D62953}" type="parTrans" cxnId="{5E6F411A-8448-4F50-9AF0-A95B10437474}">
      <dgm:prSet/>
      <dgm:spPr/>
      <dgm:t>
        <a:bodyPr/>
        <a:lstStyle/>
        <a:p>
          <a:endParaRPr lang="en-US"/>
        </a:p>
      </dgm:t>
    </dgm:pt>
    <dgm:pt modelId="{839C1F0B-9A07-40FA-8B3F-F001E1E84356}" type="sibTrans" cxnId="{5E6F411A-8448-4F50-9AF0-A95B10437474}">
      <dgm:prSet/>
      <dgm:spPr/>
      <dgm:t>
        <a:bodyPr/>
        <a:lstStyle/>
        <a:p>
          <a:endParaRPr lang="en-US"/>
        </a:p>
      </dgm:t>
    </dgm:pt>
    <dgm:pt modelId="{3729C463-70F4-4F95-AF9D-E2A6AE00B32A}" type="pres">
      <dgm:prSet presAssocID="{F6B622AB-9027-41A3-9707-A72F50CD5807}" presName="diagram" presStyleCnt="0">
        <dgm:presLayoutVars>
          <dgm:dir/>
          <dgm:resizeHandles val="exact"/>
        </dgm:presLayoutVars>
      </dgm:prSet>
      <dgm:spPr/>
    </dgm:pt>
    <dgm:pt modelId="{C7F8F3D7-A369-471C-AC7F-FE9131182E31}" type="pres">
      <dgm:prSet presAssocID="{C55032F1-EE27-42FB-9679-80943F047BEE}" presName="node" presStyleLbl="node1" presStyleIdx="0" presStyleCnt="6">
        <dgm:presLayoutVars>
          <dgm:bulletEnabled val="1"/>
        </dgm:presLayoutVars>
      </dgm:prSet>
      <dgm:spPr/>
    </dgm:pt>
    <dgm:pt modelId="{86CDE5F8-9DA8-419D-9E4E-37588F27D3D8}" type="pres">
      <dgm:prSet presAssocID="{BC53DF4E-C97E-43BB-9CFB-32640EE076BE}" presName="sibTrans" presStyleCnt="0"/>
      <dgm:spPr/>
    </dgm:pt>
    <dgm:pt modelId="{1B1BA98E-B5F3-449D-B582-AAFBB51C910A}" type="pres">
      <dgm:prSet presAssocID="{24CE745A-0D10-4B4C-8186-696CD4B7EE97}" presName="node" presStyleLbl="node1" presStyleIdx="1" presStyleCnt="6">
        <dgm:presLayoutVars>
          <dgm:bulletEnabled val="1"/>
        </dgm:presLayoutVars>
      </dgm:prSet>
      <dgm:spPr/>
    </dgm:pt>
    <dgm:pt modelId="{6A8CFE5D-F138-42FC-82FD-0CBC86953EBE}" type="pres">
      <dgm:prSet presAssocID="{B70C4AA6-E06C-452F-86C5-FD5F74DEB1CD}" presName="sibTrans" presStyleCnt="0"/>
      <dgm:spPr/>
    </dgm:pt>
    <dgm:pt modelId="{1E2DF200-FA46-4D0B-8B93-B730F1A71398}" type="pres">
      <dgm:prSet presAssocID="{97A8709C-A876-4D57-9B1D-65F2AB42E732}" presName="node" presStyleLbl="node1" presStyleIdx="2" presStyleCnt="6">
        <dgm:presLayoutVars>
          <dgm:bulletEnabled val="1"/>
        </dgm:presLayoutVars>
      </dgm:prSet>
      <dgm:spPr/>
    </dgm:pt>
    <dgm:pt modelId="{8BFBB260-C914-43B8-A09A-953BBB340B1F}" type="pres">
      <dgm:prSet presAssocID="{80868E65-9E12-4146-B0FC-8F15BE2C1835}" presName="sibTrans" presStyleCnt="0"/>
      <dgm:spPr/>
    </dgm:pt>
    <dgm:pt modelId="{A1D035BD-86CD-4157-82EE-86CEE6A931D6}" type="pres">
      <dgm:prSet presAssocID="{89C4CAF3-10F1-4BB7-806E-C2635DA86032}" presName="node" presStyleLbl="node1" presStyleIdx="3" presStyleCnt="6">
        <dgm:presLayoutVars>
          <dgm:bulletEnabled val="1"/>
        </dgm:presLayoutVars>
      </dgm:prSet>
      <dgm:spPr/>
    </dgm:pt>
    <dgm:pt modelId="{6CB59972-9F9B-40F7-B36D-A02D3FF52823}" type="pres">
      <dgm:prSet presAssocID="{3DEB147B-BB28-4B64-840F-A5AEE932A414}" presName="sibTrans" presStyleCnt="0"/>
      <dgm:spPr/>
    </dgm:pt>
    <dgm:pt modelId="{CAB0017A-D6AD-4444-8A5A-980E77A2CEF4}" type="pres">
      <dgm:prSet presAssocID="{9EFEC448-56D7-4D55-868D-C559A7CB31FC}" presName="node" presStyleLbl="node1" presStyleIdx="4" presStyleCnt="6">
        <dgm:presLayoutVars>
          <dgm:bulletEnabled val="1"/>
        </dgm:presLayoutVars>
      </dgm:prSet>
      <dgm:spPr/>
    </dgm:pt>
    <dgm:pt modelId="{A09643FE-93DA-4D8A-AD7A-224DF899DF85}" type="pres">
      <dgm:prSet presAssocID="{D5672B9D-9C5D-4DCF-8A1D-F2E4311A5F97}" presName="sibTrans" presStyleCnt="0"/>
      <dgm:spPr/>
    </dgm:pt>
    <dgm:pt modelId="{15A287F3-1860-4074-AFE6-DC2A10E6A946}" type="pres">
      <dgm:prSet presAssocID="{0BC30010-91FB-42BA-8065-39C727CE2F1B}" presName="node" presStyleLbl="node1" presStyleIdx="5" presStyleCnt="6">
        <dgm:presLayoutVars>
          <dgm:bulletEnabled val="1"/>
        </dgm:presLayoutVars>
      </dgm:prSet>
      <dgm:spPr/>
    </dgm:pt>
  </dgm:ptLst>
  <dgm:cxnLst>
    <dgm:cxn modelId="{0A3DF302-08AB-4BAF-A12B-0F9EDB2E26F1}" type="presOf" srcId="{B367C159-E1D9-4D4C-86C1-A642C836C080}" destId="{1E2DF200-FA46-4D0B-8B93-B730F1A71398}" srcOrd="0" destOrd="1" presId="urn:microsoft.com/office/officeart/2005/8/layout/default"/>
    <dgm:cxn modelId="{D9E8040C-3605-4491-8ACA-0D32DC60AE2F}" type="presOf" srcId="{C55032F1-EE27-42FB-9679-80943F047BEE}" destId="{C7F8F3D7-A369-471C-AC7F-FE9131182E31}" srcOrd="0" destOrd="0" presId="urn:microsoft.com/office/officeart/2005/8/layout/default"/>
    <dgm:cxn modelId="{8FD40B15-0334-4BAD-A49D-6F86B67C1B82}" type="presOf" srcId="{F6B622AB-9027-41A3-9707-A72F50CD5807}" destId="{3729C463-70F4-4F95-AF9D-E2A6AE00B32A}" srcOrd="0" destOrd="0" presId="urn:microsoft.com/office/officeart/2005/8/layout/default"/>
    <dgm:cxn modelId="{5E6F411A-8448-4F50-9AF0-A95B10437474}" srcId="{F6B622AB-9027-41A3-9707-A72F50CD5807}" destId="{0BC30010-91FB-42BA-8065-39C727CE2F1B}" srcOrd="5" destOrd="0" parTransId="{0D628CFE-EDAD-4554-91F0-A65487D62953}" sibTransId="{839C1F0B-9A07-40FA-8B3F-F001E1E84356}"/>
    <dgm:cxn modelId="{C9DA5E5E-86C5-4953-A691-1CAC9D88B962}" srcId="{F6B622AB-9027-41A3-9707-A72F50CD5807}" destId="{24CE745A-0D10-4B4C-8186-696CD4B7EE97}" srcOrd="1" destOrd="0" parTransId="{D3547CCC-81AA-49A0-80D5-97D94DB687CF}" sibTransId="{B70C4AA6-E06C-452F-86C5-FD5F74DEB1CD}"/>
    <dgm:cxn modelId="{46A0E162-DA37-4154-BC41-8FA53F910FD3}" srcId="{F6B622AB-9027-41A3-9707-A72F50CD5807}" destId="{9EFEC448-56D7-4D55-868D-C559A7CB31FC}" srcOrd="4" destOrd="0" parTransId="{0FB627C6-D18D-48F8-8EE7-E79F4FE90BC5}" sibTransId="{D5672B9D-9C5D-4DCF-8A1D-F2E4311A5F97}"/>
    <dgm:cxn modelId="{6030B04D-B9BA-41C6-B552-F93AB7AB392C}" type="presOf" srcId="{89C4CAF3-10F1-4BB7-806E-C2635DA86032}" destId="{A1D035BD-86CD-4157-82EE-86CEE6A931D6}" srcOrd="0" destOrd="0" presId="urn:microsoft.com/office/officeart/2005/8/layout/default"/>
    <dgm:cxn modelId="{A2127D55-E768-4FE1-A0CA-57AEA302F10C}" srcId="{F6B622AB-9027-41A3-9707-A72F50CD5807}" destId="{C55032F1-EE27-42FB-9679-80943F047BEE}" srcOrd="0" destOrd="0" parTransId="{B5927909-A264-4FBB-9C6E-4D84202F0ECE}" sibTransId="{BC53DF4E-C97E-43BB-9CFB-32640EE076BE}"/>
    <dgm:cxn modelId="{8512B875-7401-4978-A050-2DB6C24088C7}" type="presOf" srcId="{24CE745A-0D10-4B4C-8186-696CD4B7EE97}" destId="{1B1BA98E-B5F3-449D-B582-AAFBB51C910A}" srcOrd="0" destOrd="0" presId="urn:microsoft.com/office/officeart/2005/8/layout/default"/>
    <dgm:cxn modelId="{1A3A9377-F0DD-4822-9784-6A2E74C9FE34}" type="presOf" srcId="{9EFEC448-56D7-4D55-868D-C559A7CB31FC}" destId="{CAB0017A-D6AD-4444-8A5A-980E77A2CEF4}" srcOrd="0" destOrd="0" presId="urn:microsoft.com/office/officeart/2005/8/layout/default"/>
    <dgm:cxn modelId="{90E86980-B6E8-4289-A35B-76B20AC4F02C}" srcId="{F6B622AB-9027-41A3-9707-A72F50CD5807}" destId="{89C4CAF3-10F1-4BB7-806E-C2635DA86032}" srcOrd="3" destOrd="0" parTransId="{7A478E23-0547-48DE-A11D-EFF05D67183A}" sibTransId="{3DEB147B-BB28-4B64-840F-A5AEE932A414}"/>
    <dgm:cxn modelId="{BA6E1C98-80DB-4069-9075-9AEDDF7C33A2}" type="presOf" srcId="{97A8709C-A876-4D57-9B1D-65F2AB42E732}" destId="{1E2DF200-FA46-4D0B-8B93-B730F1A71398}" srcOrd="0" destOrd="0" presId="urn:microsoft.com/office/officeart/2005/8/layout/default"/>
    <dgm:cxn modelId="{7F5A84C4-99C1-4679-9A50-034B4F659528}" srcId="{97A8709C-A876-4D57-9B1D-65F2AB42E732}" destId="{B367C159-E1D9-4D4C-86C1-A642C836C080}" srcOrd="0" destOrd="0" parTransId="{557DB066-7161-41F4-9E58-2EEFC2F8D840}" sibTransId="{2E93885D-9B3F-4BD9-9E5A-96F157DF0E0D}"/>
    <dgm:cxn modelId="{1D36F7E5-D0D6-4E60-98FD-E1A72D9DBBF8}" type="presOf" srcId="{0BC30010-91FB-42BA-8065-39C727CE2F1B}" destId="{15A287F3-1860-4074-AFE6-DC2A10E6A946}" srcOrd="0" destOrd="0" presId="urn:microsoft.com/office/officeart/2005/8/layout/default"/>
    <dgm:cxn modelId="{459BDAF1-5F44-4EB7-BD41-21DE32CD0AFE}" srcId="{F6B622AB-9027-41A3-9707-A72F50CD5807}" destId="{97A8709C-A876-4D57-9B1D-65F2AB42E732}" srcOrd="2" destOrd="0" parTransId="{7867ADE4-64A0-410E-820C-5DE633D00FC6}" sibTransId="{80868E65-9E12-4146-B0FC-8F15BE2C1835}"/>
    <dgm:cxn modelId="{AE165CDB-9173-4372-B4C3-B1AD6A394F46}" type="presParOf" srcId="{3729C463-70F4-4F95-AF9D-E2A6AE00B32A}" destId="{C7F8F3D7-A369-471C-AC7F-FE9131182E31}" srcOrd="0" destOrd="0" presId="urn:microsoft.com/office/officeart/2005/8/layout/default"/>
    <dgm:cxn modelId="{BD89A7EE-99E8-4AC8-A90D-119A06717979}" type="presParOf" srcId="{3729C463-70F4-4F95-AF9D-E2A6AE00B32A}" destId="{86CDE5F8-9DA8-419D-9E4E-37588F27D3D8}" srcOrd="1" destOrd="0" presId="urn:microsoft.com/office/officeart/2005/8/layout/default"/>
    <dgm:cxn modelId="{CC76738A-7665-4500-80A4-7ED095FCB923}" type="presParOf" srcId="{3729C463-70F4-4F95-AF9D-E2A6AE00B32A}" destId="{1B1BA98E-B5F3-449D-B582-AAFBB51C910A}" srcOrd="2" destOrd="0" presId="urn:microsoft.com/office/officeart/2005/8/layout/default"/>
    <dgm:cxn modelId="{6D8889DD-9783-4546-86A8-F773EF07B38B}" type="presParOf" srcId="{3729C463-70F4-4F95-AF9D-E2A6AE00B32A}" destId="{6A8CFE5D-F138-42FC-82FD-0CBC86953EBE}" srcOrd="3" destOrd="0" presId="urn:microsoft.com/office/officeart/2005/8/layout/default"/>
    <dgm:cxn modelId="{E7501F9A-696F-4FE4-8800-7C3BC15C9C5C}" type="presParOf" srcId="{3729C463-70F4-4F95-AF9D-E2A6AE00B32A}" destId="{1E2DF200-FA46-4D0B-8B93-B730F1A71398}" srcOrd="4" destOrd="0" presId="urn:microsoft.com/office/officeart/2005/8/layout/default"/>
    <dgm:cxn modelId="{87BADCBE-E5BB-4D76-BAAE-435C4099878B}" type="presParOf" srcId="{3729C463-70F4-4F95-AF9D-E2A6AE00B32A}" destId="{8BFBB260-C914-43B8-A09A-953BBB340B1F}" srcOrd="5" destOrd="0" presId="urn:microsoft.com/office/officeart/2005/8/layout/default"/>
    <dgm:cxn modelId="{703B50AE-33F8-4E41-9C32-89D545DAD38A}" type="presParOf" srcId="{3729C463-70F4-4F95-AF9D-E2A6AE00B32A}" destId="{A1D035BD-86CD-4157-82EE-86CEE6A931D6}" srcOrd="6" destOrd="0" presId="urn:microsoft.com/office/officeart/2005/8/layout/default"/>
    <dgm:cxn modelId="{5BD9ED30-6448-48CF-9469-A9C4CDAFE057}" type="presParOf" srcId="{3729C463-70F4-4F95-AF9D-E2A6AE00B32A}" destId="{6CB59972-9F9B-40F7-B36D-A02D3FF52823}" srcOrd="7" destOrd="0" presId="urn:microsoft.com/office/officeart/2005/8/layout/default"/>
    <dgm:cxn modelId="{828D8421-528B-4DE2-BFB8-6AAC7E1D8CB9}" type="presParOf" srcId="{3729C463-70F4-4F95-AF9D-E2A6AE00B32A}" destId="{CAB0017A-D6AD-4444-8A5A-980E77A2CEF4}" srcOrd="8" destOrd="0" presId="urn:microsoft.com/office/officeart/2005/8/layout/default"/>
    <dgm:cxn modelId="{FEE7DAE2-311D-4E9D-A2A1-69834C400C84}" type="presParOf" srcId="{3729C463-70F4-4F95-AF9D-E2A6AE00B32A}" destId="{A09643FE-93DA-4D8A-AD7A-224DF899DF85}" srcOrd="9" destOrd="0" presId="urn:microsoft.com/office/officeart/2005/8/layout/default"/>
    <dgm:cxn modelId="{1BA79896-4A5C-4931-9B11-7277AFBEF544}" type="presParOf" srcId="{3729C463-70F4-4F95-AF9D-E2A6AE00B32A}" destId="{15A287F3-1860-4074-AFE6-DC2A10E6A9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E1BBF-A0C6-4639-BDF6-3D2CE8923210}" type="doc">
      <dgm:prSet loTypeId="urn:microsoft.com/office/officeart/2005/8/layout/vProcess5" loCatId="process" qsTypeId="urn:microsoft.com/office/officeart/2005/8/quickstyle/simple1" qsCatId="simple" csTypeId="urn:microsoft.com/office/officeart/2005/8/colors/accent3_5" csCatId="accent3" phldr="1"/>
      <dgm:spPr/>
      <dgm:t>
        <a:bodyPr/>
        <a:lstStyle/>
        <a:p>
          <a:endParaRPr lang="en-IN"/>
        </a:p>
      </dgm:t>
    </dgm:pt>
    <dgm:pt modelId="{9998F440-92E7-478D-A3D4-EDF8B10C082E}">
      <dgm:prSet phldrT="[Text]"/>
      <dgm:spPr/>
      <dgm:t>
        <a:bodyPr/>
        <a:lstStyle/>
        <a:p>
          <a:r>
            <a:rPr lang="en-US" dirty="0"/>
            <a:t>What is infrastructure network?</a:t>
          </a:r>
          <a:endParaRPr lang="en-IN" dirty="0"/>
        </a:p>
      </dgm:t>
    </dgm:pt>
    <dgm:pt modelId="{5993BE3F-1B7D-4706-978F-878E897CE1AD}" type="parTrans" cxnId="{3C88B6DD-3C8E-491E-ADEB-04D4327742A3}">
      <dgm:prSet/>
      <dgm:spPr/>
      <dgm:t>
        <a:bodyPr/>
        <a:lstStyle/>
        <a:p>
          <a:endParaRPr lang="en-IN"/>
        </a:p>
      </dgm:t>
    </dgm:pt>
    <dgm:pt modelId="{6AD28C29-C536-4071-A15D-C6234E45823F}" type="sibTrans" cxnId="{3C88B6DD-3C8E-491E-ADEB-04D4327742A3}">
      <dgm:prSet/>
      <dgm:spPr/>
      <dgm:t>
        <a:bodyPr/>
        <a:lstStyle/>
        <a:p>
          <a:endParaRPr lang="en-IN" dirty="0"/>
        </a:p>
      </dgm:t>
    </dgm:pt>
    <dgm:pt modelId="{0406EC67-8C49-4614-927C-77E6AB446E6B}">
      <dgm:prSet phldrT="[Text]"/>
      <dgm:spPr/>
      <dgm:t>
        <a:bodyPr/>
        <a:lstStyle/>
        <a:p>
          <a:r>
            <a:rPr lang="en-US" dirty="0"/>
            <a:t>What is Infrastructure Access control?</a:t>
          </a:r>
          <a:endParaRPr lang="en-IN" dirty="0"/>
        </a:p>
      </dgm:t>
    </dgm:pt>
    <dgm:pt modelId="{C4EDD07B-1978-44AB-940C-DAFE1158F450}" type="parTrans" cxnId="{42E83977-82E2-4079-A663-6AE3A05B6EBE}">
      <dgm:prSet/>
      <dgm:spPr/>
      <dgm:t>
        <a:bodyPr/>
        <a:lstStyle/>
        <a:p>
          <a:endParaRPr lang="en-IN"/>
        </a:p>
      </dgm:t>
    </dgm:pt>
    <dgm:pt modelId="{17AD8DFC-38EB-4E7F-BA3A-90E5D95F97BC}" type="sibTrans" cxnId="{42E83977-82E2-4079-A663-6AE3A05B6EBE}">
      <dgm:prSet/>
      <dgm:spPr/>
      <dgm:t>
        <a:bodyPr/>
        <a:lstStyle/>
        <a:p>
          <a:endParaRPr lang="en-IN" dirty="0"/>
        </a:p>
      </dgm:t>
    </dgm:pt>
    <dgm:pt modelId="{9390BDE3-56F1-4263-B4A9-29B5D007D26B}">
      <dgm:prSet phldrT="[Text]"/>
      <dgm:spPr/>
      <dgm:t>
        <a:bodyPr/>
        <a:lstStyle/>
        <a:p>
          <a:r>
            <a:rPr lang="en-US" dirty="0"/>
            <a:t>What types of controls are included?</a:t>
          </a:r>
          <a:endParaRPr lang="en-IN" dirty="0"/>
        </a:p>
      </dgm:t>
    </dgm:pt>
    <dgm:pt modelId="{188A5123-5BEA-4D7B-B3A3-CCFDBAF48519}" type="parTrans" cxnId="{983C3D86-28F5-4C98-AA73-D97A449C1D3E}">
      <dgm:prSet/>
      <dgm:spPr/>
      <dgm:t>
        <a:bodyPr/>
        <a:lstStyle/>
        <a:p>
          <a:endParaRPr lang="en-IN"/>
        </a:p>
      </dgm:t>
    </dgm:pt>
    <dgm:pt modelId="{A8FE2C24-6CE1-43E9-BA64-778B6520D19D}" type="sibTrans" cxnId="{983C3D86-28F5-4C98-AA73-D97A449C1D3E}">
      <dgm:prSet/>
      <dgm:spPr/>
      <dgm:t>
        <a:bodyPr/>
        <a:lstStyle/>
        <a:p>
          <a:endParaRPr lang="en-IN"/>
        </a:p>
      </dgm:t>
    </dgm:pt>
    <dgm:pt modelId="{486CFC89-F731-47B6-9D4E-B8410857783F}" type="pres">
      <dgm:prSet presAssocID="{4D2E1BBF-A0C6-4639-BDF6-3D2CE8923210}" presName="outerComposite" presStyleCnt="0">
        <dgm:presLayoutVars>
          <dgm:chMax val="5"/>
          <dgm:dir/>
          <dgm:resizeHandles val="exact"/>
        </dgm:presLayoutVars>
      </dgm:prSet>
      <dgm:spPr/>
    </dgm:pt>
    <dgm:pt modelId="{22593467-148A-4F26-9236-64938EA9709D}" type="pres">
      <dgm:prSet presAssocID="{4D2E1BBF-A0C6-4639-BDF6-3D2CE8923210}" presName="dummyMaxCanvas" presStyleCnt="0">
        <dgm:presLayoutVars/>
      </dgm:prSet>
      <dgm:spPr/>
    </dgm:pt>
    <dgm:pt modelId="{1E499AA5-6471-446B-8083-28A6C081AEDE}" type="pres">
      <dgm:prSet presAssocID="{4D2E1BBF-A0C6-4639-BDF6-3D2CE8923210}" presName="ThreeNodes_1" presStyleLbl="node1" presStyleIdx="0" presStyleCnt="3" custLinFactNeighborX="15886" custLinFactNeighborY="12142">
        <dgm:presLayoutVars>
          <dgm:bulletEnabled val="1"/>
        </dgm:presLayoutVars>
      </dgm:prSet>
      <dgm:spPr/>
    </dgm:pt>
    <dgm:pt modelId="{74432A31-4DFA-4163-89D0-23E737EA0FA9}" type="pres">
      <dgm:prSet presAssocID="{4D2E1BBF-A0C6-4639-BDF6-3D2CE8923210}" presName="ThreeNodes_2" presStyleLbl="node1" presStyleIdx="1" presStyleCnt="3" custLinFactNeighborX="7019" custLinFactNeighborY="-3366">
        <dgm:presLayoutVars>
          <dgm:bulletEnabled val="1"/>
        </dgm:presLayoutVars>
      </dgm:prSet>
      <dgm:spPr/>
    </dgm:pt>
    <dgm:pt modelId="{A8C7FBC2-B312-4E17-A1AF-A76B75FD191D}" type="pres">
      <dgm:prSet presAssocID="{4D2E1BBF-A0C6-4639-BDF6-3D2CE8923210}" presName="ThreeNodes_3" presStyleLbl="node1" presStyleIdx="2" presStyleCnt="3" custLinFactNeighborX="-1761" custLinFactNeighborY="-18236">
        <dgm:presLayoutVars>
          <dgm:bulletEnabled val="1"/>
        </dgm:presLayoutVars>
      </dgm:prSet>
      <dgm:spPr/>
    </dgm:pt>
    <dgm:pt modelId="{42CDF27F-D738-4287-A495-60695194D735}" type="pres">
      <dgm:prSet presAssocID="{4D2E1BBF-A0C6-4639-BDF6-3D2CE8923210}" presName="ThreeConn_1-2" presStyleLbl="fgAccFollowNode1" presStyleIdx="0" presStyleCnt="2" custFlipVert="0" custFlipHor="0" custScaleX="6046" custScaleY="6046" custLinFactNeighborX="98316" custLinFactNeighborY="-8254">
        <dgm:presLayoutVars>
          <dgm:bulletEnabled val="1"/>
        </dgm:presLayoutVars>
      </dgm:prSet>
      <dgm:spPr/>
    </dgm:pt>
    <dgm:pt modelId="{0C3AFCAB-57F0-4E5E-9A33-D0E160C2D23C}" type="pres">
      <dgm:prSet presAssocID="{4D2E1BBF-A0C6-4639-BDF6-3D2CE8923210}" presName="ThreeConn_2-3" presStyleLbl="fgAccFollowNode1" presStyleIdx="1" presStyleCnt="2" custFlipVert="0" custFlipHor="0" custScaleX="6046" custScaleY="6046">
        <dgm:presLayoutVars>
          <dgm:bulletEnabled val="1"/>
        </dgm:presLayoutVars>
      </dgm:prSet>
      <dgm:spPr/>
    </dgm:pt>
    <dgm:pt modelId="{6F3889D7-3E55-411A-954D-892CA1DABEF5}" type="pres">
      <dgm:prSet presAssocID="{4D2E1BBF-A0C6-4639-BDF6-3D2CE8923210}" presName="ThreeNodes_1_text" presStyleLbl="node1" presStyleIdx="2" presStyleCnt="3">
        <dgm:presLayoutVars>
          <dgm:bulletEnabled val="1"/>
        </dgm:presLayoutVars>
      </dgm:prSet>
      <dgm:spPr/>
    </dgm:pt>
    <dgm:pt modelId="{9AC131FC-919F-49DC-86D3-2B5A9E4664ED}" type="pres">
      <dgm:prSet presAssocID="{4D2E1BBF-A0C6-4639-BDF6-3D2CE8923210}" presName="ThreeNodes_2_text" presStyleLbl="node1" presStyleIdx="2" presStyleCnt="3">
        <dgm:presLayoutVars>
          <dgm:bulletEnabled val="1"/>
        </dgm:presLayoutVars>
      </dgm:prSet>
      <dgm:spPr/>
    </dgm:pt>
    <dgm:pt modelId="{0A22D199-9F1B-4530-BEFE-D0802AF1EA46}" type="pres">
      <dgm:prSet presAssocID="{4D2E1BBF-A0C6-4639-BDF6-3D2CE8923210}" presName="ThreeNodes_3_text" presStyleLbl="node1" presStyleIdx="2" presStyleCnt="3">
        <dgm:presLayoutVars>
          <dgm:bulletEnabled val="1"/>
        </dgm:presLayoutVars>
      </dgm:prSet>
      <dgm:spPr/>
    </dgm:pt>
  </dgm:ptLst>
  <dgm:cxnLst>
    <dgm:cxn modelId="{2993CB33-C4A5-4158-B0BA-CD682120C58F}" type="presOf" srcId="{9390BDE3-56F1-4263-B4A9-29B5D007D26B}" destId="{A8C7FBC2-B312-4E17-A1AF-A76B75FD191D}" srcOrd="0" destOrd="0" presId="urn:microsoft.com/office/officeart/2005/8/layout/vProcess5"/>
    <dgm:cxn modelId="{B2FA6F5D-7AFF-4E31-B66D-4DFA9CE2FD71}" type="presOf" srcId="{17AD8DFC-38EB-4E7F-BA3A-90E5D95F97BC}" destId="{0C3AFCAB-57F0-4E5E-9A33-D0E160C2D23C}" srcOrd="0" destOrd="0" presId="urn:microsoft.com/office/officeart/2005/8/layout/vProcess5"/>
    <dgm:cxn modelId="{42E83977-82E2-4079-A663-6AE3A05B6EBE}" srcId="{4D2E1BBF-A0C6-4639-BDF6-3D2CE8923210}" destId="{0406EC67-8C49-4614-927C-77E6AB446E6B}" srcOrd="1" destOrd="0" parTransId="{C4EDD07B-1978-44AB-940C-DAFE1158F450}" sibTransId="{17AD8DFC-38EB-4E7F-BA3A-90E5D95F97BC}"/>
    <dgm:cxn modelId="{35F70B79-EA2D-41DE-8D3C-B6F720B52695}" type="presOf" srcId="{9998F440-92E7-478D-A3D4-EDF8B10C082E}" destId="{6F3889D7-3E55-411A-954D-892CA1DABEF5}" srcOrd="1" destOrd="0" presId="urn:microsoft.com/office/officeart/2005/8/layout/vProcess5"/>
    <dgm:cxn modelId="{983C3D86-28F5-4C98-AA73-D97A449C1D3E}" srcId="{4D2E1BBF-A0C6-4639-BDF6-3D2CE8923210}" destId="{9390BDE3-56F1-4263-B4A9-29B5D007D26B}" srcOrd="2" destOrd="0" parTransId="{188A5123-5BEA-4D7B-B3A3-CCFDBAF48519}" sibTransId="{A8FE2C24-6CE1-43E9-BA64-778B6520D19D}"/>
    <dgm:cxn modelId="{CF3E638C-3266-4674-8F5D-27E1BD10237E}" type="presOf" srcId="{4D2E1BBF-A0C6-4639-BDF6-3D2CE8923210}" destId="{486CFC89-F731-47B6-9D4E-B8410857783F}" srcOrd="0" destOrd="0" presId="urn:microsoft.com/office/officeart/2005/8/layout/vProcess5"/>
    <dgm:cxn modelId="{5F0A1197-0C40-4562-BA90-A564DD2D72EB}" type="presOf" srcId="{6AD28C29-C536-4071-A15D-C6234E45823F}" destId="{42CDF27F-D738-4287-A495-60695194D735}" srcOrd="0" destOrd="0" presId="urn:microsoft.com/office/officeart/2005/8/layout/vProcess5"/>
    <dgm:cxn modelId="{496ACBA4-A309-45F0-AC98-BF82366FAD88}" type="presOf" srcId="{9390BDE3-56F1-4263-B4A9-29B5D007D26B}" destId="{0A22D199-9F1B-4530-BEFE-D0802AF1EA46}" srcOrd="1" destOrd="0" presId="urn:microsoft.com/office/officeart/2005/8/layout/vProcess5"/>
    <dgm:cxn modelId="{212D8DA5-4359-43DA-9128-DA0469BF4C37}" type="presOf" srcId="{9998F440-92E7-478D-A3D4-EDF8B10C082E}" destId="{1E499AA5-6471-446B-8083-28A6C081AEDE}" srcOrd="0" destOrd="0" presId="urn:microsoft.com/office/officeart/2005/8/layout/vProcess5"/>
    <dgm:cxn modelId="{B3F34CC1-7725-47B2-9883-92208FF9CABD}" type="presOf" srcId="{0406EC67-8C49-4614-927C-77E6AB446E6B}" destId="{9AC131FC-919F-49DC-86D3-2B5A9E4664ED}" srcOrd="1" destOrd="0" presId="urn:microsoft.com/office/officeart/2005/8/layout/vProcess5"/>
    <dgm:cxn modelId="{3C88B6DD-3C8E-491E-ADEB-04D4327742A3}" srcId="{4D2E1BBF-A0C6-4639-BDF6-3D2CE8923210}" destId="{9998F440-92E7-478D-A3D4-EDF8B10C082E}" srcOrd="0" destOrd="0" parTransId="{5993BE3F-1B7D-4706-978F-878E897CE1AD}" sibTransId="{6AD28C29-C536-4071-A15D-C6234E45823F}"/>
    <dgm:cxn modelId="{A2D1A0FA-1615-4AFC-97AA-0A555EC02009}" type="presOf" srcId="{0406EC67-8C49-4614-927C-77E6AB446E6B}" destId="{74432A31-4DFA-4163-89D0-23E737EA0FA9}" srcOrd="0" destOrd="0" presId="urn:microsoft.com/office/officeart/2005/8/layout/vProcess5"/>
    <dgm:cxn modelId="{D59FC300-2992-4345-A557-836164DD31A9}" type="presParOf" srcId="{486CFC89-F731-47B6-9D4E-B8410857783F}" destId="{22593467-148A-4F26-9236-64938EA9709D}" srcOrd="0" destOrd="0" presId="urn:microsoft.com/office/officeart/2005/8/layout/vProcess5"/>
    <dgm:cxn modelId="{DE401027-2632-4BAA-8873-64949D363010}" type="presParOf" srcId="{486CFC89-F731-47B6-9D4E-B8410857783F}" destId="{1E499AA5-6471-446B-8083-28A6C081AEDE}" srcOrd="1" destOrd="0" presId="urn:microsoft.com/office/officeart/2005/8/layout/vProcess5"/>
    <dgm:cxn modelId="{17020026-3EA2-4851-9D54-3D7CE6397D7D}" type="presParOf" srcId="{486CFC89-F731-47B6-9D4E-B8410857783F}" destId="{74432A31-4DFA-4163-89D0-23E737EA0FA9}" srcOrd="2" destOrd="0" presId="urn:microsoft.com/office/officeart/2005/8/layout/vProcess5"/>
    <dgm:cxn modelId="{A8A62541-CADD-417C-A2DC-FC1A66B82D7F}" type="presParOf" srcId="{486CFC89-F731-47B6-9D4E-B8410857783F}" destId="{A8C7FBC2-B312-4E17-A1AF-A76B75FD191D}" srcOrd="3" destOrd="0" presId="urn:microsoft.com/office/officeart/2005/8/layout/vProcess5"/>
    <dgm:cxn modelId="{55A27044-EE66-4ADA-9899-B18BFFFA6647}" type="presParOf" srcId="{486CFC89-F731-47B6-9D4E-B8410857783F}" destId="{42CDF27F-D738-4287-A495-60695194D735}" srcOrd="4" destOrd="0" presId="urn:microsoft.com/office/officeart/2005/8/layout/vProcess5"/>
    <dgm:cxn modelId="{C5ECC689-245A-44A3-9037-4CED85418B43}" type="presParOf" srcId="{486CFC89-F731-47B6-9D4E-B8410857783F}" destId="{0C3AFCAB-57F0-4E5E-9A33-D0E160C2D23C}" srcOrd="5" destOrd="0" presId="urn:microsoft.com/office/officeart/2005/8/layout/vProcess5"/>
    <dgm:cxn modelId="{CF5BCA9E-FA55-4847-90AB-10BEC447DC30}" type="presParOf" srcId="{486CFC89-F731-47B6-9D4E-B8410857783F}" destId="{6F3889D7-3E55-411A-954D-892CA1DABEF5}" srcOrd="6" destOrd="0" presId="urn:microsoft.com/office/officeart/2005/8/layout/vProcess5"/>
    <dgm:cxn modelId="{698D5BF9-75CC-4744-A9E0-44EFC0D441F3}" type="presParOf" srcId="{486CFC89-F731-47B6-9D4E-B8410857783F}" destId="{9AC131FC-919F-49DC-86D3-2B5A9E4664ED}" srcOrd="7" destOrd="0" presId="urn:microsoft.com/office/officeart/2005/8/layout/vProcess5"/>
    <dgm:cxn modelId="{8D6049BF-75D1-43AD-A938-904F04BAEC05}" type="presParOf" srcId="{486CFC89-F731-47B6-9D4E-B8410857783F}" destId="{0A22D199-9F1B-4530-BEFE-D0802AF1EA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7E72E6-D000-45C6-B672-FF297ABEFB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8F368-9F52-4D47-9E5E-CABE98A42305}">
      <dgm:prSet/>
      <dgm:spPr/>
      <dgm:t>
        <a:bodyPr/>
        <a:lstStyle/>
        <a:p>
          <a:r>
            <a:rPr lang="en-US"/>
            <a:t>Reduction in vehicle pollution </a:t>
          </a:r>
        </a:p>
      </dgm:t>
    </dgm:pt>
    <dgm:pt modelId="{7CB25DD4-74C3-4E57-800A-A2E846235A2C}" type="parTrans" cxnId="{30CAC5A2-8357-42BE-889D-E5F9548E58E1}">
      <dgm:prSet/>
      <dgm:spPr/>
      <dgm:t>
        <a:bodyPr/>
        <a:lstStyle/>
        <a:p>
          <a:endParaRPr lang="en-US"/>
        </a:p>
      </dgm:t>
    </dgm:pt>
    <dgm:pt modelId="{78B89F87-8BB7-42CF-848A-19601AE09B13}" type="sibTrans" cxnId="{30CAC5A2-8357-42BE-889D-E5F9548E58E1}">
      <dgm:prSet/>
      <dgm:spPr/>
      <dgm:t>
        <a:bodyPr/>
        <a:lstStyle/>
        <a:p>
          <a:endParaRPr lang="en-US"/>
        </a:p>
      </dgm:t>
    </dgm:pt>
    <dgm:pt modelId="{60467F30-AF8E-4DC7-9AC9-8E61E1911680}">
      <dgm:prSet/>
      <dgm:spPr/>
      <dgm:t>
        <a:bodyPr/>
        <a:lstStyle/>
        <a:p>
          <a:r>
            <a:rPr lang="en-US"/>
            <a:t>Improved work-life balance</a:t>
          </a:r>
        </a:p>
      </dgm:t>
    </dgm:pt>
    <dgm:pt modelId="{E1DABF51-6EF7-4AAD-8193-ABF765695243}" type="parTrans" cxnId="{B5B46671-339C-49D5-83DA-C62FE0D3A205}">
      <dgm:prSet/>
      <dgm:spPr/>
      <dgm:t>
        <a:bodyPr/>
        <a:lstStyle/>
        <a:p>
          <a:endParaRPr lang="en-US"/>
        </a:p>
      </dgm:t>
    </dgm:pt>
    <dgm:pt modelId="{B7BF0313-19D7-47F7-B302-42CD8C63D40A}" type="sibTrans" cxnId="{B5B46671-339C-49D5-83DA-C62FE0D3A205}">
      <dgm:prSet/>
      <dgm:spPr/>
      <dgm:t>
        <a:bodyPr/>
        <a:lstStyle/>
        <a:p>
          <a:endParaRPr lang="en-US"/>
        </a:p>
      </dgm:t>
    </dgm:pt>
    <dgm:pt modelId="{977AFEF9-FD39-487F-9B35-4153E289E145}">
      <dgm:prSet/>
      <dgm:spPr/>
      <dgm:t>
        <a:bodyPr/>
        <a:lstStyle/>
        <a:p>
          <a:r>
            <a:rPr lang="en-US"/>
            <a:t>Reduced dependency on imported oils</a:t>
          </a:r>
        </a:p>
      </dgm:t>
    </dgm:pt>
    <dgm:pt modelId="{717098BF-0B3C-475A-ADD4-F4D5643720F6}" type="parTrans" cxnId="{50038169-761B-4A7A-A3FC-B6D84D1E601B}">
      <dgm:prSet/>
      <dgm:spPr/>
      <dgm:t>
        <a:bodyPr/>
        <a:lstStyle/>
        <a:p>
          <a:endParaRPr lang="en-US"/>
        </a:p>
      </dgm:t>
    </dgm:pt>
    <dgm:pt modelId="{7F026B30-7546-44B0-BE6C-B85871003794}" type="sibTrans" cxnId="{50038169-761B-4A7A-A3FC-B6D84D1E601B}">
      <dgm:prSet/>
      <dgm:spPr/>
      <dgm:t>
        <a:bodyPr/>
        <a:lstStyle/>
        <a:p>
          <a:endParaRPr lang="en-US"/>
        </a:p>
      </dgm:t>
    </dgm:pt>
    <dgm:pt modelId="{3786EA35-AB1D-49EA-8AFF-7D4F491DD495}">
      <dgm:prSet/>
      <dgm:spPr/>
      <dgm:t>
        <a:bodyPr/>
        <a:lstStyle/>
        <a:p>
          <a:r>
            <a:rPr lang="en-US"/>
            <a:t>New opportunities </a:t>
          </a:r>
        </a:p>
      </dgm:t>
    </dgm:pt>
    <dgm:pt modelId="{5FC453EC-C3D4-4063-8333-6B84D0B7F2E4}" type="parTrans" cxnId="{C2501DCA-3ECE-486E-B956-B6A4A64ED347}">
      <dgm:prSet/>
      <dgm:spPr/>
      <dgm:t>
        <a:bodyPr/>
        <a:lstStyle/>
        <a:p>
          <a:endParaRPr lang="en-US"/>
        </a:p>
      </dgm:t>
    </dgm:pt>
    <dgm:pt modelId="{A8E82E35-E593-4FF6-B714-FDE71359A3CE}" type="sibTrans" cxnId="{C2501DCA-3ECE-486E-B956-B6A4A64ED347}">
      <dgm:prSet/>
      <dgm:spPr/>
      <dgm:t>
        <a:bodyPr/>
        <a:lstStyle/>
        <a:p>
          <a:endParaRPr lang="en-US"/>
        </a:p>
      </dgm:t>
    </dgm:pt>
    <dgm:pt modelId="{D5C49DED-F702-4383-9511-9403DFCF750A}">
      <dgm:prSet/>
      <dgm:spPr/>
      <dgm:t>
        <a:bodyPr/>
        <a:lstStyle/>
        <a:p>
          <a:r>
            <a:rPr lang="en-US"/>
            <a:t>Establishment of distributed workflows</a:t>
          </a:r>
        </a:p>
      </dgm:t>
    </dgm:pt>
    <dgm:pt modelId="{DAEA8F22-C3BE-4573-94D5-BB8F869E2B94}" type="parTrans" cxnId="{FCFADECA-3FA4-489A-9D35-C6AC36FF710A}">
      <dgm:prSet/>
      <dgm:spPr/>
      <dgm:t>
        <a:bodyPr/>
        <a:lstStyle/>
        <a:p>
          <a:endParaRPr lang="en-US"/>
        </a:p>
      </dgm:t>
    </dgm:pt>
    <dgm:pt modelId="{6A16F1D9-CF18-491E-86C3-91D14899CAD7}" type="sibTrans" cxnId="{FCFADECA-3FA4-489A-9D35-C6AC36FF710A}">
      <dgm:prSet/>
      <dgm:spPr/>
      <dgm:t>
        <a:bodyPr/>
        <a:lstStyle/>
        <a:p>
          <a:endParaRPr lang="en-US"/>
        </a:p>
      </dgm:t>
    </dgm:pt>
    <dgm:pt modelId="{50916F50-E7EF-4234-8FD4-593664B3475F}" type="pres">
      <dgm:prSet presAssocID="{9B7E72E6-D000-45C6-B672-FF297ABEFB0E}" presName="linear" presStyleCnt="0">
        <dgm:presLayoutVars>
          <dgm:animLvl val="lvl"/>
          <dgm:resizeHandles val="exact"/>
        </dgm:presLayoutVars>
      </dgm:prSet>
      <dgm:spPr/>
    </dgm:pt>
    <dgm:pt modelId="{EB434E6D-65BE-4868-8FB2-9A7288DC442C}" type="pres">
      <dgm:prSet presAssocID="{3568F368-9F52-4D47-9E5E-CABE98A42305}" presName="parentText" presStyleLbl="node1" presStyleIdx="0" presStyleCnt="5">
        <dgm:presLayoutVars>
          <dgm:chMax val="0"/>
          <dgm:bulletEnabled val="1"/>
        </dgm:presLayoutVars>
      </dgm:prSet>
      <dgm:spPr/>
    </dgm:pt>
    <dgm:pt modelId="{AF5A6660-9D66-4058-9539-C0B6FED99EFE}" type="pres">
      <dgm:prSet presAssocID="{78B89F87-8BB7-42CF-848A-19601AE09B13}" presName="spacer" presStyleCnt="0"/>
      <dgm:spPr/>
    </dgm:pt>
    <dgm:pt modelId="{F40B819D-29B0-497A-B6B9-91B6FEDC59C5}" type="pres">
      <dgm:prSet presAssocID="{60467F30-AF8E-4DC7-9AC9-8E61E1911680}" presName="parentText" presStyleLbl="node1" presStyleIdx="1" presStyleCnt="5">
        <dgm:presLayoutVars>
          <dgm:chMax val="0"/>
          <dgm:bulletEnabled val="1"/>
        </dgm:presLayoutVars>
      </dgm:prSet>
      <dgm:spPr/>
    </dgm:pt>
    <dgm:pt modelId="{C288D79C-BA82-44D6-B4BC-BAA44826CC76}" type="pres">
      <dgm:prSet presAssocID="{B7BF0313-19D7-47F7-B302-42CD8C63D40A}" presName="spacer" presStyleCnt="0"/>
      <dgm:spPr/>
    </dgm:pt>
    <dgm:pt modelId="{D6084587-32E6-4C6C-9A41-129814ECE2E5}" type="pres">
      <dgm:prSet presAssocID="{977AFEF9-FD39-487F-9B35-4153E289E145}" presName="parentText" presStyleLbl="node1" presStyleIdx="2" presStyleCnt="5">
        <dgm:presLayoutVars>
          <dgm:chMax val="0"/>
          <dgm:bulletEnabled val="1"/>
        </dgm:presLayoutVars>
      </dgm:prSet>
      <dgm:spPr/>
    </dgm:pt>
    <dgm:pt modelId="{8C50A02A-F167-4878-8519-14926E00BC59}" type="pres">
      <dgm:prSet presAssocID="{7F026B30-7546-44B0-BE6C-B85871003794}" presName="spacer" presStyleCnt="0"/>
      <dgm:spPr/>
    </dgm:pt>
    <dgm:pt modelId="{2468F7A1-6E3C-484C-B186-CA2794E27FFD}" type="pres">
      <dgm:prSet presAssocID="{3786EA35-AB1D-49EA-8AFF-7D4F491DD495}" presName="parentText" presStyleLbl="node1" presStyleIdx="3" presStyleCnt="5">
        <dgm:presLayoutVars>
          <dgm:chMax val="0"/>
          <dgm:bulletEnabled val="1"/>
        </dgm:presLayoutVars>
      </dgm:prSet>
      <dgm:spPr/>
    </dgm:pt>
    <dgm:pt modelId="{38E8B746-A771-4389-A093-35D7AAC5D290}" type="pres">
      <dgm:prSet presAssocID="{A8E82E35-E593-4FF6-B714-FDE71359A3CE}" presName="spacer" presStyleCnt="0"/>
      <dgm:spPr/>
    </dgm:pt>
    <dgm:pt modelId="{D45EF182-7EEC-46C0-B760-E6FAA49AD100}" type="pres">
      <dgm:prSet presAssocID="{D5C49DED-F702-4383-9511-9403DFCF750A}" presName="parentText" presStyleLbl="node1" presStyleIdx="4" presStyleCnt="5">
        <dgm:presLayoutVars>
          <dgm:chMax val="0"/>
          <dgm:bulletEnabled val="1"/>
        </dgm:presLayoutVars>
      </dgm:prSet>
      <dgm:spPr/>
    </dgm:pt>
  </dgm:ptLst>
  <dgm:cxnLst>
    <dgm:cxn modelId="{723F8F26-9104-4846-84D2-93B7BC5834F2}" type="presOf" srcId="{3786EA35-AB1D-49EA-8AFF-7D4F491DD495}" destId="{2468F7A1-6E3C-484C-B186-CA2794E27FFD}" srcOrd="0" destOrd="0" presId="urn:microsoft.com/office/officeart/2005/8/layout/vList2"/>
    <dgm:cxn modelId="{37480B2F-5238-47E7-8474-E78106C31DD1}" type="presOf" srcId="{9B7E72E6-D000-45C6-B672-FF297ABEFB0E}" destId="{50916F50-E7EF-4234-8FD4-593664B3475F}" srcOrd="0" destOrd="0" presId="urn:microsoft.com/office/officeart/2005/8/layout/vList2"/>
    <dgm:cxn modelId="{75D36C64-6A41-403B-AFED-3DA5C9E644AB}" type="presOf" srcId="{D5C49DED-F702-4383-9511-9403DFCF750A}" destId="{D45EF182-7EEC-46C0-B760-E6FAA49AD100}" srcOrd="0" destOrd="0" presId="urn:microsoft.com/office/officeart/2005/8/layout/vList2"/>
    <dgm:cxn modelId="{50038169-761B-4A7A-A3FC-B6D84D1E601B}" srcId="{9B7E72E6-D000-45C6-B672-FF297ABEFB0E}" destId="{977AFEF9-FD39-487F-9B35-4153E289E145}" srcOrd="2" destOrd="0" parTransId="{717098BF-0B3C-475A-ADD4-F4D5643720F6}" sibTransId="{7F026B30-7546-44B0-BE6C-B85871003794}"/>
    <dgm:cxn modelId="{B5B46671-339C-49D5-83DA-C62FE0D3A205}" srcId="{9B7E72E6-D000-45C6-B672-FF297ABEFB0E}" destId="{60467F30-AF8E-4DC7-9AC9-8E61E1911680}" srcOrd="1" destOrd="0" parTransId="{E1DABF51-6EF7-4AAD-8193-ABF765695243}" sibTransId="{B7BF0313-19D7-47F7-B302-42CD8C63D40A}"/>
    <dgm:cxn modelId="{3A1F6791-AEFF-4399-B2CF-4EAA3FB95573}" type="presOf" srcId="{3568F368-9F52-4D47-9E5E-CABE98A42305}" destId="{EB434E6D-65BE-4868-8FB2-9A7288DC442C}" srcOrd="0" destOrd="0" presId="urn:microsoft.com/office/officeart/2005/8/layout/vList2"/>
    <dgm:cxn modelId="{30CAC5A2-8357-42BE-889D-E5F9548E58E1}" srcId="{9B7E72E6-D000-45C6-B672-FF297ABEFB0E}" destId="{3568F368-9F52-4D47-9E5E-CABE98A42305}" srcOrd="0" destOrd="0" parTransId="{7CB25DD4-74C3-4E57-800A-A2E846235A2C}" sibTransId="{78B89F87-8BB7-42CF-848A-19601AE09B13}"/>
    <dgm:cxn modelId="{DB9DAFB7-1797-4BF6-8750-E7EE4E90CF27}" type="presOf" srcId="{60467F30-AF8E-4DC7-9AC9-8E61E1911680}" destId="{F40B819D-29B0-497A-B6B9-91B6FEDC59C5}" srcOrd="0" destOrd="0" presId="urn:microsoft.com/office/officeart/2005/8/layout/vList2"/>
    <dgm:cxn modelId="{C2501DCA-3ECE-486E-B956-B6A4A64ED347}" srcId="{9B7E72E6-D000-45C6-B672-FF297ABEFB0E}" destId="{3786EA35-AB1D-49EA-8AFF-7D4F491DD495}" srcOrd="3" destOrd="0" parTransId="{5FC453EC-C3D4-4063-8333-6B84D0B7F2E4}" sibTransId="{A8E82E35-E593-4FF6-B714-FDE71359A3CE}"/>
    <dgm:cxn modelId="{FCFADECA-3FA4-489A-9D35-C6AC36FF710A}" srcId="{9B7E72E6-D000-45C6-B672-FF297ABEFB0E}" destId="{D5C49DED-F702-4383-9511-9403DFCF750A}" srcOrd="4" destOrd="0" parTransId="{DAEA8F22-C3BE-4573-94D5-BB8F869E2B94}" sibTransId="{6A16F1D9-CF18-491E-86C3-91D14899CAD7}"/>
    <dgm:cxn modelId="{93252EEB-9B6C-49B0-BAB7-907E64BF887F}" type="presOf" srcId="{977AFEF9-FD39-487F-9B35-4153E289E145}" destId="{D6084587-32E6-4C6C-9A41-129814ECE2E5}" srcOrd="0" destOrd="0" presId="urn:microsoft.com/office/officeart/2005/8/layout/vList2"/>
    <dgm:cxn modelId="{C9817598-69A6-4F2D-A3BB-1E536711E97B}" type="presParOf" srcId="{50916F50-E7EF-4234-8FD4-593664B3475F}" destId="{EB434E6D-65BE-4868-8FB2-9A7288DC442C}" srcOrd="0" destOrd="0" presId="urn:microsoft.com/office/officeart/2005/8/layout/vList2"/>
    <dgm:cxn modelId="{8537F90E-38F3-49E6-BA89-007E88D4B12B}" type="presParOf" srcId="{50916F50-E7EF-4234-8FD4-593664B3475F}" destId="{AF5A6660-9D66-4058-9539-C0B6FED99EFE}" srcOrd="1" destOrd="0" presId="urn:microsoft.com/office/officeart/2005/8/layout/vList2"/>
    <dgm:cxn modelId="{64A012EC-7834-4C72-955C-1CCC37F2FBB5}" type="presParOf" srcId="{50916F50-E7EF-4234-8FD4-593664B3475F}" destId="{F40B819D-29B0-497A-B6B9-91B6FEDC59C5}" srcOrd="2" destOrd="0" presId="urn:microsoft.com/office/officeart/2005/8/layout/vList2"/>
    <dgm:cxn modelId="{E385EB42-E4CC-4FF3-82AA-A3978E68C4F4}" type="presParOf" srcId="{50916F50-E7EF-4234-8FD4-593664B3475F}" destId="{C288D79C-BA82-44D6-B4BC-BAA44826CC76}" srcOrd="3" destOrd="0" presId="urn:microsoft.com/office/officeart/2005/8/layout/vList2"/>
    <dgm:cxn modelId="{8F77E333-C18D-4D8A-B053-3A95BA40FC1F}" type="presParOf" srcId="{50916F50-E7EF-4234-8FD4-593664B3475F}" destId="{D6084587-32E6-4C6C-9A41-129814ECE2E5}" srcOrd="4" destOrd="0" presId="urn:microsoft.com/office/officeart/2005/8/layout/vList2"/>
    <dgm:cxn modelId="{8E18E2A3-0209-4157-992B-EDC3BFAA7C9B}" type="presParOf" srcId="{50916F50-E7EF-4234-8FD4-593664B3475F}" destId="{8C50A02A-F167-4878-8519-14926E00BC59}" srcOrd="5" destOrd="0" presId="urn:microsoft.com/office/officeart/2005/8/layout/vList2"/>
    <dgm:cxn modelId="{10C0DF00-1B9C-4DFC-B99B-9963D2AFD93B}" type="presParOf" srcId="{50916F50-E7EF-4234-8FD4-593664B3475F}" destId="{2468F7A1-6E3C-484C-B186-CA2794E27FFD}" srcOrd="6" destOrd="0" presId="urn:microsoft.com/office/officeart/2005/8/layout/vList2"/>
    <dgm:cxn modelId="{28E80AEA-088F-4F03-8ADC-31FBE420F34F}" type="presParOf" srcId="{50916F50-E7EF-4234-8FD4-593664B3475F}" destId="{38E8B746-A771-4389-A093-35D7AAC5D290}" srcOrd="7" destOrd="0" presId="urn:microsoft.com/office/officeart/2005/8/layout/vList2"/>
    <dgm:cxn modelId="{D2FBD2DD-9137-4DDD-9C52-F6F3BDC0B6A5}" type="presParOf" srcId="{50916F50-E7EF-4234-8FD4-593664B3475F}" destId="{D45EF182-7EEC-46C0-B760-E6FAA49AD10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F3D7-A369-471C-AC7F-FE9131182E31}">
      <dsp:nvSpPr>
        <dsp:cNvPr id="0" name=""/>
        <dsp:cNvSpPr/>
      </dsp:nvSpPr>
      <dsp:spPr>
        <a:xfrm>
          <a:off x="377190" y="3160"/>
          <a:ext cx="2907506" cy="1744503"/>
        </a:xfrm>
        <a:prstGeom prst="rect">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a:t>How Is Identity Verified?</a:t>
          </a:r>
          <a:endParaRPr lang="en-US" sz="1900" kern="1200"/>
        </a:p>
      </dsp:txBody>
      <dsp:txXfrm>
        <a:off x="377190" y="3160"/>
        <a:ext cx="2907506" cy="1744503"/>
      </dsp:txXfrm>
    </dsp:sp>
    <dsp:sp modelId="{1B1BA98E-B5F3-449D-B582-AAFBB51C910A}">
      <dsp:nvSpPr>
        <dsp:cNvPr id="0" name=""/>
        <dsp:cNvSpPr/>
      </dsp:nvSpPr>
      <dsp:spPr>
        <a:xfrm>
          <a:off x="3575446" y="3160"/>
          <a:ext cx="2907506" cy="1744503"/>
        </a:xfrm>
        <a:prstGeom prst="rect">
          <a:avLst/>
        </a:prstGeom>
        <a:solidFill>
          <a:schemeClr val="accent1">
            <a:shade val="80000"/>
            <a:hueOff val="69857"/>
            <a:satOff val="-1251"/>
            <a:lumOff val="53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dirty="0"/>
            <a:t>A secure identity should be distinct in the sense that it should be possible for two users to identify themselves clearly. </a:t>
          </a:r>
          <a:endParaRPr lang="en-US" sz="1900" kern="1200" dirty="0"/>
        </a:p>
      </dsp:txBody>
      <dsp:txXfrm>
        <a:off x="3575446" y="3160"/>
        <a:ext cx="2907506" cy="1744503"/>
      </dsp:txXfrm>
    </dsp:sp>
    <dsp:sp modelId="{1E2DF200-FA46-4D0B-8B93-B730F1A71398}">
      <dsp:nvSpPr>
        <dsp:cNvPr id="0" name=""/>
        <dsp:cNvSpPr/>
      </dsp:nvSpPr>
      <dsp:spPr>
        <a:xfrm>
          <a:off x="6773703" y="3160"/>
          <a:ext cx="2907506" cy="1744503"/>
        </a:xfrm>
        <a:prstGeom prst="rect">
          <a:avLst/>
        </a:prstGeom>
        <a:solidFill>
          <a:schemeClr val="accent1">
            <a:shade val="80000"/>
            <a:hueOff val="139713"/>
            <a:satOff val="-2502"/>
            <a:lumOff val="106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b="0" kern="1200"/>
            <a:t>The list that follows highlights the key concepts of identity. </a:t>
          </a:r>
          <a:endParaRPr lang="en-US" sz="1900" kern="1200"/>
        </a:p>
        <a:p>
          <a:pPr marL="114300" lvl="1" indent="-114300" algn="l" defTabSz="666750">
            <a:lnSpc>
              <a:spcPct val="90000"/>
            </a:lnSpc>
            <a:spcBef>
              <a:spcPct val="0"/>
            </a:spcBef>
            <a:spcAft>
              <a:spcPct val="15000"/>
            </a:spcAft>
            <a:buChar char="•"/>
          </a:pPr>
          <a:r>
            <a:rPr lang="en-CA" sz="1500" b="0" kern="1200" dirty="0"/>
            <a:t>Identities should be unique. Two users with the same identity should not be allowed.</a:t>
          </a:r>
          <a:endParaRPr lang="en-US" sz="1500" kern="1200" dirty="0"/>
        </a:p>
      </dsp:txBody>
      <dsp:txXfrm>
        <a:off x="6773703" y="3160"/>
        <a:ext cx="2907506" cy="1744503"/>
      </dsp:txXfrm>
    </dsp:sp>
    <dsp:sp modelId="{A1D035BD-86CD-4157-82EE-86CEE6A931D6}">
      <dsp:nvSpPr>
        <dsp:cNvPr id="0" name=""/>
        <dsp:cNvSpPr/>
      </dsp:nvSpPr>
      <dsp:spPr>
        <a:xfrm>
          <a:off x="377190" y="2038415"/>
          <a:ext cx="2907506" cy="1744503"/>
        </a:xfrm>
        <a:prstGeom prst="rect">
          <a:avLst/>
        </a:prstGeom>
        <a:solidFill>
          <a:schemeClr val="accent1">
            <a:shade val="80000"/>
            <a:hueOff val="209570"/>
            <a:satOff val="-3754"/>
            <a:lumOff val="1595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dirty="0"/>
            <a:t>2. </a:t>
          </a:r>
          <a:r>
            <a:rPr lang="en-CA" sz="1900" b="0" kern="1200" dirty="0"/>
            <a:t> Identities should be nondescriptive. It should not be possible to infer the role or function of the user.  </a:t>
          </a:r>
          <a:endParaRPr lang="en-US" sz="1900" kern="1200" dirty="0"/>
        </a:p>
      </dsp:txBody>
      <dsp:txXfrm>
        <a:off x="377190" y="2038415"/>
        <a:ext cx="2907506" cy="1744503"/>
      </dsp:txXfrm>
    </dsp:sp>
    <dsp:sp modelId="{CAB0017A-D6AD-4444-8A5A-980E77A2CEF4}">
      <dsp:nvSpPr>
        <dsp:cNvPr id="0" name=""/>
        <dsp:cNvSpPr/>
      </dsp:nvSpPr>
      <dsp:spPr>
        <a:xfrm>
          <a:off x="3575446" y="2038415"/>
          <a:ext cx="2907506" cy="1744503"/>
        </a:xfrm>
        <a:prstGeom prst="rect">
          <a:avLst/>
        </a:prstGeom>
        <a:solidFill>
          <a:schemeClr val="accent1">
            <a:shade val="80000"/>
            <a:hueOff val="279426"/>
            <a:satOff val="-5005"/>
            <a:lumOff val="212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a:t>3. Identities should be securely issued. A secure process for issuing an identity to a user needs to be established.</a:t>
          </a:r>
          <a:endParaRPr lang="en-US" sz="1900" kern="1200"/>
        </a:p>
      </dsp:txBody>
      <dsp:txXfrm>
        <a:off x="3575446" y="2038415"/>
        <a:ext cx="2907506" cy="1744503"/>
      </dsp:txXfrm>
    </dsp:sp>
    <dsp:sp modelId="{15A287F3-1860-4074-AFE6-DC2A10E6A946}">
      <dsp:nvSpPr>
        <dsp:cNvPr id="0" name=""/>
        <dsp:cNvSpPr/>
      </dsp:nvSpPr>
      <dsp:spPr>
        <a:xfrm>
          <a:off x="6773703" y="2038415"/>
          <a:ext cx="2907506" cy="1744503"/>
        </a:xfrm>
        <a:prstGeom prst="rect">
          <a:avLst/>
        </a:prstGeom>
        <a:solidFill>
          <a:schemeClr val="accent1">
            <a:shade val="80000"/>
            <a:hueOff val="349283"/>
            <a:satOff val="-6256"/>
            <a:lumOff val="265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a:t>4.  Identities can be location-based. A process for authenticating someone based on his or her location.</a:t>
          </a:r>
          <a:endParaRPr lang="en-US" sz="1900" kern="1200"/>
        </a:p>
      </dsp:txBody>
      <dsp:txXfrm>
        <a:off x="6773703" y="2038415"/>
        <a:ext cx="2907506" cy="1744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9AA5-6471-446B-8083-28A6C081AEDE}">
      <dsp:nvSpPr>
        <dsp:cNvPr id="0" name=""/>
        <dsp:cNvSpPr/>
      </dsp:nvSpPr>
      <dsp:spPr>
        <a:xfrm>
          <a:off x="1600151" y="141262"/>
          <a:ext cx="10072715" cy="1163421"/>
        </a:xfrm>
        <a:prstGeom prst="roundRect">
          <a:avLst>
            <a:gd name="adj" fmla="val 10000"/>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network?</a:t>
          </a:r>
          <a:endParaRPr lang="en-IN" sz="3900" kern="1200" dirty="0"/>
        </a:p>
      </dsp:txBody>
      <dsp:txXfrm>
        <a:off x="1634226" y="175337"/>
        <a:ext cx="8817293" cy="1095271"/>
      </dsp:txXfrm>
    </dsp:sp>
    <dsp:sp modelId="{74432A31-4DFA-4163-89D0-23E737EA0FA9}">
      <dsp:nvSpPr>
        <dsp:cNvPr id="0" name=""/>
        <dsp:cNvSpPr/>
      </dsp:nvSpPr>
      <dsp:spPr>
        <a:xfrm>
          <a:off x="1595772" y="1318164"/>
          <a:ext cx="10072715" cy="1163421"/>
        </a:xfrm>
        <a:prstGeom prst="roundRect">
          <a:avLst>
            <a:gd name="adj" fmla="val 10000"/>
          </a:avLst>
        </a:prstGeom>
        <a:solidFill>
          <a:schemeClr val="accent3">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Access control?</a:t>
          </a:r>
          <a:endParaRPr lang="en-IN" sz="3900" kern="1200" dirty="0"/>
        </a:p>
      </dsp:txBody>
      <dsp:txXfrm>
        <a:off x="1629847" y="1352239"/>
        <a:ext cx="8359572" cy="1095271"/>
      </dsp:txXfrm>
    </dsp:sp>
    <dsp:sp modelId="{A8C7FBC2-B312-4E17-A1AF-A76B75FD191D}">
      <dsp:nvSpPr>
        <dsp:cNvPr id="0" name=""/>
        <dsp:cNvSpPr/>
      </dsp:nvSpPr>
      <dsp:spPr>
        <a:xfrm>
          <a:off x="1600157" y="2502489"/>
          <a:ext cx="10072715" cy="1163421"/>
        </a:xfrm>
        <a:prstGeom prst="roundRect">
          <a:avLst>
            <a:gd name="adj" fmla="val 10000"/>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types of controls are included?</a:t>
          </a:r>
          <a:endParaRPr lang="en-IN" sz="3900" kern="1200" dirty="0"/>
        </a:p>
      </dsp:txBody>
      <dsp:txXfrm>
        <a:off x="1634232" y="2536564"/>
        <a:ext cx="8359572" cy="1095271"/>
      </dsp:txXfrm>
    </dsp:sp>
    <dsp:sp modelId="{42CDF27F-D738-4287-A495-60695194D735}">
      <dsp:nvSpPr>
        <dsp:cNvPr id="0" name=""/>
        <dsp:cNvSpPr/>
      </dsp:nvSpPr>
      <dsp:spPr>
        <a:xfrm>
          <a:off x="10415232" y="1175094"/>
          <a:ext cx="45721" cy="45721"/>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425519" y="1175094"/>
        <a:ext cx="25147" cy="34405"/>
      </dsp:txXfrm>
    </dsp:sp>
    <dsp:sp modelId="{0C3AFCAB-57F0-4E5E-9A33-D0E160C2D23C}">
      <dsp:nvSpPr>
        <dsp:cNvPr id="0" name=""/>
        <dsp:cNvSpPr/>
      </dsp:nvSpPr>
      <dsp:spPr>
        <a:xfrm>
          <a:off x="10560512" y="2587082"/>
          <a:ext cx="45721" cy="45721"/>
        </a:xfrm>
        <a:prstGeom prst="downArrow">
          <a:avLst>
            <a:gd name="adj1" fmla="val 55000"/>
            <a:gd name="adj2" fmla="val 45000"/>
          </a:avLst>
        </a:prstGeom>
        <a:solidFill>
          <a:schemeClr val="accent3">
            <a:alpha val="90000"/>
            <a:tint val="40000"/>
            <a:hueOff val="0"/>
            <a:satOff val="0"/>
            <a:lumOff val="0"/>
            <a:alphaOff val="-4000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570799" y="2587082"/>
        <a:ext cx="25147" cy="34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4E6D-65BE-4868-8FB2-9A7288DC442C}">
      <dsp:nvSpPr>
        <dsp:cNvPr id="0" name=""/>
        <dsp:cNvSpPr/>
      </dsp:nvSpPr>
      <dsp:spPr>
        <a:xfrm>
          <a:off x="0" y="878233"/>
          <a:ext cx="6797675"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Reduction in vehicle pollution </a:t>
          </a:r>
        </a:p>
      </dsp:txBody>
      <dsp:txXfrm>
        <a:off x="34526" y="912759"/>
        <a:ext cx="6728623" cy="638212"/>
      </dsp:txXfrm>
    </dsp:sp>
    <dsp:sp modelId="{F40B819D-29B0-497A-B6B9-91B6FEDC59C5}">
      <dsp:nvSpPr>
        <dsp:cNvPr id="0" name=""/>
        <dsp:cNvSpPr/>
      </dsp:nvSpPr>
      <dsp:spPr>
        <a:xfrm>
          <a:off x="0" y="1674778"/>
          <a:ext cx="6797675" cy="707264"/>
        </a:xfrm>
        <a:prstGeom prst="roundRect">
          <a:avLst/>
        </a:prstGeom>
        <a:solidFill>
          <a:schemeClr val="accent5">
            <a:hueOff val="-1689636"/>
            <a:satOff val="-4355"/>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Improved work-life balance</a:t>
          </a:r>
        </a:p>
      </dsp:txBody>
      <dsp:txXfrm>
        <a:off x="34526" y="1709304"/>
        <a:ext cx="6728623" cy="638212"/>
      </dsp:txXfrm>
    </dsp:sp>
    <dsp:sp modelId="{D6084587-32E6-4C6C-9A41-129814ECE2E5}">
      <dsp:nvSpPr>
        <dsp:cNvPr id="0" name=""/>
        <dsp:cNvSpPr/>
      </dsp:nvSpPr>
      <dsp:spPr>
        <a:xfrm>
          <a:off x="0" y="2471323"/>
          <a:ext cx="6797675" cy="707264"/>
        </a:xfrm>
        <a:prstGeom prst="roundRect">
          <a:avLst/>
        </a:prstGeom>
        <a:solidFill>
          <a:schemeClr val="accent5">
            <a:hueOff val="-3379271"/>
            <a:satOff val="-8710"/>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Reduced dependency on imported oils</a:t>
          </a:r>
        </a:p>
      </dsp:txBody>
      <dsp:txXfrm>
        <a:off x="34526" y="2505849"/>
        <a:ext cx="6728623" cy="638212"/>
      </dsp:txXfrm>
    </dsp:sp>
    <dsp:sp modelId="{2468F7A1-6E3C-484C-B186-CA2794E27FFD}">
      <dsp:nvSpPr>
        <dsp:cNvPr id="0" name=""/>
        <dsp:cNvSpPr/>
      </dsp:nvSpPr>
      <dsp:spPr>
        <a:xfrm>
          <a:off x="0" y="3267868"/>
          <a:ext cx="6797675" cy="707264"/>
        </a:xfrm>
        <a:prstGeom prst="roundRect">
          <a:avLst/>
        </a:prstGeom>
        <a:solidFill>
          <a:schemeClr val="accent5">
            <a:hueOff val="-5068907"/>
            <a:satOff val="-13064"/>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New opportunities </a:t>
          </a:r>
        </a:p>
      </dsp:txBody>
      <dsp:txXfrm>
        <a:off x="34526" y="3302394"/>
        <a:ext cx="6728623" cy="638212"/>
      </dsp:txXfrm>
    </dsp:sp>
    <dsp:sp modelId="{D45EF182-7EEC-46C0-B760-E6FAA49AD100}">
      <dsp:nvSpPr>
        <dsp:cNvPr id="0" name=""/>
        <dsp:cNvSpPr/>
      </dsp:nvSpPr>
      <dsp:spPr>
        <a:xfrm>
          <a:off x="0" y="4064413"/>
          <a:ext cx="6797675" cy="707264"/>
        </a:xfrm>
        <a:prstGeom prst="roundRect">
          <a:avLst/>
        </a:prstGeom>
        <a:solidFill>
          <a:schemeClr val="accent5">
            <a:hueOff val="-6758543"/>
            <a:satOff val="-17419"/>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Establishment of distributed workflows</a:t>
          </a:r>
        </a:p>
      </dsp:txBody>
      <dsp:txXfrm>
        <a:off x="34526" y="4098939"/>
        <a:ext cx="67286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q5id.com/blog/biometric-authentication-types-benefits-and-best-practic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20" y="-22"/>
            <a:ext cx="12191977" cy="6858022"/>
          </a:xfrm>
          <a:prstGeom prst="rect">
            <a:avLst/>
          </a:prstGeom>
        </p:spPr>
      </p:pic>
      <p:sp>
        <p:nvSpPr>
          <p:cNvPr id="55" name="Rectangle 5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643466" y="4551036"/>
            <a:ext cx="5449479" cy="1663495"/>
          </a:xfrm>
        </p:spPr>
        <p:txBody>
          <a:bodyPr anchor="b">
            <a:normAutofit/>
          </a:bodyPr>
          <a:lstStyle/>
          <a:p>
            <a:pPr>
              <a:lnSpc>
                <a:spcPct val="100000"/>
              </a:lnSpc>
            </a:pPr>
            <a:r>
              <a:rPr lang="en-US" sz="1700">
                <a:solidFill>
                  <a:schemeClr val="bg1"/>
                </a:solidFill>
              </a:rPr>
              <a:t>Group 3 </a:t>
            </a:r>
          </a:p>
          <a:p>
            <a:pPr>
              <a:lnSpc>
                <a:spcPct val="100000"/>
              </a:lnSpc>
            </a:pPr>
            <a:r>
              <a:rPr lang="en-US" sz="1700">
                <a:solidFill>
                  <a:schemeClr val="bg1"/>
                </a:solidFill>
              </a:rPr>
              <a:t>Karmdeep Kaur</a:t>
            </a:r>
          </a:p>
          <a:p>
            <a:pPr>
              <a:lnSpc>
                <a:spcPct val="100000"/>
              </a:lnSpc>
            </a:pPr>
            <a:r>
              <a:rPr lang="en-US" sz="1700">
                <a:solidFill>
                  <a:schemeClr val="bg1"/>
                </a:solidFill>
              </a:rPr>
              <a:t>Dwity Gohil</a:t>
            </a:r>
          </a:p>
          <a:p>
            <a:pPr>
              <a:lnSpc>
                <a:spcPct val="100000"/>
              </a:lnSpc>
            </a:pPr>
            <a:r>
              <a:rPr lang="en-US" sz="1700">
                <a:solidFill>
                  <a:schemeClr val="bg1"/>
                </a:solidFill>
              </a:rPr>
              <a:t>Ripunjoy Madhab buddha</a:t>
            </a:r>
          </a:p>
        </p:txBody>
      </p:sp>
      <p:sp>
        <p:nvSpPr>
          <p:cNvPr id="57" name="Rectangle 5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8701" y="1846450"/>
            <a:ext cx="10694598" cy="4221284"/>
          </a:xfrm>
          <a:prstGeom prst="rect">
            <a:avLst/>
          </a:prstGeom>
          <a:noFill/>
        </p:spPr>
        <p:txBody>
          <a:bodyPr wrap="square">
            <a:spAutoFit/>
          </a:bodyPr>
          <a:lstStyle/>
          <a:p>
            <a:pPr>
              <a:lnSpc>
                <a:spcPct val="107000"/>
              </a:lnSpc>
              <a:spcAft>
                <a:spcPts val="800"/>
              </a:spcAft>
            </a:pPr>
            <a:r>
              <a:rPr lang="en-CA" sz="2400" dirty="0">
                <a:solidFill>
                  <a:schemeClr val="bg1">
                    <a:lumMod val="95000"/>
                  </a:schemeClr>
                </a:solidFill>
                <a:effectLst/>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behavioural characteristic. The following physical or physiological traits are the most prevalent</a:t>
            </a:r>
            <a:r>
              <a:rPr lang="en-CA" sz="2400" b="1" dirty="0">
                <a:solidFill>
                  <a:schemeClr val="bg1">
                    <a:lumMod val="95000"/>
                  </a:schemeClr>
                </a:solidFill>
                <a:effectLst/>
                <a:ea typeface="Calibri" panose="020F0502020204030204" pitchFamily="34" charset="0"/>
                <a:cs typeface="Times New Roman" panose="02020603050405020304" pitchFamily="18" charset="0"/>
              </a:rPr>
              <a:t>:</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1. Fingerprint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2. Face recognition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3. Retina and iris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4. Palm and hand geometry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2400" dirty="0">
              <a:solidFill>
                <a:schemeClr val="bg1">
                  <a:lumMod val="95000"/>
                </a:schemeClr>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CF68792-DDEF-322B-B17D-7B3C12326B9F}"/>
              </a:ext>
            </a:extLst>
          </p:cNvPr>
          <p:cNvSpPr txBox="1"/>
          <p:nvPr/>
        </p:nvSpPr>
        <p:spPr>
          <a:xfrm>
            <a:off x="748701" y="514179"/>
            <a:ext cx="10694598" cy="712696"/>
          </a:xfrm>
          <a:prstGeom prst="rect">
            <a:avLst/>
          </a:prstGeom>
          <a:noFill/>
        </p:spPr>
        <p:txBody>
          <a:bodyPr wrap="square">
            <a:spAutoFit/>
          </a:bodyPr>
          <a:lstStyle/>
          <a:p>
            <a:pPr>
              <a:lnSpc>
                <a:spcPct val="107000"/>
              </a:lnSpc>
              <a:spcAft>
                <a:spcPts val="800"/>
              </a:spcAft>
            </a:pPr>
            <a:r>
              <a:rPr lang="en-CA" sz="4000" dirty="0">
                <a:solidFill>
                  <a:schemeClr val="bg1">
                    <a:lumMod val="95000"/>
                  </a:schemeClr>
                </a:solidFill>
                <a:effectLst/>
                <a:latin typeface="+mj-lt"/>
                <a:ea typeface="Calibri" panose="020F0502020204030204" pitchFamily="34" charset="0"/>
                <a:cs typeface="Times New Roman" panose="02020603050405020304" pitchFamily="18" charset="0"/>
              </a:rPr>
              <a:t>Authentication By Characteristics -</a:t>
            </a: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2041227" y="86264"/>
            <a:ext cx="8374092" cy="3293209"/>
          </a:xfrm>
          <a:prstGeom prst="rect">
            <a:avLst/>
          </a:prstGeom>
          <a:noFill/>
        </p:spPr>
        <p:txBody>
          <a:bodyPr wrap="square">
            <a:spAutoFit/>
          </a:bodyPr>
          <a:lstStyle/>
          <a:p>
            <a:r>
              <a:rPr lang="en-CA" sz="4000" dirty="0">
                <a:solidFill>
                  <a:schemeClr val="bg2"/>
                </a:solidFill>
                <a:effectLst/>
                <a:latin typeface="+mj-lt"/>
                <a:ea typeface="Calibri" panose="020F0502020204030204" pitchFamily="34" charset="0"/>
                <a:cs typeface="Times New Roman" panose="02020603050405020304" pitchFamily="18" charset="0"/>
              </a:rPr>
              <a:t>Multi-Factor Authentication – </a:t>
            </a:r>
            <a:r>
              <a:rPr lang="en-CA" sz="2400" dirty="0">
                <a:solidFill>
                  <a:schemeClr val="bg2"/>
                </a:solidFill>
                <a:effectLst/>
                <a:ea typeface="Calibri" panose="020F0502020204030204" pitchFamily="34" charset="0"/>
                <a:cs typeface="Times New Roman" panose="02020603050405020304" pitchFamily="18" charset="0"/>
              </a:rPr>
              <a:t>When only one factor is provided, it is known as single-factor authentication. </a:t>
            </a:r>
          </a:p>
          <a:p>
            <a:endParaRPr lang="en-CA" sz="2400" dirty="0">
              <a:solidFill>
                <a:schemeClr val="bg2"/>
              </a:solidFill>
              <a:cs typeface="Times New Roman" panose="02020603050405020304" pitchFamily="18" charset="0"/>
            </a:endParaRPr>
          </a:p>
          <a:p>
            <a:endParaRPr lang="en-CA" sz="2400" dirty="0">
              <a:solidFill>
                <a:schemeClr val="bg2"/>
              </a:solidFill>
              <a:cs typeface="Times New Roman" panose="02020603050405020304" pitchFamily="18" charset="0"/>
            </a:endParaRPr>
          </a:p>
          <a:p>
            <a:r>
              <a:rPr lang="en-CA" sz="2400" dirty="0">
                <a:solidFill>
                  <a:schemeClr val="bg2"/>
                </a:solidFill>
              </a:rPr>
              <a:t>An authentication method that requires the user to provide two or more verification factors to gain access to a resource such as an application, online account, or a VPN</a:t>
            </a:r>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95811" y="2344675"/>
            <a:ext cx="12105736" cy="3567387"/>
          </a:xfrm>
          <a:prstGeom prst="rect">
            <a:avLst/>
          </a:prstGeom>
          <a:noFill/>
        </p:spPr>
        <p:txBody>
          <a:bodyPr wrap="square">
            <a:spAutoFit/>
          </a:bodyPr>
          <a:lstStyle/>
          <a:p>
            <a:pPr>
              <a:lnSpc>
                <a:spcPct val="107000"/>
              </a:lnSpc>
              <a:spcAft>
                <a:spcPts val="800"/>
              </a:spcAft>
            </a:pPr>
            <a:r>
              <a:rPr lang="en-CA" sz="2000" dirty="0">
                <a:solidFill>
                  <a:schemeClr val="bg2"/>
                </a:solidFill>
                <a:effectLst/>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users and permissions can be audited. By doing this, you can track what happened if something goes wrong, including what data was accessed or downloaded and how long each task took.</a:t>
            </a:r>
          </a:p>
          <a:p>
            <a:pPr>
              <a:lnSpc>
                <a:spcPct val="107000"/>
              </a:lnSpc>
              <a:spcAft>
                <a:spcPts val="800"/>
              </a:spcAft>
            </a:pPr>
            <a:r>
              <a:rPr lang="en-CA" sz="2000" dirty="0">
                <a:solidFill>
                  <a:schemeClr val="bg2"/>
                </a:solidFill>
                <a:effectLst/>
                <a:ea typeface="Calibri" panose="020F0502020204030204" pitchFamily="34" charset="0"/>
                <a:cs typeface="Times New Roman" panose="02020603050405020304" pitchFamily="18" charset="0"/>
              </a:rPr>
              <a:t>An authorization policy should implement two concepts:</a:t>
            </a:r>
          </a:p>
          <a:p>
            <a:pPr marL="342900" lvl="0" indent="-342900">
              <a:lnSpc>
                <a:spcPct val="107000"/>
              </a:lnSpc>
              <a:buFont typeface="+mj-lt"/>
              <a:buAutoNum type="arabicPeriod"/>
            </a:pPr>
            <a:r>
              <a:rPr lang="en-CA" sz="2000" dirty="0">
                <a:solidFill>
                  <a:schemeClr val="bg2"/>
                </a:solidFill>
                <a:effectLst/>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p>
          <a:p>
            <a:pPr marL="457200">
              <a:lnSpc>
                <a:spcPct val="107000"/>
              </a:lnSpc>
            </a:pPr>
            <a:r>
              <a:rPr lang="en-CA" sz="2000" dirty="0">
                <a:solidFill>
                  <a:schemeClr val="bg2"/>
                </a:solidFill>
                <a:effectLst/>
                <a:ea typeface="Calibri" panose="020F0502020204030204" pitchFamily="34" charset="0"/>
                <a:cs typeface="Times New Roman" panose="02020603050405020304" pitchFamily="18" charset="0"/>
              </a:rPr>
              <a:t> </a:t>
            </a:r>
          </a:p>
          <a:p>
            <a:pPr lvl="0">
              <a:lnSpc>
                <a:spcPct val="107000"/>
              </a:lnSpc>
            </a:pPr>
            <a:r>
              <a:rPr lang="en-CA" sz="2000" dirty="0">
                <a:solidFill>
                  <a:schemeClr val="bg2"/>
                </a:solidFill>
                <a:effectLst/>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p>
          <a:p>
            <a:pPr marL="457200">
              <a:lnSpc>
                <a:spcPct val="107000"/>
              </a:lnSpc>
              <a:spcAft>
                <a:spcPts val="800"/>
              </a:spcAft>
            </a:pPr>
            <a:r>
              <a:rPr lang="en-CA" sz="2000" dirty="0">
                <a:solidFill>
                  <a:schemeClr val="bg2"/>
                </a:solidFill>
                <a:effectLst/>
                <a:ea typeface="Calibri" panose="020F0502020204030204" pitchFamily="34" charset="0"/>
                <a:cs typeface="Times New Roman" panose="02020603050405020304" pitchFamily="18" charset="0"/>
              </a:rPr>
              <a:t> </a:t>
            </a:r>
          </a:p>
        </p:txBody>
      </p:sp>
      <p:sp>
        <p:nvSpPr>
          <p:cNvPr id="2" name="TextBox 1">
            <a:extLst>
              <a:ext uri="{FF2B5EF4-FFF2-40B4-BE49-F238E27FC236}">
                <a16:creationId xmlns:a16="http://schemas.microsoft.com/office/drawing/2014/main" id="{EFF6DB14-A0CC-6177-1E21-836DF146B186}"/>
              </a:ext>
            </a:extLst>
          </p:cNvPr>
          <p:cNvSpPr txBox="1"/>
          <p:nvPr/>
        </p:nvSpPr>
        <p:spPr>
          <a:xfrm>
            <a:off x="338378" y="638778"/>
            <a:ext cx="12105736" cy="712696"/>
          </a:xfrm>
          <a:prstGeom prst="rect">
            <a:avLst/>
          </a:prstGeom>
          <a:noFill/>
        </p:spPr>
        <p:txBody>
          <a:bodyPr wrap="square">
            <a:spAutoFit/>
          </a:bodyPr>
          <a:lstStyle/>
          <a:p>
            <a:pPr>
              <a:lnSpc>
                <a:spcPct val="107000"/>
              </a:lnSpc>
              <a:spcAft>
                <a:spcPts val="800"/>
              </a:spcAft>
            </a:pPr>
            <a:r>
              <a:rPr lang="en-CA" sz="4000" dirty="0">
                <a:solidFill>
                  <a:schemeClr val="bg2"/>
                </a:solidFill>
                <a:effectLst/>
                <a:latin typeface="+mj-lt"/>
                <a:ea typeface="Calibri" panose="020F0502020204030204" pitchFamily="34" charset="0"/>
                <a:cs typeface="Times New Roman" panose="02020603050405020304" pitchFamily="18" charset="0"/>
              </a:rPr>
              <a:t>Accountability Or Auditing</a:t>
            </a:r>
          </a:p>
        </p:txBody>
      </p:sp>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Infrastructure Access Control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Diagram 5"/>
          <p:cNvGraphicFramePr/>
          <p:nvPr>
            <p:extLst>
              <p:ext uri="{D42A27DB-BD31-4B8C-83A1-F6EECF244321}">
                <p14:modId xmlns:p14="http://schemas.microsoft.com/office/powerpoint/2010/main" val="747014128"/>
              </p:ext>
            </p:extLst>
          </p:nvPr>
        </p:nvGraphicFramePr>
        <p:xfrm>
          <a:off x="-517235" y="2023963"/>
          <a:ext cx="11850254" cy="387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2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1" y="429489"/>
            <a:ext cx="10016837" cy="5468203"/>
          </a:xfrm>
          <a:prstGeom prst="rect">
            <a:avLst/>
          </a:prstGeom>
        </p:spPr>
      </p:pic>
    </p:spTree>
    <p:extLst>
      <p:ext uri="{BB962C8B-B14F-4D97-AF65-F5344CB8AC3E}">
        <p14:creationId xmlns:p14="http://schemas.microsoft.com/office/powerpoint/2010/main" val="166602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solidFill>
                  <a:schemeClr val="bg1">
                    <a:lumMod val="95000"/>
                  </a:schemeClr>
                </a:solidFill>
              </a:rPr>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normAutofit/>
          </a:bodyPr>
          <a:lstStyle/>
          <a:p>
            <a:pPr algn="just"/>
            <a:r>
              <a:rPr lang="en-US" sz="2400" dirty="0">
                <a:solidFill>
                  <a:schemeClr val="bg1">
                    <a:lumMod val="95000"/>
                  </a:schemeClr>
                </a:solidFill>
              </a:rPr>
              <a:t>What is Network classification?</a:t>
            </a:r>
          </a:p>
          <a:p>
            <a:pPr algn="just"/>
            <a:r>
              <a:rPr lang="en-US" sz="2400" dirty="0">
                <a:solidFill>
                  <a:schemeClr val="bg1">
                    <a:lumMod val="95000"/>
                  </a:schemeClr>
                </a:solidFill>
              </a:rPr>
              <a:t>The ability to implement different services, authentication requirements and security measures is made possible through segmentation.</a:t>
            </a:r>
          </a:p>
          <a:p>
            <a:pPr algn="just">
              <a:buFont typeface="Arial" panose="020B0604020202020204" pitchFamily="34" charset="0"/>
              <a:buChar char="•"/>
            </a:pPr>
            <a:endParaRPr lang="en-US" sz="2400" dirty="0">
              <a:solidFill>
                <a:schemeClr val="bg1">
                  <a:lumMod val="95000"/>
                </a:schemeClr>
              </a:solidFill>
            </a:endParaRPr>
          </a:p>
        </p:txBody>
      </p:sp>
    </p:spTree>
    <p:extLst>
      <p:ext uri="{BB962C8B-B14F-4D97-AF65-F5344CB8AC3E}">
        <p14:creationId xmlns:p14="http://schemas.microsoft.com/office/powerpoint/2010/main" val="322986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solidFill>
                  <a:schemeClr val="bg1">
                    <a:lumMod val="95000"/>
                  </a:schemeClr>
                </a:solidFill>
              </a:rPr>
              <a:t>Types of Segmented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normAutofit/>
          </a:bodyPr>
          <a:lstStyle/>
          <a:p>
            <a:endParaRPr lang="en-US" sz="2400" dirty="0">
              <a:solidFill>
                <a:schemeClr val="bg1">
                  <a:lumMod val="95000"/>
                </a:schemeClr>
              </a:solidFill>
            </a:endParaRPr>
          </a:p>
          <a:p>
            <a:pPr>
              <a:buFont typeface="Arial" panose="020B0604020202020204" pitchFamily="34" charset="0"/>
              <a:buChar char="•"/>
            </a:pPr>
            <a:r>
              <a:rPr lang="en-US" sz="2400" dirty="0">
                <a:solidFill>
                  <a:schemeClr val="bg1">
                    <a:lumMod val="95000"/>
                  </a:schemeClr>
                </a:solidFill>
              </a:rPr>
              <a:t> Enclave network</a:t>
            </a:r>
          </a:p>
          <a:p>
            <a:pPr>
              <a:buFont typeface="Arial" panose="020B0604020202020204" pitchFamily="34" charset="0"/>
              <a:buChar char="•"/>
            </a:pPr>
            <a:r>
              <a:rPr lang="en-US" sz="2400" dirty="0">
                <a:solidFill>
                  <a:schemeClr val="bg1">
                    <a:lumMod val="95000"/>
                  </a:schemeClr>
                </a:solidFill>
              </a:rPr>
              <a:t>Trusted Network (Wired/Wireless)</a:t>
            </a:r>
          </a:p>
          <a:p>
            <a:pPr>
              <a:buFont typeface="Arial" panose="020B0604020202020204" pitchFamily="34" charset="0"/>
              <a:buChar char="•"/>
            </a:pPr>
            <a:r>
              <a:rPr lang="en-US" sz="2400" dirty="0">
                <a:solidFill>
                  <a:schemeClr val="bg1">
                    <a:lumMod val="95000"/>
                  </a:schemeClr>
                </a:solidFill>
              </a:rPr>
              <a:t>Semi Trusted Network</a:t>
            </a:r>
          </a:p>
          <a:p>
            <a:pPr>
              <a:buFont typeface="Arial" panose="020B0604020202020204" pitchFamily="34" charset="0"/>
              <a:buChar char="•"/>
            </a:pPr>
            <a:r>
              <a:rPr lang="en-US" sz="2400" dirty="0">
                <a:solidFill>
                  <a:schemeClr val="bg1">
                    <a:lumMod val="95000"/>
                  </a:schemeClr>
                </a:solidFill>
              </a:rPr>
              <a:t>Guest Network</a:t>
            </a:r>
          </a:p>
          <a:p>
            <a:pPr>
              <a:buFont typeface="Arial" panose="020B0604020202020204" pitchFamily="34" charset="0"/>
              <a:buChar char="•"/>
            </a:pPr>
            <a:r>
              <a:rPr lang="en-US" sz="2400" dirty="0">
                <a:solidFill>
                  <a:schemeClr val="bg1">
                    <a:lumMod val="95000"/>
                  </a:schemeClr>
                </a:solidFill>
              </a:rPr>
              <a:t>Untrusted Network</a:t>
            </a:r>
          </a:p>
        </p:txBody>
      </p:sp>
    </p:spTree>
    <p:extLst>
      <p:ext uri="{BB962C8B-B14F-4D97-AF65-F5344CB8AC3E}">
        <p14:creationId xmlns:p14="http://schemas.microsoft.com/office/powerpoint/2010/main" val="325716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solidFill>
                  <a:schemeClr val="bg1">
                    <a:lumMod val="95000"/>
                  </a:schemeClr>
                </a:solidFill>
              </a:rPr>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normAutofit/>
          </a:bodyPr>
          <a:lstStyle/>
          <a:p>
            <a:r>
              <a:rPr lang="en-US" sz="2400" dirty="0">
                <a:solidFill>
                  <a:schemeClr val="bg1">
                    <a:lumMod val="95000"/>
                  </a:schemeClr>
                </a:solidFill>
              </a:rPr>
              <a:t>Virtual LANs (VLANs)</a:t>
            </a:r>
          </a:p>
          <a:p>
            <a:r>
              <a:rPr lang="en-US" sz="2400" dirty="0">
                <a:solidFill>
                  <a:schemeClr val="bg1">
                    <a:lumMod val="95000"/>
                  </a:schemeClr>
                </a:solidFill>
              </a:rPr>
              <a:t>Security Group Tagging (SGT)</a:t>
            </a:r>
          </a:p>
          <a:p>
            <a:r>
              <a:rPr lang="en-US" sz="2400" dirty="0">
                <a:solidFill>
                  <a:schemeClr val="bg1">
                    <a:lumMod val="95000"/>
                  </a:schemeClr>
                </a:solidFill>
              </a:rPr>
              <a:t>VPN Routing and Forwarding (VRF)</a:t>
            </a:r>
          </a:p>
          <a:p>
            <a:r>
              <a:rPr lang="en-US" sz="2400" dirty="0" err="1">
                <a:solidFill>
                  <a:schemeClr val="bg1">
                    <a:lumMod val="95000"/>
                  </a:schemeClr>
                </a:solidFill>
              </a:rPr>
              <a:t>vMicro</a:t>
            </a:r>
            <a:r>
              <a:rPr lang="en-US" sz="2400" dirty="0">
                <a:solidFill>
                  <a:schemeClr val="bg1">
                    <a:lumMod val="95000"/>
                  </a:schemeClr>
                </a:solidFill>
              </a:rPr>
              <a:t>-segmentation at the virtual machine level</a:t>
            </a:r>
          </a:p>
          <a:p>
            <a:r>
              <a:rPr lang="en-US" sz="2400" dirty="0">
                <a:solidFill>
                  <a:schemeClr val="bg1">
                    <a:lumMod val="95000"/>
                  </a:schemeClr>
                </a:solidFill>
              </a:rPr>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solidFill>
                  <a:schemeClr val="bg1">
                    <a:lumMod val="95000"/>
                  </a:schemeClr>
                </a:solidFill>
              </a:rPr>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normAutofit/>
          </a:bodyPr>
          <a:lstStyle/>
          <a:p>
            <a:r>
              <a:rPr lang="en-US" sz="2000" dirty="0">
                <a:solidFill>
                  <a:schemeClr val="bg1">
                    <a:lumMod val="95000"/>
                  </a:schemeClr>
                </a:solidFill>
              </a:rPr>
              <a:t>What is layer security?</a:t>
            </a:r>
          </a:p>
          <a:p>
            <a:r>
              <a:rPr lang="en-US" sz="2000" dirty="0">
                <a:solidFill>
                  <a:schemeClr val="bg1">
                    <a:lumMod val="95000"/>
                  </a:schemeClr>
                </a:solidFill>
              </a:rPr>
              <a:t>What is layered border security?</a:t>
            </a:r>
          </a:p>
          <a:p>
            <a:r>
              <a:rPr lang="en-US" sz="2000" dirty="0">
                <a:solidFill>
                  <a:schemeClr val="bg1">
                    <a:lumMod val="95000"/>
                  </a:schemeClr>
                </a:solidFill>
              </a:rPr>
              <a:t>It includes controls like firewalls,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54" y="2230582"/>
            <a:ext cx="7051963" cy="3879273"/>
          </a:xfrm>
          <a:prstGeom prst="rect">
            <a:avLst/>
          </a:prstGeom>
        </p:spPr>
      </p:pic>
    </p:spTree>
    <p:extLst>
      <p:ext uri="{BB962C8B-B14F-4D97-AF65-F5344CB8AC3E}">
        <p14:creationId xmlns:p14="http://schemas.microsoft.com/office/powerpoint/2010/main" val="293780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cxnSp>
        <p:nvCxnSpPr>
          <p:cNvPr id="41" name="Straight Connector 4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D3EB5-5520-151E-EE2D-43CA9BF0EDD7}"/>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2400" b="1" dirty="0">
                <a:solidFill>
                  <a:schemeClr val="tx1">
                    <a:lumMod val="75000"/>
                    <a:lumOff val="25000"/>
                  </a:schemeClr>
                </a:solidFill>
                <a:effectLst/>
              </a:rPr>
              <a:t>what is access control?</a:t>
            </a:r>
            <a:endParaRPr lang="en-US" sz="2400" dirty="0">
              <a:solidFill>
                <a:schemeClr val="tx1">
                  <a:lumMod val="75000"/>
                  <a:lumOff val="25000"/>
                </a:schemeClr>
              </a:solidFill>
              <a:effectLst/>
            </a:endParaRPr>
          </a:p>
          <a:p>
            <a:pPr>
              <a:spcAft>
                <a:spcPts val="800"/>
              </a:spcAft>
              <a:buFont typeface="Calibri" panose="020F0502020204030204" pitchFamily="34" charset="0"/>
            </a:pPr>
            <a:r>
              <a:rPr lang="en-US" sz="2400" dirty="0">
                <a:solidFill>
                  <a:schemeClr val="tx1">
                    <a:lumMod val="75000"/>
                    <a:lumOff val="25000"/>
                  </a:schemeClr>
                </a:solidFill>
                <a:effectLst/>
              </a:rPr>
              <a:t>Access control systems deliver basic security features that regulate user permissions. They make use of technologies such as passwords, biometrics, and security certificates.</a:t>
            </a:r>
          </a:p>
        </p:txBody>
      </p:sp>
      <p:sp>
        <p:nvSpPr>
          <p:cNvPr id="43" name="Rectangle 4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223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solidFill>
                  <a:schemeClr val="bg1">
                    <a:lumMod val="95000"/>
                  </a:schemeClr>
                </a:solidFill>
              </a:rPr>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normAutofit/>
          </a:bodyPr>
          <a:lstStyle/>
          <a:p>
            <a:r>
              <a:rPr lang="en-US" sz="2400" dirty="0">
                <a:solidFill>
                  <a:schemeClr val="bg1">
                    <a:lumMod val="95000"/>
                  </a:schemeClr>
                </a:solidFill>
              </a:rPr>
              <a:t>What is a firewall?</a:t>
            </a:r>
          </a:p>
          <a:p>
            <a:r>
              <a:rPr lang="en-US" sz="2400" dirty="0">
                <a:solidFill>
                  <a:schemeClr val="bg1">
                    <a:lumMod val="95000"/>
                  </a:schemeClr>
                </a:solidFill>
              </a:rPr>
              <a:t>Firewalls are handled and configured with procedures and rule sets to control incoming and outgoing traffic.</a:t>
            </a:r>
          </a:p>
          <a:p>
            <a:r>
              <a:rPr lang="en-US" sz="2400" dirty="0">
                <a:solidFill>
                  <a:schemeClr val="bg1">
                    <a:lumMod val="95000"/>
                  </a:schemeClr>
                </a:solidFill>
              </a:rPr>
              <a:t>Without it, the network is completely exposed and can be compromised.</a:t>
            </a:r>
          </a:p>
        </p:txBody>
      </p:sp>
    </p:spTree>
    <p:extLst>
      <p:ext uri="{BB962C8B-B14F-4D97-AF65-F5344CB8AC3E}">
        <p14:creationId xmlns:p14="http://schemas.microsoft.com/office/powerpoint/2010/main" val="162706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solidFill>
                  <a:schemeClr val="bg1">
                    <a:lumMod val="95000"/>
                  </a:schemeClr>
                </a:solidFill>
              </a:rPr>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normAutofit/>
          </a:bodyPr>
          <a:lstStyle/>
          <a:p>
            <a:r>
              <a:rPr lang="en-US" sz="2400" dirty="0">
                <a:solidFill>
                  <a:schemeClr val="bg1">
                    <a:lumMod val="95000"/>
                  </a:schemeClr>
                </a:solidFill>
              </a:rPr>
              <a:t>Simple packet filtering techniques</a:t>
            </a:r>
          </a:p>
          <a:p>
            <a:pPr>
              <a:buFont typeface="Arial" panose="020B0604020202020204" pitchFamily="34" charset="0"/>
              <a:buChar char="•"/>
            </a:pPr>
            <a:r>
              <a:rPr lang="en-US" sz="2400" dirty="0">
                <a:solidFill>
                  <a:schemeClr val="bg1">
                    <a:lumMod val="95000"/>
                  </a:schemeClr>
                </a:solidFill>
              </a:rPr>
              <a:t>Application Proxies</a:t>
            </a:r>
          </a:p>
          <a:p>
            <a:pPr>
              <a:buFont typeface="Arial" panose="020B0604020202020204" pitchFamily="34" charset="0"/>
              <a:buChar char="•"/>
            </a:pPr>
            <a:r>
              <a:rPr lang="en-US" sz="2400" dirty="0">
                <a:solidFill>
                  <a:schemeClr val="bg1">
                    <a:lumMod val="95000"/>
                  </a:schemeClr>
                </a:solidFill>
              </a:rPr>
              <a:t>Network Address Protocol</a:t>
            </a:r>
          </a:p>
          <a:p>
            <a:pPr>
              <a:buFont typeface="Arial" panose="020B0604020202020204" pitchFamily="34" charset="0"/>
              <a:buChar char="•"/>
            </a:pPr>
            <a:r>
              <a:rPr lang="en-US" sz="2400" dirty="0">
                <a:solidFill>
                  <a:schemeClr val="bg1">
                    <a:lumMod val="95000"/>
                  </a:schemeClr>
                </a:solidFill>
              </a:rPr>
              <a:t>Stateful inspection firewalls</a:t>
            </a:r>
          </a:p>
          <a:p>
            <a:pPr>
              <a:buFont typeface="Arial" panose="020B0604020202020204" pitchFamily="34" charset="0"/>
              <a:buChar char="•"/>
            </a:pPr>
            <a:r>
              <a:rPr lang="en-US" sz="2400" dirty="0">
                <a:solidFill>
                  <a:schemeClr val="bg1">
                    <a:lumMod val="95000"/>
                  </a:schemeClr>
                </a:solidFill>
              </a:rPr>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solidFill>
                  <a:schemeClr val="bg1">
                    <a:lumMod val="95000"/>
                  </a:schemeClr>
                </a:solidFill>
              </a:rPr>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noAutofit/>
          </a:bodyPr>
          <a:lstStyle/>
          <a:p>
            <a:pPr marL="0" indent="0" algn="just">
              <a:buNone/>
            </a:pPr>
            <a:r>
              <a:rPr lang="en-US" sz="2400" dirty="0">
                <a:solidFill>
                  <a:schemeClr val="bg1">
                    <a:lumMod val="95000"/>
                  </a:schemeClr>
                </a:solidFill>
              </a:rPr>
              <a:t>When malicious activities masquerade legitimate traffic these are used.</a:t>
            </a:r>
          </a:p>
          <a:p>
            <a:pPr algn="just"/>
            <a:endParaRPr lang="en-US" sz="2400" dirty="0">
              <a:solidFill>
                <a:schemeClr val="bg1">
                  <a:lumMod val="95000"/>
                </a:schemeClr>
              </a:solidFill>
            </a:endParaRPr>
          </a:p>
          <a:p>
            <a:pPr marL="0" indent="0" algn="just">
              <a:buNone/>
            </a:pPr>
            <a:r>
              <a:rPr lang="en-US" sz="2400" dirty="0">
                <a:solidFill>
                  <a:schemeClr val="bg1">
                    <a:lumMod val="95000"/>
                  </a:schemeClr>
                </a:solidFill>
              </a:rPr>
              <a:t>IDS is a passive to analyze traffic to detect unauthorized access, and stressful protocol analysis and if it detects anything IDS generates an email, message or text alert.</a:t>
            </a:r>
          </a:p>
          <a:p>
            <a:pPr marL="0" indent="0" algn="just">
              <a:buNone/>
            </a:pPr>
            <a:r>
              <a:rPr lang="en-US" sz="2400" dirty="0">
                <a:solidFill>
                  <a:schemeClr val="bg1">
                    <a:lumMod val="95000"/>
                  </a:schemeClr>
                </a:solidFill>
              </a:rPr>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solidFill>
                  <a:schemeClr val="bg1">
                    <a:lumMod val="95000"/>
                  </a:schemeClr>
                </a:solidFill>
              </a:rPr>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Network-based: </a:t>
            </a:r>
            <a:r>
              <a:rPr lang="en-US" dirty="0">
                <a:solidFill>
                  <a:schemeClr val="bg1">
                    <a:lumMod val="95000"/>
                  </a:schemeClr>
                </a:solidFill>
              </a:rPr>
              <a:t>Monitors network traffic for a specific segment, and device and analyze activities.</a:t>
            </a:r>
          </a:p>
          <a:p>
            <a:pPr marL="457200" indent="-457200" algn="just">
              <a:buFont typeface="+mj-lt"/>
              <a:buAutoNum type="arabicPeriod"/>
            </a:pPr>
            <a:r>
              <a:rPr lang="en-US" b="1" dirty="0">
                <a:solidFill>
                  <a:schemeClr val="bg1">
                    <a:lumMod val="95000"/>
                  </a:schemeClr>
                </a:solidFill>
              </a:rPr>
              <a:t>Wireless IDS/IPS: </a:t>
            </a:r>
            <a:r>
              <a:rPr lang="en-US" dirty="0">
                <a:solidFill>
                  <a:schemeClr val="bg1">
                    <a:lumMod val="95000"/>
                  </a:schemeClr>
                </a:solidFill>
              </a:rPr>
              <a:t>Monitors wireless network traffic and analyzes activities and protocols.</a:t>
            </a:r>
          </a:p>
          <a:p>
            <a:pPr marL="457200" indent="-457200" algn="just">
              <a:buFont typeface="+mj-lt"/>
              <a:buAutoNum type="arabicPeriod"/>
            </a:pPr>
            <a:r>
              <a:rPr lang="en-US" b="1" dirty="0">
                <a:solidFill>
                  <a:schemeClr val="bg1">
                    <a:lumMod val="95000"/>
                  </a:schemeClr>
                </a:solidFill>
              </a:rPr>
              <a:t>Network behavioural analysis: </a:t>
            </a:r>
            <a:r>
              <a:rPr lang="en-US" dirty="0">
                <a:solidFill>
                  <a:schemeClr val="bg1">
                    <a:lumMod val="95000"/>
                  </a:schemeClr>
                </a:solidFill>
              </a:rPr>
              <a:t>It examines the traffic to identify threats, information flow, DDOS, malware and policy violations.</a:t>
            </a:r>
          </a:p>
          <a:p>
            <a:pPr marL="457200" indent="-457200" algn="just">
              <a:buFont typeface="+mj-lt"/>
              <a:buAutoNum type="arabicPeriod"/>
            </a:pPr>
            <a:r>
              <a:rPr lang="en-US" b="1" dirty="0">
                <a:solidFill>
                  <a:schemeClr val="bg1">
                    <a:lumMod val="95000"/>
                  </a:schemeClr>
                </a:solidFill>
              </a:rPr>
              <a:t>Host-based IDS/IPS: </a:t>
            </a:r>
            <a:r>
              <a:rPr lang="en-US" dirty="0">
                <a:solidFill>
                  <a:schemeClr val="bg1">
                    <a:lumMod val="95000"/>
                  </a:schemeClr>
                </a:solidFill>
              </a:rPr>
              <a:t>It monitors every single host and its events.</a:t>
            </a:r>
          </a:p>
          <a:p>
            <a:pPr marL="457200" indent="-457200" algn="just">
              <a:buFont typeface="+mj-lt"/>
              <a:buAutoNum type="arabicPeriod"/>
            </a:pPr>
            <a:endParaRPr lang="en-US" dirty="0">
              <a:solidFill>
                <a:schemeClr val="bg1">
                  <a:lumMod val="95000"/>
                </a:schemeClr>
              </a:solidFill>
            </a:endParaRPr>
          </a:p>
        </p:txBody>
      </p:sp>
    </p:spTree>
    <p:extLst>
      <p:ext uri="{BB962C8B-B14F-4D97-AF65-F5344CB8AC3E}">
        <p14:creationId xmlns:p14="http://schemas.microsoft.com/office/powerpoint/2010/main" val="21110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r>
              <a:rPr lang="en-US" dirty="0">
                <a:solidFill>
                  <a:schemeClr val="bg1">
                    <a:lumMod val="95000"/>
                  </a:schemeClr>
                </a:solidFill>
              </a:rPr>
              <a:t>Decision States</a:t>
            </a:r>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normAutofit/>
          </a:bodyPr>
          <a:lstStyle/>
          <a:p>
            <a:pPr marL="457200" indent="-457200" algn="just">
              <a:buFont typeface="+mj-lt"/>
              <a:buAutoNum type="arabicPeriod"/>
            </a:pPr>
            <a:r>
              <a:rPr lang="en-US" sz="2400" b="1" dirty="0">
                <a:solidFill>
                  <a:schemeClr val="bg1">
                    <a:lumMod val="95000"/>
                  </a:schemeClr>
                </a:solidFill>
              </a:rPr>
              <a:t>True positive</a:t>
            </a:r>
            <a:r>
              <a:rPr lang="en-US" sz="2400" dirty="0">
                <a:solidFill>
                  <a:schemeClr val="bg1">
                    <a:lumMod val="95000"/>
                  </a:schemeClr>
                </a:solidFill>
              </a:rPr>
              <a:t>:  It correctly identifies an issue.</a:t>
            </a:r>
          </a:p>
          <a:p>
            <a:pPr marL="457200" indent="-457200" algn="just">
              <a:buFont typeface="+mj-lt"/>
              <a:buAutoNum type="arabicPeriod"/>
            </a:pPr>
            <a:r>
              <a:rPr lang="en-US" sz="2400" b="1" dirty="0">
                <a:solidFill>
                  <a:schemeClr val="bg1">
                    <a:lumMod val="95000"/>
                  </a:schemeClr>
                </a:solidFill>
              </a:rPr>
              <a:t>True Negative</a:t>
            </a:r>
            <a:r>
              <a:rPr lang="en-US" sz="2400" dirty="0">
                <a:solidFill>
                  <a:schemeClr val="bg1">
                    <a:lumMod val="95000"/>
                  </a:schemeClr>
                </a:solidFill>
              </a:rPr>
              <a:t>: It correctly identifies normal traffic.</a:t>
            </a:r>
          </a:p>
          <a:p>
            <a:pPr marL="457200" indent="-457200" algn="just">
              <a:buFont typeface="+mj-lt"/>
              <a:buAutoNum type="arabicPeriod"/>
            </a:pPr>
            <a:r>
              <a:rPr lang="en-US" sz="2400" b="1" dirty="0">
                <a:solidFill>
                  <a:schemeClr val="bg1">
                    <a:lumMod val="95000"/>
                  </a:schemeClr>
                </a:solidFill>
              </a:rPr>
              <a:t>False Positive:</a:t>
            </a:r>
            <a:r>
              <a:rPr lang="en-US" sz="2400" dirty="0">
                <a:solidFill>
                  <a:schemeClr val="bg1">
                    <a:lumMod val="95000"/>
                  </a:schemeClr>
                </a:solidFill>
              </a:rPr>
              <a:t> Incorrectly identifies normal activity as an issue</a:t>
            </a:r>
          </a:p>
          <a:p>
            <a:pPr marL="457200" indent="-457200" algn="just">
              <a:buFont typeface="+mj-lt"/>
              <a:buAutoNum type="arabicPeriod"/>
            </a:pPr>
            <a:r>
              <a:rPr lang="en-US" sz="2400" b="1" dirty="0">
                <a:solidFill>
                  <a:schemeClr val="bg1">
                    <a:lumMod val="95000"/>
                  </a:schemeClr>
                </a:solidFill>
              </a:rPr>
              <a:t>False Negative</a:t>
            </a:r>
            <a:r>
              <a:rPr lang="en-US" sz="2400" dirty="0">
                <a:solidFill>
                  <a:schemeClr val="bg1">
                    <a:lumMod val="95000"/>
                  </a:schemeClr>
                </a:solidFill>
              </a:rPr>
              <a:t>: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solidFill>
                  <a:schemeClr val="bg1">
                    <a:lumMod val="95000"/>
                  </a:schemeClr>
                </a:solidFill>
              </a:rPr>
              <a:t>Methodologies used by IDS/IPS for detection:</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normAutofit/>
          </a:bodyPr>
          <a:lstStyle/>
          <a:p>
            <a:pPr>
              <a:buFont typeface="Arial" panose="020B0604020202020204" pitchFamily="34" charset="0"/>
              <a:buChar char="•"/>
            </a:pPr>
            <a:r>
              <a:rPr lang="en-US" sz="2400" dirty="0">
                <a:solidFill>
                  <a:schemeClr val="bg1">
                    <a:lumMod val="95000"/>
                  </a:schemeClr>
                </a:solidFill>
              </a:rPr>
              <a:t>Pattern matching and stateful pattern matching recognition</a:t>
            </a:r>
          </a:p>
          <a:p>
            <a:pPr>
              <a:buFont typeface="Arial" panose="020B0604020202020204" pitchFamily="34" charset="0"/>
              <a:buChar char="•"/>
            </a:pPr>
            <a:r>
              <a:rPr lang="en-US" sz="2400" dirty="0">
                <a:solidFill>
                  <a:schemeClr val="bg1">
                    <a:lumMod val="95000"/>
                  </a:schemeClr>
                </a:solidFill>
              </a:rPr>
              <a:t>Protocol analysis</a:t>
            </a:r>
          </a:p>
          <a:p>
            <a:pPr>
              <a:buFont typeface="Arial" panose="020B0604020202020204" pitchFamily="34" charset="0"/>
              <a:buChar char="•"/>
            </a:pPr>
            <a:r>
              <a:rPr lang="en-US" sz="2400" dirty="0">
                <a:solidFill>
                  <a:schemeClr val="bg1">
                    <a:lumMod val="95000"/>
                  </a:schemeClr>
                </a:solidFill>
              </a:rPr>
              <a:t>Heuristic-based analysis</a:t>
            </a:r>
          </a:p>
          <a:p>
            <a:pPr>
              <a:buFont typeface="Arial" panose="020B0604020202020204" pitchFamily="34" charset="0"/>
              <a:buChar char="•"/>
            </a:pPr>
            <a:r>
              <a:rPr lang="en-US" sz="2400" dirty="0">
                <a:solidFill>
                  <a:schemeClr val="bg1">
                    <a:lumMod val="95000"/>
                  </a:schemeClr>
                </a:solidFill>
              </a:rPr>
              <a:t>Anomaly-based analysis</a:t>
            </a:r>
          </a:p>
          <a:p>
            <a:pPr>
              <a:buFont typeface="Arial" panose="020B0604020202020204" pitchFamily="34" charset="0"/>
              <a:buChar char="•"/>
            </a:pPr>
            <a:r>
              <a:rPr lang="en-US" sz="2400" dirty="0">
                <a:solidFill>
                  <a:schemeClr val="bg1">
                    <a:lumMod val="95000"/>
                  </a:schemeClr>
                </a:solidFill>
              </a:rPr>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solidFill>
                  <a:schemeClr val="bg1">
                    <a:lumMod val="95000"/>
                  </a:schemeClr>
                </a:solidFill>
              </a:rPr>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a:xfrm>
            <a:off x="1097280" y="2038627"/>
            <a:ext cx="10058400" cy="3760891"/>
          </a:xfrm>
        </p:spPr>
        <p:txBody>
          <a:bodyPr>
            <a:normAutofit/>
          </a:bodyPr>
          <a:lstStyle/>
          <a:p>
            <a:pPr marL="0" indent="0">
              <a:buNone/>
            </a:pPr>
            <a:r>
              <a:rPr lang="en-US" sz="2400" dirty="0">
                <a:solidFill>
                  <a:schemeClr val="bg1">
                    <a:lumMod val="95000"/>
                  </a:schemeClr>
                </a:solidFill>
              </a:rPr>
              <a:t>Content Filtering: Allow or restrict access based on its content.</a:t>
            </a:r>
          </a:p>
          <a:p>
            <a:pPr marL="0" indent="0">
              <a:buNone/>
            </a:pPr>
            <a:r>
              <a:rPr lang="en-US" sz="2400" dirty="0">
                <a:solidFill>
                  <a:schemeClr val="bg1">
                    <a:lumMod val="95000"/>
                  </a:schemeClr>
                </a:solidFill>
              </a:rPr>
              <a:t>Whitelist: Specific sites have access </a:t>
            </a:r>
          </a:p>
          <a:p>
            <a:pPr marL="0" indent="0">
              <a:buNone/>
            </a:pPr>
            <a:r>
              <a:rPr lang="en-US" sz="2400" dirty="0">
                <a:solidFill>
                  <a:schemeClr val="bg1">
                    <a:lumMod val="95000"/>
                  </a:schemeClr>
                </a:solidFill>
              </a:rPr>
              <a:t>Blacklist: Where access is denied</a:t>
            </a:r>
          </a:p>
          <a:p>
            <a:pPr marL="0" indent="0">
              <a:buNone/>
            </a:pPr>
            <a:r>
              <a:rPr lang="en-US" sz="2400" dirty="0">
                <a:solidFill>
                  <a:schemeClr val="bg1">
                    <a:lumMod val="95000"/>
                  </a:schemeClr>
                </a:solidFill>
              </a:rPr>
              <a:t>It commonly blocks the entire range of IPS specific to geographic locations</a:t>
            </a:r>
          </a:p>
          <a:p>
            <a:pPr marL="0" indent="0">
              <a:buNone/>
            </a:pPr>
            <a:r>
              <a:rPr lang="en-US" sz="2400" dirty="0">
                <a:solidFill>
                  <a:schemeClr val="bg1">
                    <a:lumMod val="95000"/>
                  </a:schemeClr>
                </a:solidFill>
              </a:rPr>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solidFill>
                  <a:schemeClr val="bg1">
                    <a:lumMod val="95000"/>
                  </a:schemeClr>
                </a:solidFill>
              </a:rPr>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normAutofit/>
          </a:bodyPr>
          <a:lstStyle/>
          <a:p>
            <a:pPr algn="just"/>
            <a:r>
              <a:rPr lang="en-US" sz="2400" b="1" dirty="0">
                <a:solidFill>
                  <a:schemeClr val="bg1">
                    <a:lumMod val="95000"/>
                  </a:schemeClr>
                </a:solidFill>
              </a:rPr>
              <a:t>Everything has to be monitored- </a:t>
            </a:r>
            <a:r>
              <a:rPr lang="en-US" sz="2400" dirty="0">
                <a:solidFill>
                  <a:schemeClr val="bg1">
                    <a:lumMod val="95000"/>
                  </a:schemeClr>
                </a:solidFill>
              </a:rPr>
              <a:t>Logs and alerts must be monitored and analyzed (successful and unsuccessful both)</a:t>
            </a:r>
          </a:p>
          <a:p>
            <a:pPr algn="just"/>
            <a:r>
              <a:rPr lang="en-US" sz="2400" dirty="0">
                <a:solidFill>
                  <a:schemeClr val="bg1">
                    <a:lumMod val="95000"/>
                  </a:schemeClr>
                </a:solidFill>
              </a:rPr>
              <a:t>Policies need to be updated as per requirements.</a:t>
            </a:r>
          </a:p>
          <a:p>
            <a:pPr algn="just"/>
            <a:r>
              <a:rPr lang="en-US" sz="2400" dirty="0">
                <a:solidFill>
                  <a:schemeClr val="bg1">
                    <a:lumMod val="95000"/>
                  </a:schemeClr>
                </a:solidFill>
              </a:rPr>
              <a:t>Detail examination of all changes since the last review.</a:t>
            </a:r>
          </a:p>
          <a:p>
            <a:pPr algn="just"/>
            <a:r>
              <a:rPr lang="en-US" sz="2400" dirty="0">
                <a:solidFill>
                  <a:schemeClr val="bg1">
                    <a:lumMod val="95000"/>
                  </a:schemeClr>
                </a:solidFill>
              </a:rPr>
              <a:t>External pen testing is used to verify the device’s performance.</a:t>
            </a:r>
          </a:p>
        </p:txBody>
      </p:sp>
    </p:spTree>
    <p:extLst>
      <p:ext uri="{BB962C8B-B14F-4D97-AF65-F5344CB8AC3E}">
        <p14:creationId xmlns:p14="http://schemas.microsoft.com/office/powerpoint/2010/main" val="207973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solidFill>
                  <a:schemeClr val="bg1">
                    <a:lumMod val="95000"/>
                  </a:schemeClr>
                </a:solidFill>
              </a:rPr>
              <a:t>Types of Security groups</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normAutofit/>
          </a:bodyPr>
          <a:lstStyle/>
          <a:p>
            <a:pPr algn="just"/>
            <a:r>
              <a:rPr lang="en-US" sz="2400" b="1" dirty="0">
                <a:solidFill>
                  <a:schemeClr val="accent1">
                    <a:lumMod val="60000"/>
                    <a:lumOff val="40000"/>
                  </a:schemeClr>
                </a:solidFill>
              </a:rPr>
              <a:t>Blue teams: </a:t>
            </a:r>
            <a:r>
              <a:rPr lang="en-US" sz="2400" dirty="0">
                <a:solidFill>
                  <a:schemeClr val="bg1">
                    <a:lumMod val="95000"/>
                  </a:schemeClr>
                </a:solidFill>
              </a:rPr>
              <a:t>Defenders of the corporate network which includes SOC, CSIRTS, Infosec teams</a:t>
            </a:r>
          </a:p>
          <a:p>
            <a:pPr algn="just"/>
            <a:r>
              <a:rPr lang="en-US" sz="2400" b="1" dirty="0">
                <a:solidFill>
                  <a:srgbClr val="C00000"/>
                </a:solidFill>
              </a:rPr>
              <a:t>Red Teams</a:t>
            </a:r>
            <a:r>
              <a:rPr lang="en-US" sz="2400" b="1" dirty="0">
                <a:solidFill>
                  <a:schemeClr val="bg1">
                    <a:lumMod val="95000"/>
                  </a:schemeClr>
                </a:solidFill>
              </a:rPr>
              <a:t>: </a:t>
            </a:r>
            <a:r>
              <a:rPr lang="en-US" sz="2400" dirty="0">
                <a:solidFill>
                  <a:schemeClr val="bg1">
                    <a:lumMod val="95000"/>
                  </a:schemeClr>
                </a:solidFill>
              </a:rPr>
              <a:t>Ethical hackers, Pen testers who identify vulnerabilities, attack detection and response capability of the device.</a:t>
            </a:r>
          </a:p>
          <a:p>
            <a:pPr algn="just"/>
            <a:r>
              <a:rPr lang="en-US" sz="2400" b="1" dirty="0">
                <a:solidFill>
                  <a:srgbClr val="7030A0"/>
                </a:solidFill>
              </a:rPr>
              <a:t>Purple Team: </a:t>
            </a:r>
            <a:r>
              <a:rPr lang="en-US" sz="2400" dirty="0">
                <a:solidFill>
                  <a:schemeClr val="bg1">
                    <a:lumMod val="95000"/>
                  </a:schemeClr>
                </a:solidFill>
              </a:rPr>
              <a:t>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solidFill>
                  <a:schemeClr val="bg1">
                    <a:lumMod val="95000"/>
                  </a:schemeClr>
                </a:solidFill>
              </a:rPr>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normAutofit/>
          </a:bodyPr>
          <a:lstStyle/>
          <a:p>
            <a:pPr marL="0" indent="0" algn="just">
              <a:buNone/>
            </a:pPr>
            <a:r>
              <a:rPr lang="en-US" sz="2400" dirty="0">
                <a:solidFill>
                  <a:schemeClr val="bg1">
                    <a:lumMod val="95000"/>
                  </a:schemeClr>
                </a:solidFill>
              </a:rPr>
              <a:t>It has controls like authentication, which must be chosen carefully based on network-segmented information and classification that is accessible.</a:t>
            </a:r>
          </a:p>
          <a:p>
            <a:pPr marL="0" indent="0" algn="just">
              <a:buNone/>
            </a:pPr>
            <a:r>
              <a:rPr lang="en-US" sz="2400" dirty="0">
                <a:solidFill>
                  <a:schemeClr val="bg1">
                    <a:lumMod val="95000"/>
                  </a:schemeClr>
                </a:solidFill>
              </a:rPr>
              <a:t>It follows CIA triads:</a:t>
            </a:r>
          </a:p>
          <a:p>
            <a:pPr marL="0" indent="0" algn="just">
              <a:buNone/>
            </a:pPr>
            <a:r>
              <a:rPr lang="en-US" sz="2400" dirty="0">
                <a:solidFill>
                  <a:schemeClr val="bg1">
                    <a:lumMod val="95000"/>
                  </a:schemeClr>
                </a:solidFill>
              </a:rPr>
              <a:t>Restricted information can’t be accessible to unauthorized parties, detecting good and bad modifications and ensuring the user can access required resources,</a:t>
            </a:r>
          </a:p>
          <a:p>
            <a:pPr marL="0" indent="0" algn="just">
              <a:buNone/>
            </a:pPr>
            <a:r>
              <a:rPr lang="en-US" sz="2400" dirty="0">
                <a:solidFill>
                  <a:schemeClr val="bg1">
                    <a:lumMod val="95000"/>
                  </a:schemeClr>
                </a:solidFill>
              </a:rPr>
              <a:t>It must include physical control of client devices.</a:t>
            </a:r>
          </a:p>
          <a:p>
            <a:pPr algn="just"/>
            <a:endParaRPr lang="en-US" sz="2400" dirty="0">
              <a:solidFill>
                <a:schemeClr val="bg1">
                  <a:lumMod val="95000"/>
                </a:schemeClr>
              </a:solidFill>
            </a:endParaRPr>
          </a:p>
        </p:txBody>
      </p:sp>
    </p:spTree>
    <p:extLst>
      <p:ext uri="{BB962C8B-B14F-4D97-AF65-F5344CB8AC3E}">
        <p14:creationId xmlns:p14="http://schemas.microsoft.com/office/powerpoint/2010/main" val="377869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510D9D4-0A6B-4E44-FF32-2335351E6632}"/>
              </a:ext>
            </a:extLst>
          </p:cNvPr>
          <p:cNvSpPr txBox="1"/>
          <p:nvPr/>
        </p:nvSpPr>
        <p:spPr>
          <a:xfrm>
            <a:off x="4428565" y="643466"/>
            <a:ext cx="6818427" cy="5470462"/>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sz="2000" b="1" dirty="0">
                <a:solidFill>
                  <a:schemeClr val="tx1">
                    <a:lumMod val="75000"/>
                    <a:lumOff val="25000"/>
                  </a:schemeClr>
                </a:solidFill>
                <a:effectLst/>
              </a:rPr>
              <a:t>Access control based on The Three (3) A’s (and One I) of Access Control</a:t>
            </a:r>
          </a:p>
          <a:p>
            <a:pPr>
              <a:spcAft>
                <a:spcPts val="600"/>
              </a:spcAft>
              <a:buFont typeface="Calibri" panose="020F0502020204030204" pitchFamily="34" charset="0"/>
            </a:pPr>
            <a:r>
              <a:rPr lang="en-US" sz="2000" b="0" dirty="0">
                <a:solidFill>
                  <a:schemeClr val="tx1">
                    <a:lumMod val="75000"/>
                    <a:lumOff val="25000"/>
                  </a:schemeClr>
                </a:solidFill>
                <a:effectLst/>
              </a:rPr>
              <a:t>Access control systems are a fundamental part of any organization’s </a:t>
            </a:r>
            <a:r>
              <a:rPr lang="en-US" sz="2000" dirty="0">
                <a:solidFill>
                  <a:schemeClr val="tx1">
                    <a:lumMod val="75000"/>
                    <a:lumOff val="25000"/>
                  </a:schemeClr>
                </a:solidFill>
              </a:rPr>
              <a:t>identity-proofing.</a:t>
            </a:r>
          </a:p>
          <a:p>
            <a:pPr>
              <a:spcAft>
                <a:spcPts val="600"/>
              </a:spcAft>
              <a:buFont typeface="Calibri" panose="020F0502020204030204" pitchFamily="34" charset="0"/>
            </a:pPr>
            <a:endParaRPr lang="en-US" sz="2000" b="1" dirty="0">
              <a:solidFill>
                <a:schemeClr val="tx1">
                  <a:lumMod val="75000"/>
                  <a:lumOff val="25000"/>
                </a:schemeClr>
              </a:solidFill>
              <a:effectLst/>
            </a:endParaRPr>
          </a:p>
          <a:p>
            <a:pPr>
              <a:spcAft>
                <a:spcPts val="600"/>
              </a:spcAft>
              <a:buFont typeface="Calibri" panose="020F0502020204030204" pitchFamily="34" charset="0"/>
            </a:pPr>
            <a:r>
              <a:rPr lang="en-US" sz="2000" b="0" dirty="0">
                <a:solidFill>
                  <a:schemeClr val="tx1">
                    <a:lumMod val="75000"/>
                    <a:lumOff val="25000"/>
                  </a:schemeClr>
                </a:solidFill>
                <a:effectLst/>
              </a:rPr>
              <a:t>To better understand access control, we can take a deeper look into the four basic elements—identification, authentication, authorization, and accountability.</a:t>
            </a:r>
            <a:endParaRPr lang="en-US" sz="2000" b="1" dirty="0">
              <a:solidFill>
                <a:schemeClr val="tx1">
                  <a:lumMod val="75000"/>
                  <a:lumOff val="25000"/>
                </a:schemeClr>
              </a:solidFill>
              <a:effectLst/>
            </a:endParaRPr>
          </a:p>
        </p:txBody>
      </p:sp>
    </p:spTree>
    <p:extLst>
      <p:ext uri="{BB962C8B-B14F-4D97-AF65-F5344CB8AC3E}">
        <p14:creationId xmlns:p14="http://schemas.microsoft.com/office/powerpoint/2010/main" val="26732416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solidFill>
                  <a:schemeClr val="bg1">
                    <a:lumMod val="95000"/>
                  </a:schemeClr>
                </a:solidFill>
              </a:rPr>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normAutofit/>
          </a:bodyPr>
          <a:lstStyle/>
          <a:p>
            <a:pPr algn="just"/>
            <a:r>
              <a:rPr lang="en-US" sz="2400" b="1" dirty="0">
                <a:solidFill>
                  <a:schemeClr val="bg1">
                    <a:lumMod val="95000"/>
                  </a:schemeClr>
                </a:solidFill>
              </a:rPr>
              <a:t>VPN: </a:t>
            </a:r>
            <a:r>
              <a:rPr lang="en-US" sz="2400" dirty="0">
                <a:solidFill>
                  <a:schemeClr val="bg1">
                    <a:lumMod val="95000"/>
                  </a:schemeClr>
                </a:solidFill>
              </a:rPr>
              <a:t>Secure tunnel for transmitting data through the internet.</a:t>
            </a:r>
          </a:p>
          <a:p>
            <a:pPr algn="just"/>
            <a:r>
              <a:rPr lang="en-US" sz="2400" dirty="0">
                <a:solidFill>
                  <a:schemeClr val="bg1">
                    <a:lumMod val="95000"/>
                  </a:schemeClr>
                </a:solidFill>
              </a:rPr>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solidFill>
                  <a:schemeClr val="bg1">
                    <a:lumMod val="95000"/>
                  </a:schemeClr>
                </a:solidFill>
              </a:rPr>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pPr algn="just"/>
            <a:r>
              <a:rPr lang="en-US" sz="2400" dirty="0">
                <a:solidFill>
                  <a:schemeClr val="bg1">
                    <a:lumMod val="95000"/>
                  </a:schemeClr>
                </a:solidFill>
              </a:rPr>
              <a:t>Implement mutual authentication so they can verify legitimacy before providing authentication credentials.</a:t>
            </a:r>
          </a:p>
          <a:p>
            <a:pPr algn="just"/>
            <a:r>
              <a:rPr lang="en-US" sz="2400" dirty="0">
                <a:solidFill>
                  <a:schemeClr val="bg1">
                    <a:lumMod val="95000"/>
                  </a:schemeClr>
                </a:solidFill>
              </a:rPr>
              <a:t>MFA is required for access</a:t>
            </a:r>
          </a:p>
          <a:p>
            <a:pPr algn="just"/>
            <a:r>
              <a:rPr lang="en-US" sz="2400" dirty="0">
                <a:solidFill>
                  <a:schemeClr val="bg1">
                    <a:lumMod val="95000"/>
                  </a:schemeClr>
                </a:solidFill>
              </a:rPr>
              <a:t>Additionally users should require authentication periodically in remote access devices, they should ensure that they made the baseline required for internal systems</a:t>
            </a:r>
            <a:r>
              <a:rPr lang="en-US" dirty="0">
                <a:solidFill>
                  <a:schemeClr val="bg1">
                    <a:lumMod val="95000"/>
                  </a:schemeClr>
                </a:solidFill>
              </a:rPr>
              <a:t>.</a:t>
            </a:r>
          </a:p>
        </p:txBody>
      </p:sp>
    </p:spTree>
    <p:extLst>
      <p:ext uri="{BB962C8B-B14F-4D97-AF65-F5344CB8AC3E}">
        <p14:creationId xmlns:p14="http://schemas.microsoft.com/office/powerpoint/2010/main" val="1309017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a:xfrm>
            <a:off x="949047" y="643466"/>
            <a:ext cx="2771273" cy="5470463"/>
          </a:xfrm>
        </p:spPr>
        <p:txBody>
          <a:bodyPr anchor="ctr">
            <a:normAutofit/>
          </a:bodyPr>
          <a:lstStyle/>
          <a:p>
            <a:r>
              <a:rPr lang="en-US" sz="3600"/>
              <a:t>Network access control</a:t>
            </a:r>
          </a:p>
        </p:txBody>
      </p:sp>
      <p:cxnSp>
        <p:nvCxnSpPr>
          <p:cNvPr id="40" name="Straight Connector 3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a:xfrm>
            <a:off x="4428565" y="643466"/>
            <a:ext cx="6818427" cy="5470462"/>
          </a:xfrm>
        </p:spPr>
        <p:txBody>
          <a:bodyPr anchor="ctr">
            <a:normAutofit/>
          </a:bodyPr>
          <a:lstStyle/>
          <a:p>
            <a:r>
              <a:rPr lang="en-US" sz="2400" dirty="0"/>
              <a:t>Used to check remote access device based on its criteria, if it doesn’t meet specific criteria access is denied.</a:t>
            </a:r>
          </a:p>
        </p:txBody>
      </p:sp>
    </p:spTree>
    <p:extLst>
      <p:ext uri="{BB962C8B-B14F-4D97-AF65-F5344CB8AC3E}">
        <p14:creationId xmlns:p14="http://schemas.microsoft.com/office/powerpoint/2010/main" val="93580766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a:xfrm>
            <a:off x="643467" y="516835"/>
            <a:ext cx="3448259" cy="1666501"/>
          </a:xfrm>
        </p:spPr>
        <p:txBody>
          <a:bodyPr>
            <a:normAutofit/>
          </a:bodyPr>
          <a:lstStyle/>
          <a:p>
            <a:r>
              <a:rPr lang="en-US" sz="3700">
                <a:solidFill>
                  <a:srgbClr val="FFFFFF"/>
                </a:solidFill>
              </a:rPr>
              <a:t>Teleworking access control</a:t>
            </a:r>
          </a:p>
        </p:txBody>
      </p:sp>
      <p:cxnSp>
        <p:nvCxnSpPr>
          <p:cNvPr id="30" name="Straight Connector 2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Allows users to work offsite. Often from home or other locations.</a:t>
            </a:r>
          </a:p>
          <a:p>
            <a:r>
              <a:rPr lang="en-US" sz="1800" dirty="0">
                <a:solidFill>
                  <a:srgbClr val="FFFFFF"/>
                </a:solidFill>
              </a:rPr>
              <a:t>Access company recourses by VPN</a:t>
            </a:r>
          </a:p>
          <a:p>
            <a:r>
              <a:rPr lang="en-US" sz="1800" dirty="0">
                <a:solidFill>
                  <a:srgbClr val="FFFFFF"/>
                </a:solidFill>
              </a:rPr>
              <a:t>Equipment's should be provided by company to have proper access control</a:t>
            </a:r>
          </a:p>
          <a:p>
            <a:r>
              <a:rPr lang="en-US" sz="1800" dirty="0">
                <a:solidFill>
                  <a:srgbClr val="FFFFFF"/>
                </a:solidFill>
              </a:rPr>
              <a:t>Special Access policy and standards will be in action</a:t>
            </a:r>
          </a:p>
          <a:p>
            <a:pPr marL="0" indent="0">
              <a:buNone/>
            </a:pPr>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id="{403F2F95-F19F-DDD5-65FB-0206686DFEE8}"/>
              </a:ext>
            </a:extLst>
          </p:cNvPr>
          <p:cNvPicPr>
            <a:picLocks noChangeAspect="1"/>
          </p:cNvPicPr>
          <p:nvPr/>
        </p:nvPicPr>
        <p:blipFill rotWithShape="1">
          <a:blip r:embed="rId2"/>
          <a:srcRect l="13023" r="7290" b="-1"/>
          <a:stretch/>
        </p:blipFill>
        <p:spPr>
          <a:xfrm>
            <a:off x="4654296" y="10"/>
            <a:ext cx="7537703" cy="6857990"/>
          </a:xfrm>
          <a:prstGeom prst="rect">
            <a:avLst/>
          </a:prstGeom>
        </p:spPr>
      </p:pic>
    </p:spTree>
    <p:extLst>
      <p:ext uri="{BB962C8B-B14F-4D97-AF65-F5344CB8AC3E}">
        <p14:creationId xmlns:p14="http://schemas.microsoft.com/office/powerpoint/2010/main" val="210661461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Teleworking Benefits</a:t>
            </a:r>
          </a:p>
        </p:txBody>
      </p:sp>
      <p:graphicFrame>
        <p:nvGraphicFramePr>
          <p:cNvPr id="5" name="Content Placeholder 2">
            <a:extLst>
              <a:ext uri="{FF2B5EF4-FFF2-40B4-BE49-F238E27FC236}">
                <a16:creationId xmlns:a16="http://schemas.microsoft.com/office/drawing/2014/main" id="{A9C3E105-9442-B5A1-63B3-A64086B258C0}"/>
              </a:ext>
            </a:extLst>
          </p:cNvPr>
          <p:cNvGraphicFramePr>
            <a:graphicFrameLocks noGrp="1"/>
          </p:cNvGraphicFramePr>
          <p:nvPr>
            <p:ph idx="1"/>
            <p:extLst>
              <p:ext uri="{D42A27DB-BD31-4B8C-83A1-F6EECF244321}">
                <p14:modId xmlns:p14="http://schemas.microsoft.com/office/powerpoint/2010/main" val="26429098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72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23" name="Graphic 22" descr="Users">
            <a:extLst>
              <a:ext uri="{FF2B5EF4-FFF2-40B4-BE49-F238E27FC236}">
                <a16:creationId xmlns:a16="http://schemas.microsoft.com/office/drawing/2014/main" id="{FD8EE9C9-2B23-ED69-52C5-7486A33AB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8" name="Rectangle 27">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C9275D-5BB1-407F-37C4-B4C1172B867A}"/>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User Access Control</a:t>
            </a:r>
          </a:p>
        </p:txBody>
      </p:sp>
      <p:cxnSp>
        <p:nvCxnSpPr>
          <p:cNvPr id="30" name="Straight Connector 29">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EF6C75-3779-E6A1-8102-E0B049CF3E47}"/>
              </a:ext>
            </a:extLst>
          </p:cNvPr>
          <p:cNvSpPr>
            <a:spLocks noGrp="1"/>
          </p:cNvSpPr>
          <p:nvPr>
            <p:ph idx="1"/>
          </p:nvPr>
        </p:nvSpPr>
        <p:spPr>
          <a:xfrm>
            <a:off x="5315802" y="2505068"/>
            <a:ext cx="5778919" cy="3758079"/>
          </a:xfrm>
        </p:spPr>
        <p:txBody>
          <a:bodyPr>
            <a:normAutofit fontScale="92500" lnSpcReduction="10000"/>
          </a:bodyPr>
          <a:lstStyle/>
          <a:p>
            <a:pPr marL="0" indent="0">
              <a:buNone/>
            </a:pPr>
            <a:r>
              <a:rPr lang="en-US" sz="2800" dirty="0">
                <a:solidFill>
                  <a:srgbClr val="FFFFFF"/>
                </a:solidFill>
              </a:rPr>
              <a:t>Business can’t run without users</a:t>
            </a:r>
          </a:p>
          <a:p>
            <a:pPr marL="0" indent="0">
              <a:buNone/>
            </a:pPr>
            <a:endParaRPr lang="en-US" sz="2800" dirty="0">
              <a:solidFill>
                <a:srgbClr val="FFFFFF"/>
              </a:solidFill>
            </a:endParaRPr>
          </a:p>
          <a:p>
            <a:pPr lvl="1">
              <a:buFont typeface="Arial" panose="020B0604020202020204" pitchFamily="34" charset="0"/>
              <a:buChar char="•"/>
            </a:pPr>
            <a:r>
              <a:rPr lang="en-US" sz="1800" dirty="0">
                <a:solidFill>
                  <a:srgbClr val="FFFFFF"/>
                </a:solidFill>
              </a:rPr>
              <a:t>Clients or Customers</a:t>
            </a:r>
          </a:p>
          <a:p>
            <a:pPr lvl="1">
              <a:buFont typeface="Arial" panose="020B0604020202020204" pitchFamily="34" charset="0"/>
              <a:buChar char="•"/>
            </a:pPr>
            <a:r>
              <a:rPr lang="en-US" sz="1800" dirty="0">
                <a:solidFill>
                  <a:srgbClr val="FFFFFF"/>
                </a:solidFill>
              </a:rPr>
              <a:t>Employees</a:t>
            </a:r>
          </a:p>
          <a:p>
            <a:pPr lvl="2">
              <a:buFont typeface="Arial" panose="020B0604020202020204" pitchFamily="34" charset="0"/>
              <a:buChar char="•"/>
            </a:pPr>
            <a:r>
              <a:rPr lang="en-US" sz="1800" dirty="0">
                <a:solidFill>
                  <a:srgbClr val="FFFFFF"/>
                </a:solidFill>
              </a:rPr>
              <a:t>HR</a:t>
            </a:r>
          </a:p>
          <a:p>
            <a:pPr lvl="2">
              <a:buFont typeface="Arial" panose="020B0604020202020204" pitchFamily="34" charset="0"/>
              <a:buChar char="•"/>
            </a:pPr>
            <a:r>
              <a:rPr lang="en-US" sz="1800" dirty="0">
                <a:solidFill>
                  <a:srgbClr val="FFFFFF"/>
                </a:solidFill>
              </a:rPr>
              <a:t>IT</a:t>
            </a:r>
          </a:p>
          <a:p>
            <a:pPr lvl="2">
              <a:buFont typeface="Arial" panose="020B0604020202020204" pitchFamily="34" charset="0"/>
              <a:buChar char="•"/>
            </a:pPr>
            <a:r>
              <a:rPr lang="en-US" sz="1800" dirty="0">
                <a:solidFill>
                  <a:srgbClr val="FFFFFF"/>
                </a:solidFill>
              </a:rPr>
              <a:t>Marketing</a:t>
            </a:r>
          </a:p>
          <a:p>
            <a:pPr lvl="2">
              <a:buFont typeface="Arial" panose="020B0604020202020204" pitchFamily="34" charset="0"/>
              <a:buChar char="•"/>
            </a:pPr>
            <a:r>
              <a:rPr lang="en-US" sz="1800" dirty="0">
                <a:solidFill>
                  <a:srgbClr val="FFFFFF"/>
                </a:solidFill>
              </a:rPr>
              <a:t>Managers</a:t>
            </a:r>
          </a:p>
          <a:p>
            <a:pPr lvl="1">
              <a:buFont typeface="Arial" panose="020B0604020202020204" pitchFamily="34" charset="0"/>
              <a:buChar char="•"/>
            </a:pPr>
            <a:r>
              <a:rPr lang="en-US" sz="1800" dirty="0">
                <a:solidFill>
                  <a:srgbClr val="FFFFFF"/>
                </a:solidFill>
              </a:rPr>
              <a:t>Owners</a:t>
            </a:r>
          </a:p>
          <a:p>
            <a:pPr lvl="1">
              <a:buFont typeface="Arial" panose="020B0604020202020204" pitchFamily="34" charset="0"/>
              <a:buChar char="•"/>
            </a:pPr>
            <a:r>
              <a:rPr lang="en-US" sz="1800" dirty="0">
                <a:solidFill>
                  <a:srgbClr val="FFFFFF"/>
                </a:solidFill>
              </a:rPr>
              <a:t>Board Members</a:t>
            </a:r>
          </a:p>
        </p:txBody>
      </p:sp>
    </p:spTree>
    <p:extLst>
      <p:ext uri="{BB962C8B-B14F-4D97-AF65-F5344CB8AC3E}">
        <p14:creationId xmlns:p14="http://schemas.microsoft.com/office/powerpoint/2010/main" val="92302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F90-5AAC-3EC1-5D16-A95BF1B17A71}"/>
              </a:ext>
            </a:extLst>
          </p:cNvPr>
          <p:cNvSpPr>
            <a:spLocks noGrp="1"/>
          </p:cNvSpPr>
          <p:nvPr>
            <p:ph type="title"/>
          </p:nvPr>
        </p:nvSpPr>
        <p:spPr/>
        <p:txBody>
          <a:bodyPr/>
          <a:lstStyle/>
          <a:p>
            <a:r>
              <a:rPr lang="en-US" dirty="0">
                <a:solidFill>
                  <a:schemeClr val="bg1">
                    <a:lumMod val="95000"/>
                  </a:schemeClr>
                </a:solidFill>
              </a:rPr>
              <a:t>What is User Access Control?</a:t>
            </a:r>
          </a:p>
        </p:txBody>
      </p:sp>
      <p:sp>
        <p:nvSpPr>
          <p:cNvPr id="3" name="Content Placeholder 2">
            <a:extLst>
              <a:ext uri="{FF2B5EF4-FFF2-40B4-BE49-F238E27FC236}">
                <a16:creationId xmlns:a16="http://schemas.microsoft.com/office/drawing/2014/main" id="{5DDF6F59-E9DD-C040-D1F0-E81D52F492A2}"/>
              </a:ext>
            </a:extLst>
          </p:cNvPr>
          <p:cNvSpPr>
            <a:spLocks noGrp="1"/>
          </p:cNvSpPr>
          <p:nvPr>
            <p:ph idx="1"/>
          </p:nvPr>
        </p:nvSpPr>
        <p:spPr/>
        <p:txBody>
          <a:bodyPr/>
          <a:lstStyle/>
          <a:p>
            <a:r>
              <a:rPr lang="en-US" sz="2400" dirty="0">
                <a:solidFill>
                  <a:schemeClr val="bg1">
                    <a:lumMod val="95000"/>
                  </a:schemeClr>
                </a:solidFill>
              </a:rPr>
              <a:t>Ensure that a user can </a:t>
            </a:r>
            <a:r>
              <a:rPr lang="en-US" sz="2400" b="1" dirty="0">
                <a:solidFill>
                  <a:schemeClr val="bg1">
                    <a:lumMod val="95000"/>
                  </a:schemeClr>
                </a:solidFill>
              </a:rPr>
              <a:t>ACCESS</a:t>
            </a:r>
            <a:r>
              <a:rPr lang="en-US" sz="2400" dirty="0">
                <a:solidFill>
                  <a:schemeClr val="bg1">
                    <a:lumMod val="95000"/>
                  </a:schemeClr>
                </a:solidFill>
              </a:rPr>
              <a:t> only </a:t>
            </a:r>
            <a:r>
              <a:rPr lang="en-US" sz="2400" b="1" dirty="0">
                <a:solidFill>
                  <a:schemeClr val="bg1">
                    <a:lumMod val="95000"/>
                  </a:schemeClr>
                </a:solidFill>
              </a:rPr>
              <a:t>SPECIFIC INFORMATION </a:t>
            </a:r>
            <a:r>
              <a:rPr lang="en-US" sz="2400" dirty="0">
                <a:solidFill>
                  <a:schemeClr val="bg1">
                    <a:lumMod val="95000"/>
                  </a:schemeClr>
                </a:solidFill>
              </a:rPr>
              <a:t>or </a:t>
            </a:r>
            <a:r>
              <a:rPr lang="en-US" sz="2400" b="1" dirty="0">
                <a:solidFill>
                  <a:schemeClr val="bg1">
                    <a:lumMod val="95000"/>
                  </a:schemeClr>
                </a:solidFill>
              </a:rPr>
              <a:t>SPECIFIC CONTROL</a:t>
            </a:r>
            <a:r>
              <a:rPr lang="en-US" sz="2400" dirty="0">
                <a:solidFill>
                  <a:schemeClr val="bg1">
                    <a:lumMod val="95000"/>
                  </a:schemeClr>
                </a:solidFill>
              </a:rPr>
              <a:t> in an organization or company.</a:t>
            </a:r>
          </a:p>
          <a:p>
            <a:pPr marL="0" indent="0">
              <a:buNone/>
            </a:pPr>
            <a:r>
              <a:rPr lang="en-US" dirty="0">
                <a:solidFill>
                  <a:schemeClr val="bg1">
                    <a:lumMod val="95000"/>
                  </a:schemeClr>
                </a:solidFill>
              </a:rPr>
              <a:t> </a:t>
            </a:r>
          </a:p>
          <a:p>
            <a:pPr marL="0" indent="0">
              <a:buNone/>
            </a:pPr>
            <a:r>
              <a:rPr lang="en-US" dirty="0">
                <a:solidFill>
                  <a:schemeClr val="bg1">
                    <a:lumMod val="95000"/>
                  </a:schemeClr>
                </a:solidFill>
              </a:rPr>
              <a:t>Controls such as –</a:t>
            </a:r>
          </a:p>
          <a:p>
            <a:pPr marL="0" indent="0">
              <a:buNone/>
            </a:pPr>
            <a:r>
              <a:rPr lang="en-US" dirty="0">
                <a:solidFill>
                  <a:schemeClr val="bg1">
                    <a:lumMod val="95000"/>
                  </a:schemeClr>
                </a:solidFill>
              </a:rPr>
              <a:t>System administrators can only access to the active directories, CRUD users</a:t>
            </a:r>
          </a:p>
          <a:p>
            <a:pPr marL="0" indent="0">
              <a:buNone/>
            </a:pPr>
            <a:r>
              <a:rPr lang="en-US" dirty="0">
                <a:solidFill>
                  <a:schemeClr val="bg1">
                    <a:lumMod val="95000"/>
                  </a:schemeClr>
                </a:solidFill>
              </a:rPr>
              <a:t>Database administrators have direct access to all the databases</a:t>
            </a:r>
          </a:p>
          <a:p>
            <a:pPr marL="0" indent="0">
              <a:buNone/>
            </a:pPr>
            <a:r>
              <a:rPr lang="en-US" dirty="0">
                <a:solidFill>
                  <a:schemeClr val="bg1">
                    <a:lumMod val="95000"/>
                  </a:schemeClr>
                </a:solidFill>
              </a:rPr>
              <a:t>HR Team controls employee information</a:t>
            </a:r>
          </a:p>
          <a:p>
            <a:pPr marL="0" indent="0">
              <a:buNone/>
            </a:pPr>
            <a:endParaRPr lang="en-US" dirty="0">
              <a:solidFill>
                <a:schemeClr val="bg1">
                  <a:lumMod val="95000"/>
                </a:schemeClr>
              </a:solidFill>
            </a:endParaRP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706456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C3CB6A-5C62-FEC1-3624-1A34780E40F4}"/>
              </a:ext>
            </a:extLst>
          </p:cNvPr>
          <p:cNvSpPr>
            <a:spLocks noGrp="1"/>
          </p:cNvSpPr>
          <p:nvPr>
            <p:ph type="title"/>
          </p:nvPr>
        </p:nvSpPr>
        <p:spPr>
          <a:xfrm>
            <a:off x="5116783" y="516835"/>
            <a:ext cx="5977937" cy="1666501"/>
          </a:xfrm>
        </p:spPr>
        <p:txBody>
          <a:bodyPr>
            <a:normAutofit/>
          </a:bodyPr>
          <a:lstStyle/>
          <a:p>
            <a:r>
              <a:rPr lang="en-US" sz="4000" dirty="0">
                <a:solidFill>
                  <a:srgbClr val="FFFFFF"/>
                </a:solidFill>
              </a:rPr>
              <a:t>Why User Access Control?</a:t>
            </a:r>
          </a:p>
        </p:txBody>
      </p:sp>
      <p:pic>
        <p:nvPicPr>
          <p:cNvPr id="5" name="Picture 4" descr="A picture containing text, vector graphics&#10;&#10;Description automatically generated">
            <a:extLst>
              <a:ext uri="{FF2B5EF4-FFF2-40B4-BE49-F238E27FC236}">
                <a16:creationId xmlns:a16="http://schemas.microsoft.com/office/drawing/2014/main" id="{4BBEB307-7585-9312-362C-8864FD431517}"/>
              </a:ext>
            </a:extLst>
          </p:cNvPr>
          <p:cNvPicPr>
            <a:picLocks noChangeAspect="1"/>
          </p:cNvPicPr>
          <p:nvPr/>
        </p:nvPicPr>
        <p:blipFill rotWithShape="1">
          <a:blip r:embed="rId2">
            <a:extLst>
              <a:ext uri="{28A0092B-C50C-407E-A947-70E740481C1C}">
                <a14:useLocalDpi xmlns:a14="http://schemas.microsoft.com/office/drawing/2010/main" val="0"/>
              </a:ext>
            </a:extLst>
          </a:blip>
          <a:srcRect r="10356"/>
          <a:stretch/>
        </p:blipFill>
        <p:spPr>
          <a:xfrm>
            <a:off x="576849" y="516835"/>
            <a:ext cx="3442670" cy="5119977"/>
          </a:xfrm>
          <a:prstGeom prst="rect">
            <a:avLst/>
          </a:prstGeom>
        </p:spPr>
      </p:pic>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F35142-225D-F327-024A-9A5A2E7CECBB}"/>
              </a:ext>
            </a:extLst>
          </p:cNvPr>
          <p:cNvSpPr>
            <a:spLocks noGrp="1"/>
          </p:cNvSpPr>
          <p:nvPr>
            <p:ph idx="1"/>
          </p:nvPr>
        </p:nvSpPr>
        <p:spPr>
          <a:xfrm>
            <a:off x="5116784" y="2546224"/>
            <a:ext cx="5977938" cy="3342747"/>
          </a:xfrm>
        </p:spPr>
        <p:txBody>
          <a:bodyPr>
            <a:normAutofit/>
          </a:bodyPr>
          <a:lstStyle/>
          <a:p>
            <a:r>
              <a:rPr lang="en-US" sz="1800" dirty="0">
                <a:solidFill>
                  <a:srgbClr val="FFFFFF"/>
                </a:solidFill>
              </a:rPr>
              <a:t>Humans are naturally curious</a:t>
            </a:r>
          </a:p>
          <a:p>
            <a:r>
              <a:rPr lang="en-US" sz="1800" dirty="0">
                <a:solidFill>
                  <a:srgbClr val="FFFFFF"/>
                </a:solidFill>
              </a:rPr>
              <a:t>If we don’t set user controls, Information confidentiality and Integrity will be in danger.</a:t>
            </a:r>
          </a:p>
          <a:p>
            <a:r>
              <a:rPr lang="en-US" sz="1800" dirty="0">
                <a:solidFill>
                  <a:srgbClr val="FFFFFF"/>
                </a:solidFill>
              </a:rPr>
              <a:t>To protect data and information User Access controls are used</a:t>
            </a:r>
          </a:p>
        </p:txBody>
      </p:sp>
    </p:spTree>
    <p:extLst>
      <p:ext uri="{BB962C8B-B14F-4D97-AF65-F5344CB8AC3E}">
        <p14:creationId xmlns:p14="http://schemas.microsoft.com/office/powerpoint/2010/main" val="3714240421"/>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BC1-F054-CB98-B844-4A698BCD359B}"/>
              </a:ext>
            </a:extLst>
          </p:cNvPr>
          <p:cNvSpPr>
            <a:spLocks noGrp="1"/>
          </p:cNvSpPr>
          <p:nvPr>
            <p:ph type="title"/>
          </p:nvPr>
        </p:nvSpPr>
        <p:spPr/>
        <p:txBody>
          <a:bodyPr/>
          <a:lstStyle/>
          <a:p>
            <a:r>
              <a:rPr lang="en-US" dirty="0">
                <a:solidFill>
                  <a:schemeClr val="bg1">
                    <a:lumMod val="95000"/>
                  </a:schemeClr>
                </a:solidFill>
              </a:rPr>
              <a:t>How to implement User Access Control?</a:t>
            </a:r>
          </a:p>
        </p:txBody>
      </p:sp>
      <p:sp>
        <p:nvSpPr>
          <p:cNvPr id="3" name="Content Placeholder 2">
            <a:extLst>
              <a:ext uri="{FF2B5EF4-FFF2-40B4-BE49-F238E27FC236}">
                <a16:creationId xmlns:a16="http://schemas.microsoft.com/office/drawing/2014/main" id="{C7790F32-6F6C-94D0-FBBF-98E60E10C5AB}"/>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bg1">
                    <a:lumMod val="95000"/>
                  </a:schemeClr>
                </a:solidFill>
              </a:rPr>
              <a:t> </a:t>
            </a:r>
            <a:r>
              <a:rPr lang="en-US" sz="2000" dirty="0">
                <a:solidFill>
                  <a:schemeClr val="bg1">
                    <a:lumMod val="95000"/>
                  </a:schemeClr>
                </a:solidFill>
              </a:rPr>
              <a:t>Identifying account types (individual, group, system, application, guest, and temporary) </a:t>
            </a:r>
          </a:p>
          <a:p>
            <a:pPr>
              <a:buFont typeface="Arial" panose="020B0604020202020204" pitchFamily="34" charset="0"/>
              <a:buChar char="•"/>
            </a:pPr>
            <a:r>
              <a:rPr lang="en-US" sz="2000" dirty="0">
                <a:solidFill>
                  <a:schemeClr val="bg1">
                    <a:lumMod val="95000"/>
                  </a:schemeClr>
                </a:solidFill>
              </a:rPr>
              <a:t> Establishing conditions for group membership Identifying authorized users of the information  system and specifying access privileges </a:t>
            </a:r>
          </a:p>
          <a:p>
            <a:pPr>
              <a:buFont typeface="Arial" panose="020B0604020202020204" pitchFamily="34" charset="0"/>
              <a:buChar char="•"/>
            </a:pPr>
            <a:r>
              <a:rPr lang="en-US" sz="2000" dirty="0">
                <a:solidFill>
                  <a:schemeClr val="bg1">
                    <a:lumMod val="95000"/>
                  </a:schemeClr>
                </a:solidFill>
              </a:rPr>
              <a:t> Requiring appropriate approvals for requests to establish accounts </a:t>
            </a:r>
          </a:p>
          <a:p>
            <a:pPr>
              <a:buFont typeface="Arial" panose="020B0604020202020204" pitchFamily="34" charset="0"/>
              <a:buChar char="•"/>
            </a:pPr>
            <a:r>
              <a:rPr lang="en-US" sz="2000" dirty="0">
                <a:solidFill>
                  <a:schemeClr val="bg1">
                    <a:lumMod val="95000"/>
                  </a:schemeClr>
                </a:solidFill>
              </a:rPr>
              <a:t> Establishing, activating, modifying, disabling, and removing accounts </a:t>
            </a:r>
          </a:p>
          <a:p>
            <a:pPr>
              <a:buFont typeface="Arial" panose="020B0604020202020204" pitchFamily="34" charset="0"/>
              <a:buChar char="•"/>
            </a:pPr>
            <a:r>
              <a:rPr lang="en-US" sz="2000" dirty="0">
                <a:solidFill>
                  <a:schemeClr val="bg1">
                    <a:lumMod val="95000"/>
                  </a:schemeClr>
                </a:solidFill>
              </a:rPr>
              <a:t> Specifically authorizing and monitoring the use of guest/anonymous and temporary accounts</a:t>
            </a:r>
          </a:p>
          <a:p>
            <a:pPr>
              <a:buFont typeface="Arial" panose="020B0604020202020204" pitchFamily="34" charset="0"/>
              <a:buChar char="•"/>
            </a:pPr>
            <a:r>
              <a:rPr lang="en-US" sz="2000" dirty="0">
                <a:solidFill>
                  <a:schemeClr val="bg1">
                    <a:lumMod val="95000"/>
                  </a:schemeClr>
                </a:solidFill>
              </a:rPr>
              <a:t> Granting access to the system based on A valid access authorization</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2726068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911F8-9259-B496-1E4A-4528A1311153}"/>
              </a:ext>
            </a:extLst>
          </p:cNvPr>
          <p:cNvSpPr>
            <a:spLocks noGrp="1"/>
          </p:cNvSpPr>
          <p:nvPr>
            <p:ph type="title"/>
          </p:nvPr>
        </p:nvSpPr>
        <p:spPr>
          <a:xfrm>
            <a:off x="878911" y="643468"/>
            <a:ext cx="3177847" cy="1674180"/>
          </a:xfrm>
        </p:spPr>
        <p:txBody>
          <a:bodyPr>
            <a:normAutofit/>
          </a:bodyPr>
          <a:lstStyle/>
          <a:p>
            <a:r>
              <a:rPr lang="en-US" sz="3700" dirty="0">
                <a:solidFill>
                  <a:schemeClr val="bg1"/>
                </a:solidFill>
              </a:rPr>
              <a:t>Least Privilege or Zero Trust</a:t>
            </a:r>
          </a:p>
        </p:txBody>
      </p:sp>
      <p:cxnSp>
        <p:nvCxnSpPr>
          <p:cNvPr id="25"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82FFF2-C108-C5B9-6283-B636A0F90FCF}"/>
              </a:ext>
            </a:extLst>
          </p:cNvPr>
          <p:cNvSpPr>
            <a:spLocks noGrp="1"/>
          </p:cNvSpPr>
          <p:nvPr>
            <p:ph idx="1"/>
          </p:nvPr>
        </p:nvSpPr>
        <p:spPr>
          <a:xfrm>
            <a:off x="858064" y="2639380"/>
            <a:ext cx="3205049" cy="3229714"/>
          </a:xfrm>
        </p:spPr>
        <p:txBody>
          <a:bodyPr>
            <a:normAutofit/>
          </a:bodyPr>
          <a:lstStyle/>
          <a:p>
            <a:pPr marL="0" indent="0">
              <a:buNone/>
            </a:pPr>
            <a:r>
              <a:rPr lang="en-US" dirty="0">
                <a:solidFill>
                  <a:schemeClr val="bg1"/>
                </a:solidFill>
              </a:rPr>
              <a:t>Trust no one. Both inside and outside of the network.</a:t>
            </a:r>
          </a:p>
          <a:p>
            <a:pPr marL="0" indent="0">
              <a:buNone/>
            </a:pPr>
            <a:r>
              <a:rPr lang="en-US" dirty="0">
                <a:solidFill>
                  <a:schemeClr val="bg1"/>
                </a:solidFill>
              </a:rPr>
              <a:t>Grant minimum access to data, tools and information</a:t>
            </a:r>
          </a:p>
          <a:p>
            <a:pPr marL="0" indent="0">
              <a:buNone/>
            </a:pPr>
            <a:r>
              <a:rPr lang="en-US" dirty="0">
                <a:solidFill>
                  <a:schemeClr val="bg1"/>
                </a:solidFill>
              </a:rPr>
              <a:t>Follows the rule Default deny</a:t>
            </a:r>
          </a:p>
          <a:p>
            <a:pPr marL="0" indent="0">
              <a:buNone/>
            </a:pPr>
            <a:r>
              <a:rPr lang="en-US" dirty="0">
                <a:solidFill>
                  <a:schemeClr val="bg1"/>
                </a:solidFill>
              </a:rPr>
              <a:t>  </a:t>
            </a:r>
          </a:p>
          <a:p>
            <a:pPr marL="0" indent="0">
              <a:buNone/>
            </a:pPr>
            <a:r>
              <a:rPr lang="en-US" dirty="0">
                <a:solidFill>
                  <a:schemeClr val="bg1"/>
                </a:solidFill>
              </a:rPr>
              <a:t>  </a:t>
            </a:r>
          </a:p>
          <a:p>
            <a:endParaRPr lang="en-US" dirty="0">
              <a:solidFill>
                <a:schemeClr val="bg1"/>
              </a:solidFill>
            </a:endParaRPr>
          </a:p>
        </p:txBody>
      </p:sp>
      <p:pic>
        <p:nvPicPr>
          <p:cNvPr id="5" name="Picture 4">
            <a:extLst>
              <a:ext uri="{FF2B5EF4-FFF2-40B4-BE49-F238E27FC236}">
                <a16:creationId xmlns:a16="http://schemas.microsoft.com/office/drawing/2014/main" id="{F891726A-CDAA-6254-EA52-22C045230CD3}"/>
              </a:ext>
            </a:extLst>
          </p:cNvPr>
          <p:cNvPicPr>
            <a:picLocks noChangeAspect="1"/>
          </p:cNvPicPr>
          <p:nvPr/>
        </p:nvPicPr>
        <p:blipFill>
          <a:blip r:embed="rId2"/>
          <a:stretch>
            <a:fillRect/>
          </a:stretch>
        </p:blipFill>
        <p:spPr>
          <a:xfrm>
            <a:off x="4653447" y="1300512"/>
            <a:ext cx="6892560" cy="3911528"/>
          </a:xfrm>
          <a:prstGeom prst="rect">
            <a:avLst/>
          </a:prstGeom>
        </p:spPr>
      </p:pic>
      <p:sp>
        <p:nvSpPr>
          <p:cNvPr id="23" name="Rectangle 2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736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55B0E-9E08-4222-ABA2-50D44D38432C}"/>
              </a:ext>
            </a:extLst>
          </p:cNvPr>
          <p:cNvSpPr txBox="1"/>
          <p:nvPr/>
        </p:nvSpPr>
        <p:spPr>
          <a:xfrm>
            <a:off x="931653" y="618301"/>
            <a:ext cx="10379475" cy="3046988"/>
          </a:xfrm>
          <a:prstGeom prst="rect">
            <a:avLst/>
          </a:prstGeom>
          <a:noFill/>
        </p:spPr>
        <p:txBody>
          <a:bodyPr wrap="square">
            <a:spAutoFit/>
          </a:bodyPr>
          <a:lstStyle/>
          <a:p>
            <a:r>
              <a:rPr lang="en-CA" sz="3200" dirty="0">
                <a:solidFill>
                  <a:schemeClr val="bg1"/>
                </a:solidFill>
                <a:effectLst/>
                <a:latin typeface="+mj-lt"/>
                <a:ea typeface="Times New Roman" panose="02020603050405020304" pitchFamily="18" charset="0"/>
              </a:rPr>
              <a:t>Identification – </a:t>
            </a:r>
          </a:p>
          <a:p>
            <a:endParaRPr lang="en-CA" sz="3200" b="1" u="sng" dirty="0">
              <a:solidFill>
                <a:schemeClr val="bg1"/>
              </a:solidFill>
              <a:ea typeface="Times New Roman" panose="02020603050405020304" pitchFamily="18" charset="0"/>
            </a:endParaRPr>
          </a:p>
          <a:p>
            <a:endParaRPr lang="en-CA" sz="3200" b="1" u="sng" dirty="0">
              <a:solidFill>
                <a:schemeClr val="bg1"/>
              </a:solidFill>
              <a:effectLst/>
              <a:ea typeface="Times New Roman" panose="02020603050405020304" pitchFamily="18" charset="0"/>
            </a:endParaRPr>
          </a:p>
          <a:p>
            <a:endParaRPr lang="en-CA" sz="3200" b="1" u="sng" dirty="0">
              <a:solidFill>
                <a:schemeClr val="bg1"/>
              </a:solidFill>
              <a:ea typeface="Times New Roman" panose="02020603050405020304" pitchFamily="18" charset="0"/>
            </a:endParaRPr>
          </a:p>
          <a:p>
            <a:r>
              <a:rPr lang="en-CA" sz="3200" b="0" dirty="0">
                <a:solidFill>
                  <a:schemeClr val="bg1"/>
                </a:solidFill>
                <a:effectLst/>
                <a:ea typeface="Times New Roman" panose="02020603050405020304" pitchFamily="18" charset="0"/>
              </a:rPr>
              <a:t>Identification is the starting point, where the users provide </a:t>
            </a:r>
          </a:p>
          <a:p>
            <a:r>
              <a:rPr lang="en-CA" sz="3200" b="0" dirty="0">
                <a:solidFill>
                  <a:schemeClr val="bg1"/>
                </a:solidFill>
                <a:effectLst/>
                <a:ea typeface="Times New Roman" panose="02020603050405020304" pitchFamily="18" charset="0"/>
              </a:rPr>
              <a:t>information about their identity. </a:t>
            </a:r>
            <a:endParaRPr lang="en-CA" sz="32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8E2E-B58A-CFCE-7AE6-D73D3283CDCD}"/>
              </a:ext>
            </a:extLst>
          </p:cNvPr>
          <p:cNvSpPr>
            <a:spLocks noGrp="1"/>
          </p:cNvSpPr>
          <p:nvPr>
            <p:ph type="title"/>
          </p:nvPr>
        </p:nvSpPr>
        <p:spPr/>
        <p:txBody>
          <a:bodyPr/>
          <a:lstStyle/>
          <a:p>
            <a:r>
              <a:rPr lang="en-US" dirty="0">
                <a:solidFill>
                  <a:schemeClr val="bg1">
                    <a:lumMod val="95000"/>
                  </a:schemeClr>
                </a:solidFill>
              </a:rPr>
              <a:t>Access Controls in AWS, AZURE and operating systems</a:t>
            </a:r>
          </a:p>
        </p:txBody>
      </p:sp>
      <p:sp>
        <p:nvSpPr>
          <p:cNvPr id="3" name="Content Placeholder 2">
            <a:extLst>
              <a:ext uri="{FF2B5EF4-FFF2-40B4-BE49-F238E27FC236}">
                <a16:creationId xmlns:a16="http://schemas.microsoft.com/office/drawing/2014/main" id="{42BF8388-1FA4-BB9D-2AE6-F3B658DFCD2A}"/>
              </a:ext>
            </a:extLst>
          </p:cNvPr>
          <p:cNvSpPr>
            <a:spLocks noGrp="1"/>
          </p:cNvSpPr>
          <p:nvPr>
            <p:ph idx="1"/>
          </p:nvPr>
        </p:nvSpPr>
        <p:spPr/>
        <p:txBody>
          <a:bodyPr/>
          <a:lstStyle/>
          <a:p>
            <a:pPr marL="0" indent="0">
              <a:buNone/>
            </a:pPr>
            <a:r>
              <a:rPr lang="en-US" dirty="0">
                <a:solidFill>
                  <a:schemeClr val="bg1">
                    <a:lumMod val="95000"/>
                  </a:schemeClr>
                </a:solidFill>
              </a:rPr>
              <a:t>AWS uses Identity management</a:t>
            </a:r>
          </a:p>
          <a:p>
            <a:pPr marL="0" indent="0">
              <a:buNone/>
            </a:pPr>
            <a:r>
              <a:rPr lang="en-US" dirty="0">
                <a:solidFill>
                  <a:schemeClr val="bg1">
                    <a:lumMod val="95000"/>
                  </a:schemeClr>
                </a:solidFill>
              </a:rPr>
              <a:t>Azure uses RBAC (Role-based access control)</a:t>
            </a:r>
          </a:p>
          <a:p>
            <a:pPr marL="0" indent="0">
              <a:buNone/>
            </a:pPr>
            <a:r>
              <a:rPr lang="en-US" dirty="0">
                <a:solidFill>
                  <a:schemeClr val="bg1">
                    <a:lumMod val="95000"/>
                  </a:schemeClr>
                </a:solidFill>
              </a:rPr>
              <a:t>Operating systems such as Linux use Users and Groups and give specific permissions (Read, Write, Execute) for managing access control.</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197473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F561-D53E-022C-F94A-0C9D3257C077}"/>
              </a:ext>
            </a:extLst>
          </p:cNvPr>
          <p:cNvSpPr>
            <a:spLocks noGrp="1"/>
          </p:cNvSpPr>
          <p:nvPr>
            <p:ph type="title"/>
          </p:nvPr>
        </p:nvSpPr>
        <p:spPr/>
        <p:txBody>
          <a:bodyPr/>
          <a:lstStyle/>
          <a:p>
            <a:r>
              <a:rPr lang="en-US" dirty="0">
                <a:solidFill>
                  <a:schemeClr val="bg1"/>
                </a:solidFill>
              </a:rPr>
              <a:t>Identity Access Management</a:t>
            </a:r>
          </a:p>
        </p:txBody>
      </p:sp>
      <p:sp>
        <p:nvSpPr>
          <p:cNvPr id="12" name="Rectangle 11">
            <a:extLst>
              <a:ext uri="{FF2B5EF4-FFF2-40B4-BE49-F238E27FC236}">
                <a16:creationId xmlns:a16="http://schemas.microsoft.com/office/drawing/2014/main" id="{DA048038-98D0-FB57-D063-528D20FE0ED0}"/>
              </a:ext>
            </a:extLst>
          </p:cNvPr>
          <p:cNvSpPr/>
          <p:nvPr/>
        </p:nvSpPr>
        <p:spPr>
          <a:xfrm>
            <a:off x="1097280" y="2108201"/>
            <a:ext cx="10058400" cy="3760891"/>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13" descr="Diagram">
            <a:extLst>
              <a:ext uri="{FF2B5EF4-FFF2-40B4-BE49-F238E27FC236}">
                <a16:creationId xmlns:a16="http://schemas.microsoft.com/office/drawing/2014/main" id="{9B68D37C-693F-7295-E412-801872037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671" y="2108202"/>
            <a:ext cx="8976852" cy="3760890"/>
          </a:xfrm>
        </p:spPr>
      </p:pic>
    </p:spTree>
    <p:extLst>
      <p:ext uri="{BB962C8B-B14F-4D97-AF65-F5344CB8AC3E}">
        <p14:creationId xmlns:p14="http://schemas.microsoft.com/office/powerpoint/2010/main" val="3175670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9A-1AA8-56BE-BD14-B4109C3D73F7}"/>
              </a:ext>
            </a:extLst>
          </p:cNvPr>
          <p:cNvSpPr>
            <a:spLocks noGrp="1"/>
          </p:cNvSpPr>
          <p:nvPr>
            <p:ph type="title"/>
          </p:nvPr>
        </p:nvSpPr>
        <p:spPr/>
        <p:txBody>
          <a:bodyPr/>
          <a:lstStyle/>
          <a:p>
            <a:r>
              <a:rPr lang="en-US" dirty="0">
                <a:solidFill>
                  <a:schemeClr val="bg1">
                    <a:lumMod val="95000"/>
                  </a:schemeClr>
                </a:solidFill>
              </a:rPr>
              <a:t>User Access common policies</a:t>
            </a:r>
          </a:p>
        </p:txBody>
      </p:sp>
      <p:sp>
        <p:nvSpPr>
          <p:cNvPr id="3" name="Content Placeholder 2">
            <a:extLst>
              <a:ext uri="{FF2B5EF4-FFF2-40B4-BE49-F238E27FC236}">
                <a16:creationId xmlns:a16="http://schemas.microsoft.com/office/drawing/2014/main" id="{34C625B8-B55B-B8D1-23EF-859645697FB6}"/>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Default user access permissions will be set to default deny</a:t>
            </a:r>
          </a:p>
          <a:p>
            <a:pPr>
              <a:buFont typeface="Arial" panose="020B0604020202020204" pitchFamily="34" charset="0"/>
              <a:buChar char="•"/>
            </a:pPr>
            <a:r>
              <a:rPr lang="en-US" sz="2400" dirty="0">
                <a:solidFill>
                  <a:schemeClr val="bg1">
                    <a:lumMod val="95000"/>
                  </a:schemeClr>
                </a:solidFill>
              </a:rPr>
              <a:t>Access to company information and systems will be authorized only for workforce personnel </a:t>
            </a:r>
          </a:p>
          <a:p>
            <a:pPr>
              <a:buFont typeface="Arial" panose="020B0604020202020204" pitchFamily="34" charset="0"/>
              <a:buChar char="•"/>
            </a:pPr>
            <a:r>
              <a:rPr lang="en-US" sz="2400" dirty="0">
                <a:solidFill>
                  <a:schemeClr val="bg1">
                    <a:lumMod val="95000"/>
                  </a:schemeClr>
                </a:solidFill>
              </a:rPr>
              <a:t>Access will be restricted to the minimal amount required to carry out the business requirement of the access. </a:t>
            </a:r>
          </a:p>
          <a:p>
            <a:pPr>
              <a:buFont typeface="Arial" panose="020B0604020202020204" pitchFamily="34" charset="0"/>
              <a:buChar char="•"/>
            </a:pPr>
            <a:r>
              <a:rPr lang="en-US" sz="2400" dirty="0">
                <a:solidFill>
                  <a:schemeClr val="bg1">
                    <a:lumMod val="95000"/>
                  </a:schemeClr>
                </a:solidFill>
              </a:rPr>
              <a:t>An authorization process must be maintained.</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359284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AFE-2E6D-173C-B204-17FF3919CCDD}"/>
              </a:ext>
            </a:extLst>
          </p:cNvPr>
          <p:cNvSpPr>
            <a:spLocks noGrp="1"/>
          </p:cNvSpPr>
          <p:nvPr>
            <p:ph type="title"/>
          </p:nvPr>
        </p:nvSpPr>
        <p:spPr/>
        <p:txBody>
          <a:bodyPr/>
          <a:lstStyle/>
          <a:p>
            <a:r>
              <a:rPr lang="en-US" dirty="0">
                <a:solidFill>
                  <a:schemeClr val="bg1">
                    <a:lumMod val="95000"/>
                  </a:schemeClr>
                </a:solidFill>
              </a:rPr>
              <a:t>Privileged controls</a:t>
            </a:r>
          </a:p>
        </p:txBody>
      </p:sp>
      <p:sp>
        <p:nvSpPr>
          <p:cNvPr id="3" name="Content Placeholder 2">
            <a:extLst>
              <a:ext uri="{FF2B5EF4-FFF2-40B4-BE49-F238E27FC236}">
                <a16:creationId xmlns:a16="http://schemas.microsoft.com/office/drawing/2014/main" id="{C01240D6-045E-5C72-1498-2CAAF379692C}"/>
              </a:ext>
            </a:extLst>
          </p:cNvPr>
          <p:cNvSpPr>
            <a:spLocks noGrp="1"/>
          </p:cNvSpPr>
          <p:nvPr>
            <p:ph idx="1"/>
          </p:nvPr>
        </p:nvSpPr>
        <p:spPr/>
        <p:txBody>
          <a:bodyPr>
            <a:normAutofit/>
          </a:bodyPr>
          <a:lstStyle/>
          <a:p>
            <a:r>
              <a:rPr lang="en-US" sz="2400" dirty="0">
                <a:solidFill>
                  <a:schemeClr val="bg1">
                    <a:lumMod val="95000"/>
                  </a:schemeClr>
                </a:solidFill>
              </a:rPr>
              <a:t>Accounts with elevated capabilities beyond regular users.</a:t>
            </a:r>
          </a:p>
          <a:p>
            <a:r>
              <a:rPr lang="en-US" sz="2400" dirty="0">
                <a:solidFill>
                  <a:schemeClr val="bg1">
                    <a:lumMod val="95000"/>
                  </a:schemeClr>
                </a:solidFill>
              </a:rPr>
              <a:t>Network Administrators, </a:t>
            </a:r>
          </a:p>
          <a:p>
            <a:r>
              <a:rPr lang="en-US" sz="2400" dirty="0">
                <a:solidFill>
                  <a:schemeClr val="bg1">
                    <a:lumMod val="95000"/>
                  </a:schemeClr>
                </a:solidFill>
              </a:rPr>
              <a:t>System Administrators, </a:t>
            </a:r>
          </a:p>
          <a:p>
            <a:r>
              <a:rPr lang="en-US" sz="2400" dirty="0">
                <a:solidFill>
                  <a:schemeClr val="bg1">
                    <a:lumMod val="95000"/>
                  </a:schemeClr>
                </a:solidFill>
              </a:rPr>
              <a:t>Database Administrators, </a:t>
            </a:r>
          </a:p>
          <a:p>
            <a:r>
              <a:rPr lang="en-US" sz="2400" dirty="0">
                <a:solidFill>
                  <a:schemeClr val="bg1">
                    <a:lumMod val="95000"/>
                  </a:schemeClr>
                </a:solidFill>
              </a:rPr>
              <a:t>Firewall administrators</a:t>
            </a:r>
          </a:p>
        </p:txBody>
      </p:sp>
    </p:spTree>
    <p:extLst>
      <p:ext uri="{BB962C8B-B14F-4D97-AF65-F5344CB8AC3E}">
        <p14:creationId xmlns:p14="http://schemas.microsoft.com/office/powerpoint/2010/main" val="1896068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89CB-51FE-6C29-509E-B37BDC3B2085}"/>
              </a:ext>
            </a:extLst>
          </p:cNvPr>
          <p:cNvSpPr>
            <a:spLocks noGrp="1"/>
          </p:cNvSpPr>
          <p:nvPr>
            <p:ph type="title"/>
          </p:nvPr>
        </p:nvSpPr>
        <p:spPr/>
        <p:txBody>
          <a:bodyPr/>
          <a:lstStyle/>
          <a:p>
            <a:r>
              <a:rPr lang="en-US" dirty="0">
                <a:solidFill>
                  <a:schemeClr val="bg1">
                    <a:lumMod val="95000"/>
                  </a:schemeClr>
                </a:solidFill>
              </a:rPr>
              <a:t>Major note on privileged access</a:t>
            </a:r>
          </a:p>
        </p:txBody>
      </p:sp>
      <p:sp>
        <p:nvSpPr>
          <p:cNvPr id="3" name="Content Placeholder 2">
            <a:extLst>
              <a:ext uri="{FF2B5EF4-FFF2-40B4-BE49-F238E27FC236}">
                <a16:creationId xmlns:a16="http://schemas.microsoft.com/office/drawing/2014/main" id="{FEEB4BD9-1760-B67F-4048-21329F635AF6}"/>
              </a:ext>
            </a:extLst>
          </p:cNvPr>
          <p:cNvSpPr>
            <a:spLocks noGrp="1"/>
          </p:cNvSpPr>
          <p:nvPr>
            <p:ph idx="1"/>
          </p:nvPr>
        </p:nvSpPr>
        <p:spPr/>
        <p:txBody>
          <a:bodyPr>
            <a:normAutofit/>
          </a:bodyPr>
          <a:lstStyle/>
          <a:p>
            <a:r>
              <a:rPr lang="en-US" dirty="0">
                <a:solidFill>
                  <a:schemeClr val="bg1">
                    <a:lumMod val="95000"/>
                  </a:schemeClr>
                </a:solidFill>
              </a:rPr>
              <a:t>Administrative accounts should be accessed only when the activity being performed requires elevated rights and permissions. </a:t>
            </a:r>
          </a:p>
          <a:p>
            <a:r>
              <a:rPr lang="en-US" dirty="0">
                <a:solidFill>
                  <a:schemeClr val="bg1">
                    <a:lumMod val="95000"/>
                  </a:schemeClr>
                </a:solidFill>
              </a:rPr>
              <a:t>No need to use for basic routine activities such as –</a:t>
            </a:r>
          </a:p>
          <a:p>
            <a:r>
              <a:rPr lang="en-US" dirty="0">
                <a:solidFill>
                  <a:schemeClr val="bg1">
                    <a:lumMod val="95000"/>
                  </a:schemeClr>
                </a:solidFill>
              </a:rPr>
              <a:t>Checking email</a:t>
            </a:r>
          </a:p>
          <a:p>
            <a:r>
              <a:rPr lang="en-US" dirty="0">
                <a:solidFill>
                  <a:schemeClr val="bg1">
                    <a:lumMod val="95000"/>
                  </a:schemeClr>
                </a:solidFill>
              </a:rPr>
              <a:t>Surfing internet</a:t>
            </a:r>
          </a:p>
          <a:p>
            <a:r>
              <a:rPr lang="en-US" dirty="0">
                <a:solidFill>
                  <a:schemeClr val="bg1">
                    <a:lumMod val="95000"/>
                  </a:schemeClr>
                </a:solidFill>
              </a:rPr>
              <a:t>If someone logs in as a administrator and the computer is infected with malicious code, then the master of the malware can have root access.</a:t>
            </a:r>
          </a:p>
          <a:p>
            <a:r>
              <a:rPr lang="en-US" dirty="0">
                <a:solidFill>
                  <a:schemeClr val="bg1">
                    <a:lumMod val="95000"/>
                  </a:schemeClr>
                </a:solidFill>
              </a:rPr>
              <a:t>Every user should have a second account with non privileged access</a:t>
            </a:r>
          </a:p>
        </p:txBody>
      </p:sp>
    </p:spTree>
    <p:extLst>
      <p:ext uri="{BB962C8B-B14F-4D97-AF65-F5344CB8AC3E}">
        <p14:creationId xmlns:p14="http://schemas.microsoft.com/office/powerpoint/2010/main" val="3639662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2A68DD-DC3B-6A39-CC42-F920D3F6472C}"/>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Separation of Duties</a:t>
            </a:r>
          </a:p>
        </p:txBody>
      </p:sp>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CB17F9-A466-0C4A-5605-DD87BA5C508C}"/>
              </a:ext>
            </a:extLst>
          </p:cNvPr>
          <p:cNvSpPr>
            <a:spLocks noGrp="1"/>
          </p:cNvSpPr>
          <p:nvPr>
            <p:ph idx="1"/>
          </p:nvPr>
        </p:nvSpPr>
        <p:spPr>
          <a:xfrm>
            <a:off x="643467" y="2546224"/>
            <a:ext cx="3448259" cy="3342747"/>
          </a:xfrm>
        </p:spPr>
        <p:txBody>
          <a:bodyPr>
            <a:noAutofit/>
          </a:bodyPr>
          <a:lstStyle/>
          <a:p>
            <a:pPr marL="0" indent="0">
              <a:buNone/>
            </a:pPr>
            <a:r>
              <a:rPr lang="en-US" sz="2000" dirty="0">
                <a:solidFill>
                  <a:srgbClr val="FFFFFF"/>
                </a:solidFill>
              </a:rPr>
              <a:t>Concentration of Power on one hand can be dangerous</a:t>
            </a:r>
          </a:p>
          <a:p>
            <a:pPr marL="0" indent="0">
              <a:buNone/>
            </a:pPr>
            <a:r>
              <a:rPr lang="en-US" sz="2000" dirty="0">
                <a:solidFill>
                  <a:srgbClr val="FFFFFF"/>
                </a:solidFill>
              </a:rPr>
              <a:t>Tasks are assigned to individuals in such a manner that no one individual can control a process from start to finish.</a:t>
            </a:r>
          </a:p>
          <a:p>
            <a:pPr marL="0" indent="0">
              <a:buNone/>
            </a:pPr>
            <a:r>
              <a:rPr lang="en-US" sz="2000" dirty="0">
                <a:solidFill>
                  <a:srgbClr val="FFFFFF"/>
                </a:solidFill>
              </a:rPr>
              <a:t>Requires 2 or more-person permission to complete a task</a:t>
            </a:r>
          </a:p>
        </p:txBody>
      </p:sp>
      <p:pic>
        <p:nvPicPr>
          <p:cNvPr id="5" name="Picture 4">
            <a:extLst>
              <a:ext uri="{FF2B5EF4-FFF2-40B4-BE49-F238E27FC236}">
                <a16:creationId xmlns:a16="http://schemas.microsoft.com/office/drawing/2014/main" id="{8155310F-3FE2-EBCE-BC41-7DE8B6071B37}"/>
              </a:ext>
            </a:extLst>
          </p:cNvPr>
          <p:cNvPicPr>
            <a:picLocks noChangeAspect="1"/>
          </p:cNvPicPr>
          <p:nvPr/>
        </p:nvPicPr>
        <p:blipFill rotWithShape="1">
          <a:blip r:embed="rId2"/>
          <a:srcRect l="17576" r="11258" b="1"/>
          <a:stretch/>
        </p:blipFill>
        <p:spPr>
          <a:xfrm>
            <a:off x="4654296" y="10"/>
            <a:ext cx="7537703" cy="6857990"/>
          </a:xfrm>
          <a:prstGeom prst="rect">
            <a:avLst/>
          </a:prstGeom>
        </p:spPr>
      </p:pic>
    </p:spTree>
    <p:extLst>
      <p:ext uri="{BB962C8B-B14F-4D97-AF65-F5344CB8AC3E}">
        <p14:creationId xmlns:p14="http://schemas.microsoft.com/office/powerpoint/2010/main" val="1961223043"/>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5D3-5EB6-A764-8FA6-FE4771C983FB}"/>
              </a:ext>
            </a:extLst>
          </p:cNvPr>
          <p:cNvSpPr>
            <a:spLocks noGrp="1"/>
          </p:cNvSpPr>
          <p:nvPr>
            <p:ph type="title"/>
          </p:nvPr>
        </p:nvSpPr>
        <p:spPr/>
        <p:txBody>
          <a:bodyPr/>
          <a:lstStyle/>
          <a:p>
            <a:r>
              <a:rPr lang="en-US" dirty="0">
                <a:solidFill>
                  <a:schemeClr val="bg1">
                    <a:lumMod val="95000"/>
                  </a:schemeClr>
                </a:solidFill>
              </a:rPr>
              <a:t>Dual Control</a:t>
            </a:r>
          </a:p>
        </p:txBody>
      </p:sp>
      <p:sp>
        <p:nvSpPr>
          <p:cNvPr id="3" name="Content Placeholder 2">
            <a:extLst>
              <a:ext uri="{FF2B5EF4-FFF2-40B4-BE49-F238E27FC236}">
                <a16:creationId xmlns:a16="http://schemas.microsoft.com/office/drawing/2014/main" id="{99EC6FAD-D928-EFE9-43EE-6F80CDB01E1A}"/>
              </a:ext>
            </a:extLst>
          </p:cNvPr>
          <p:cNvSpPr>
            <a:spLocks noGrp="1"/>
          </p:cNvSpPr>
          <p:nvPr>
            <p:ph idx="1"/>
          </p:nvPr>
        </p:nvSpPr>
        <p:spPr/>
        <p:txBody>
          <a:bodyPr/>
          <a:lstStyle/>
          <a:p>
            <a:pPr marL="0" indent="0">
              <a:buNone/>
            </a:pPr>
            <a:r>
              <a:rPr lang="en-US" sz="2400" dirty="0">
                <a:solidFill>
                  <a:schemeClr val="bg1">
                    <a:lumMod val="95000"/>
                  </a:schemeClr>
                </a:solidFill>
              </a:rPr>
              <a:t>Requires that two individuals must both complete their half of a specific task.</a:t>
            </a:r>
          </a:p>
          <a:p>
            <a:pPr marL="0" indent="0">
              <a:buNone/>
            </a:pPr>
            <a:endParaRPr lang="en-US" sz="2400" dirty="0">
              <a:solidFill>
                <a:schemeClr val="bg1">
                  <a:lumMod val="95000"/>
                </a:schemeClr>
              </a:solidFill>
            </a:endParaRPr>
          </a:p>
          <a:p>
            <a:pPr marL="0" indent="0">
              <a:buNone/>
            </a:pPr>
            <a:r>
              <a:rPr lang="en-US" sz="2400" dirty="0">
                <a:solidFill>
                  <a:schemeClr val="bg1">
                    <a:lumMod val="95000"/>
                  </a:schemeClr>
                </a:solidFill>
              </a:rPr>
              <a:t>2 separate keys to unlock a door. Each user will be provided a separate key.</a:t>
            </a:r>
          </a:p>
          <a:p>
            <a:pPr marL="0" indent="0">
              <a:buNone/>
            </a:pPr>
            <a:endParaRPr lang="en-US" sz="2400" dirty="0">
              <a:solidFill>
                <a:schemeClr val="bg1">
                  <a:lumMod val="95000"/>
                </a:schemeClr>
              </a:solidFill>
            </a:endParaRPr>
          </a:p>
          <a:p>
            <a:pPr marL="0" indent="0">
              <a:buNone/>
            </a:pPr>
            <a:r>
              <a:rPr lang="en-US" sz="2400" dirty="0">
                <a:solidFill>
                  <a:schemeClr val="bg1">
                    <a:lumMod val="95000"/>
                  </a:schemeClr>
                </a:solidFill>
              </a:rPr>
              <a:t>1 person can modify the firewall configuration file and the other person can push it into production</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048770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748-D1D9-268C-8D1C-9D205918A5C1}"/>
              </a:ext>
            </a:extLst>
          </p:cNvPr>
          <p:cNvSpPr>
            <a:spLocks noGrp="1"/>
          </p:cNvSpPr>
          <p:nvPr>
            <p:ph type="title"/>
          </p:nvPr>
        </p:nvSpPr>
        <p:spPr/>
        <p:txBody>
          <a:bodyPr/>
          <a:lstStyle/>
          <a:p>
            <a:r>
              <a:rPr lang="en-US" dirty="0">
                <a:solidFill>
                  <a:schemeClr val="bg1">
                    <a:lumMod val="95000"/>
                  </a:schemeClr>
                </a:solidFill>
              </a:rPr>
              <a:t>Benefits of Dual Control</a:t>
            </a:r>
          </a:p>
        </p:txBody>
      </p:sp>
      <p:sp>
        <p:nvSpPr>
          <p:cNvPr id="3" name="Content Placeholder 2">
            <a:extLst>
              <a:ext uri="{FF2B5EF4-FFF2-40B4-BE49-F238E27FC236}">
                <a16:creationId xmlns:a16="http://schemas.microsoft.com/office/drawing/2014/main" id="{A873228B-8474-D4D0-850B-68AD00586A6F}"/>
              </a:ext>
            </a:extLst>
          </p:cNvPr>
          <p:cNvSpPr>
            <a:spLocks noGrp="1"/>
          </p:cNvSpPr>
          <p:nvPr>
            <p:ph idx="1"/>
          </p:nvPr>
        </p:nvSpPr>
        <p:spPr/>
        <p:txBody>
          <a:bodyPr/>
          <a:lstStyle/>
          <a:p>
            <a:r>
              <a:rPr lang="en-US" sz="2800" dirty="0">
                <a:solidFill>
                  <a:schemeClr val="bg1">
                    <a:lumMod val="95000"/>
                  </a:schemeClr>
                </a:solidFill>
              </a:rPr>
              <a:t>How can it help us?</a:t>
            </a:r>
          </a:p>
          <a:p>
            <a:endParaRPr lang="en-US" sz="2800" dirty="0">
              <a:solidFill>
                <a:schemeClr val="bg1">
                  <a:lumMod val="95000"/>
                </a:schemeClr>
              </a:solidFill>
            </a:endParaRPr>
          </a:p>
          <a:p>
            <a:pPr>
              <a:buFont typeface="Arial" panose="020B0604020202020204" pitchFamily="34" charset="0"/>
              <a:buChar char="•"/>
            </a:pPr>
            <a:r>
              <a:rPr lang="en-US" sz="2400" dirty="0">
                <a:solidFill>
                  <a:schemeClr val="bg1">
                    <a:lumMod val="95000"/>
                  </a:schemeClr>
                </a:solidFill>
              </a:rPr>
              <a:t> An insider threat can’t execute a malicious activity alone</a:t>
            </a:r>
          </a:p>
          <a:p>
            <a:pPr>
              <a:buFont typeface="Arial" panose="020B0604020202020204" pitchFamily="34" charset="0"/>
              <a:buChar char="•"/>
            </a:pPr>
            <a:r>
              <a:rPr lang="en-US" sz="2400" dirty="0">
                <a:solidFill>
                  <a:schemeClr val="bg1">
                    <a:lumMod val="95000"/>
                  </a:schemeClr>
                </a:solidFill>
              </a:rPr>
              <a:t> Reducing and preventing irregularities</a:t>
            </a:r>
          </a:p>
          <a:p>
            <a:pPr>
              <a:buFont typeface="Arial" panose="020B0604020202020204" pitchFamily="34" charset="0"/>
              <a:buChar char="•"/>
            </a:pPr>
            <a:r>
              <a:rPr lang="en-US" sz="2400" dirty="0">
                <a:solidFill>
                  <a:schemeClr val="bg1">
                    <a:lumMod val="95000"/>
                  </a:schemeClr>
                </a:solidFill>
              </a:rPr>
              <a:t> one person is not responsible for everything</a:t>
            </a:r>
          </a:p>
          <a:p>
            <a:endParaRPr lang="en-US" dirty="0">
              <a:solidFill>
                <a:schemeClr val="bg1">
                  <a:lumMod val="95000"/>
                </a:schemeClr>
              </a:solidFill>
            </a:endParaRPr>
          </a:p>
        </p:txBody>
      </p:sp>
    </p:spTree>
    <p:extLst>
      <p:ext uri="{BB962C8B-B14F-4D97-AF65-F5344CB8AC3E}">
        <p14:creationId xmlns:p14="http://schemas.microsoft.com/office/powerpoint/2010/main" val="3082074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382-7BA1-B293-105B-C72A24495332}"/>
              </a:ext>
            </a:extLst>
          </p:cNvPr>
          <p:cNvSpPr>
            <a:spLocks noGrp="1"/>
          </p:cNvSpPr>
          <p:nvPr>
            <p:ph type="title"/>
          </p:nvPr>
        </p:nvSpPr>
        <p:spPr/>
        <p:txBody>
          <a:bodyPr/>
          <a:lstStyle/>
          <a:p>
            <a:r>
              <a:rPr lang="en-US" dirty="0">
                <a:solidFill>
                  <a:schemeClr val="bg1">
                    <a:lumMod val="95000"/>
                  </a:schemeClr>
                </a:solidFill>
              </a:rPr>
              <a:t>Monitoring User activities and accesses</a:t>
            </a:r>
          </a:p>
        </p:txBody>
      </p:sp>
      <p:sp>
        <p:nvSpPr>
          <p:cNvPr id="3" name="Content Placeholder 2">
            <a:extLst>
              <a:ext uri="{FF2B5EF4-FFF2-40B4-BE49-F238E27FC236}">
                <a16:creationId xmlns:a16="http://schemas.microsoft.com/office/drawing/2014/main" id="{41D29B55-1321-DB12-150A-00BDED1F0E48}"/>
              </a:ext>
            </a:extLst>
          </p:cNvPr>
          <p:cNvSpPr>
            <a:spLocks noGrp="1"/>
          </p:cNvSpPr>
          <p:nvPr>
            <p:ph idx="1"/>
          </p:nvPr>
        </p:nvSpPr>
        <p:spPr/>
        <p:txBody>
          <a:bodyPr>
            <a:normAutofit/>
          </a:bodyPr>
          <a:lstStyle/>
          <a:p>
            <a:pPr marL="0" indent="0">
              <a:buNone/>
            </a:pPr>
            <a:r>
              <a:rPr lang="en-US" dirty="0">
                <a:solidFill>
                  <a:schemeClr val="bg1">
                    <a:lumMod val="95000"/>
                  </a:schemeClr>
                </a:solidFill>
              </a:rPr>
              <a:t>Company gathers data from– </a:t>
            </a:r>
          </a:p>
          <a:p>
            <a:pPr>
              <a:buFont typeface="Arial" panose="020B0604020202020204" pitchFamily="34" charset="0"/>
              <a:buChar char="•"/>
            </a:pPr>
            <a:r>
              <a:rPr lang="en-US" dirty="0">
                <a:solidFill>
                  <a:schemeClr val="bg1">
                    <a:lumMod val="95000"/>
                  </a:schemeClr>
                </a:solidFill>
              </a:rPr>
              <a:t>Network traffic</a:t>
            </a:r>
          </a:p>
          <a:p>
            <a:pPr>
              <a:buFont typeface="Arial" panose="020B0604020202020204" pitchFamily="34" charset="0"/>
              <a:buChar char="•"/>
            </a:pPr>
            <a:r>
              <a:rPr lang="en-US" dirty="0">
                <a:solidFill>
                  <a:schemeClr val="bg1">
                    <a:lumMod val="95000"/>
                  </a:schemeClr>
                </a:solidFill>
              </a:rPr>
              <a:t>DLP</a:t>
            </a:r>
          </a:p>
          <a:p>
            <a:pPr>
              <a:buFont typeface="Arial" panose="020B0604020202020204" pitchFamily="34" charset="0"/>
              <a:buChar char="•"/>
            </a:pPr>
            <a:r>
              <a:rPr lang="en-US" dirty="0">
                <a:solidFill>
                  <a:schemeClr val="bg1">
                    <a:lumMod val="95000"/>
                  </a:schemeClr>
                </a:solidFill>
              </a:rPr>
              <a:t>Firewalls</a:t>
            </a:r>
          </a:p>
          <a:p>
            <a:pPr marL="0" indent="0">
              <a:buNone/>
            </a:pPr>
            <a:endParaRPr lang="en-US" dirty="0">
              <a:solidFill>
                <a:schemeClr val="bg1">
                  <a:lumMod val="95000"/>
                </a:schemeClr>
              </a:solidFill>
            </a:endParaRPr>
          </a:p>
          <a:p>
            <a:pPr marL="0" indent="0">
              <a:buNone/>
            </a:pPr>
            <a:r>
              <a:rPr lang="en-US" dirty="0">
                <a:solidFill>
                  <a:schemeClr val="bg1">
                    <a:lumMod val="95000"/>
                  </a:schemeClr>
                </a:solidFill>
              </a:rPr>
              <a:t>MONITORING </a:t>
            </a:r>
          </a:p>
          <a:p>
            <a:pPr marL="0" indent="0">
              <a:buNone/>
            </a:pPr>
            <a:r>
              <a:rPr lang="en-US" dirty="0">
                <a:solidFill>
                  <a:schemeClr val="bg1">
                    <a:lumMod val="95000"/>
                  </a:schemeClr>
                </a:solidFill>
              </a:rPr>
              <a:t>Access logs must be reviewed daily by the Office of Information Technology or designee.</a:t>
            </a:r>
          </a:p>
        </p:txBody>
      </p:sp>
    </p:spTree>
    <p:extLst>
      <p:ext uri="{BB962C8B-B14F-4D97-AF65-F5344CB8AC3E}">
        <p14:creationId xmlns:p14="http://schemas.microsoft.com/office/powerpoint/2010/main" val="3123612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7AE3-BDB8-2DCE-7C04-E5EA8FA8DCB0}"/>
              </a:ext>
            </a:extLst>
          </p:cNvPr>
          <p:cNvSpPr>
            <a:spLocks noGrp="1"/>
          </p:cNvSpPr>
          <p:nvPr>
            <p:ph type="title"/>
          </p:nvPr>
        </p:nvSpPr>
        <p:spPr/>
        <p:txBody>
          <a:bodyPr/>
          <a:lstStyle/>
          <a:p>
            <a:r>
              <a:rPr lang="en-US" dirty="0">
                <a:solidFill>
                  <a:schemeClr val="bg1">
                    <a:lumMod val="95000"/>
                  </a:schemeClr>
                </a:solidFill>
              </a:rPr>
              <a:t>Monitoring Benefits</a:t>
            </a:r>
          </a:p>
        </p:txBody>
      </p:sp>
      <p:sp>
        <p:nvSpPr>
          <p:cNvPr id="3" name="Content Placeholder 2">
            <a:extLst>
              <a:ext uri="{FF2B5EF4-FFF2-40B4-BE49-F238E27FC236}">
                <a16:creationId xmlns:a16="http://schemas.microsoft.com/office/drawing/2014/main" id="{DC6D3847-6F25-BC57-4EB1-BDEB9333A3C0}"/>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 Detect unauthorized access, malware and data leakage</a:t>
            </a:r>
          </a:p>
          <a:p>
            <a:pPr>
              <a:buFont typeface="Arial" panose="020B0604020202020204" pitchFamily="34" charset="0"/>
              <a:buChar char="•"/>
            </a:pPr>
            <a:r>
              <a:rPr lang="en-US" sz="2400" dirty="0">
                <a:solidFill>
                  <a:schemeClr val="bg1">
                    <a:lumMod val="95000"/>
                  </a:schemeClr>
                </a:solidFill>
              </a:rPr>
              <a:t> Detect activity with privileged access, user management, policy changes, remote desktop sessions, configuration changes, and unexpected access </a:t>
            </a:r>
          </a:p>
          <a:p>
            <a:pPr>
              <a:buFont typeface="Arial" panose="020B0604020202020204" pitchFamily="34" charset="0"/>
              <a:buChar char="•"/>
            </a:pPr>
            <a:r>
              <a:rPr lang="en-US" sz="2400" dirty="0">
                <a:solidFill>
                  <a:schemeClr val="bg1">
                    <a:lumMod val="95000"/>
                  </a:schemeClr>
                </a:solidFill>
              </a:rPr>
              <a:t> Detect patch installation, software installation, service management, system reboots, bandwidth utilization, and DNS/DHCP traffic</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2360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72AE4F4E-4651-5477-DE92-4606E9D67511}"/>
              </a:ext>
            </a:extLst>
          </p:cNvPr>
          <p:cNvGraphicFramePr/>
          <p:nvPr>
            <p:extLst>
              <p:ext uri="{D42A27DB-BD31-4B8C-83A1-F6EECF244321}">
                <p14:modId xmlns:p14="http://schemas.microsoft.com/office/powerpoint/2010/main" val="167392066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747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5293-4E61-A138-32B6-7AE1A67B3907}"/>
              </a:ext>
            </a:extLst>
          </p:cNvPr>
          <p:cNvSpPr>
            <a:spLocks noGrp="1"/>
          </p:cNvSpPr>
          <p:nvPr>
            <p:ph type="title"/>
          </p:nvPr>
        </p:nvSpPr>
        <p:spPr/>
        <p:txBody>
          <a:bodyPr/>
          <a:lstStyle/>
          <a:p>
            <a:r>
              <a:rPr lang="en-US" dirty="0">
                <a:solidFill>
                  <a:schemeClr val="bg1">
                    <a:lumMod val="95000"/>
                  </a:schemeClr>
                </a:solidFill>
              </a:rPr>
              <a:t>What should be always monitored</a:t>
            </a:r>
          </a:p>
        </p:txBody>
      </p:sp>
      <p:sp>
        <p:nvSpPr>
          <p:cNvPr id="3" name="Content Placeholder 2">
            <a:extLst>
              <a:ext uri="{FF2B5EF4-FFF2-40B4-BE49-F238E27FC236}">
                <a16:creationId xmlns:a16="http://schemas.microsoft.com/office/drawing/2014/main" id="{04FAA8DE-7ACA-66E2-C2C1-46303F35EA2F}"/>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 Successful Access</a:t>
            </a:r>
          </a:p>
          <a:p>
            <a:pPr>
              <a:buFont typeface="Arial" panose="020B0604020202020204" pitchFamily="34" charset="0"/>
              <a:buChar char="•"/>
            </a:pPr>
            <a:r>
              <a:rPr lang="en-US" sz="2400" dirty="0">
                <a:solidFill>
                  <a:schemeClr val="bg1">
                    <a:lumMod val="95000"/>
                  </a:schemeClr>
                </a:solidFill>
              </a:rPr>
              <a:t> Failed Access</a:t>
            </a:r>
          </a:p>
          <a:p>
            <a:pPr>
              <a:buFont typeface="Arial" panose="020B0604020202020204" pitchFamily="34" charset="0"/>
              <a:buChar char="•"/>
            </a:pPr>
            <a:r>
              <a:rPr lang="en-US" sz="2400" dirty="0">
                <a:solidFill>
                  <a:schemeClr val="bg1">
                    <a:lumMod val="95000"/>
                  </a:schemeClr>
                </a:solidFill>
              </a:rPr>
              <a:t> Privileged Operations</a:t>
            </a:r>
          </a:p>
          <a:p>
            <a:pPr>
              <a:buFont typeface="Arial" panose="020B0604020202020204" pitchFamily="34" charset="0"/>
              <a:buChar char="•"/>
            </a:pPr>
            <a:endParaRPr lang="en-US" dirty="0">
              <a:solidFill>
                <a:schemeClr val="bg1">
                  <a:lumMod val="95000"/>
                </a:schemeClr>
              </a:solidFill>
            </a:endParaRPr>
          </a:p>
          <a:p>
            <a:pPr marL="0" indent="0">
              <a:buNone/>
            </a:pPr>
            <a:r>
              <a:rPr lang="en-US" dirty="0">
                <a:solidFill>
                  <a:schemeClr val="bg1">
                    <a:lumMod val="95000"/>
                  </a:schemeClr>
                </a:solidFill>
              </a:rPr>
              <a:t>Exceptions can be made by the COO</a:t>
            </a:r>
          </a:p>
        </p:txBody>
      </p:sp>
    </p:spTree>
    <p:extLst>
      <p:ext uri="{BB962C8B-B14F-4D97-AF65-F5344CB8AC3E}">
        <p14:creationId xmlns:p14="http://schemas.microsoft.com/office/powerpoint/2010/main" val="1684610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5D10-5F5B-6011-267F-E496E2DEB46D}"/>
              </a:ext>
            </a:extLst>
          </p:cNvPr>
          <p:cNvSpPr>
            <a:spLocks noGrp="1"/>
          </p:cNvSpPr>
          <p:nvPr>
            <p:ph type="title"/>
          </p:nvPr>
        </p:nvSpPr>
        <p:spPr/>
        <p:txBody>
          <a:bodyPr/>
          <a:lstStyle/>
          <a:p>
            <a:r>
              <a:rPr lang="en-US" dirty="0">
                <a:solidFill>
                  <a:schemeClr val="bg1">
                    <a:lumMod val="95000"/>
                  </a:schemeClr>
                </a:solidFill>
              </a:rPr>
              <a:t>Is Monitoring Legal?</a:t>
            </a:r>
          </a:p>
        </p:txBody>
      </p:sp>
      <p:sp>
        <p:nvSpPr>
          <p:cNvPr id="3" name="Content Placeholder 2">
            <a:extLst>
              <a:ext uri="{FF2B5EF4-FFF2-40B4-BE49-F238E27FC236}">
                <a16:creationId xmlns:a16="http://schemas.microsoft.com/office/drawing/2014/main" id="{6A693AF4-4CF0-C004-F347-CAA0ED3935B9}"/>
              </a:ext>
            </a:extLst>
          </p:cNvPr>
          <p:cNvSpPr>
            <a:spLocks noGrp="1"/>
          </p:cNvSpPr>
          <p:nvPr>
            <p:ph idx="1"/>
          </p:nvPr>
        </p:nvSpPr>
        <p:spPr/>
        <p:txBody>
          <a:bodyPr>
            <a:normAutofit/>
          </a:bodyPr>
          <a:lstStyle/>
          <a:p>
            <a:r>
              <a:rPr lang="en-US" sz="2000" dirty="0">
                <a:solidFill>
                  <a:schemeClr val="bg1">
                    <a:lumMod val="95000"/>
                  </a:schemeClr>
                </a:solidFill>
              </a:rPr>
              <a:t>An employee can be monitored by the company</a:t>
            </a:r>
          </a:p>
          <a:p>
            <a:pPr lvl="1">
              <a:buFont typeface="Arial" panose="020B0604020202020204" pitchFamily="34" charset="0"/>
              <a:buChar char="•"/>
            </a:pPr>
            <a:r>
              <a:rPr lang="en-US" sz="1800" dirty="0">
                <a:solidFill>
                  <a:schemeClr val="bg1">
                    <a:lumMod val="95000"/>
                  </a:schemeClr>
                </a:solidFill>
              </a:rPr>
              <a:t>The work is done at the employer’s place of business. </a:t>
            </a:r>
          </a:p>
          <a:p>
            <a:pPr lvl="1">
              <a:buFont typeface="Arial" panose="020B0604020202020204" pitchFamily="34" charset="0"/>
              <a:buChar char="•"/>
            </a:pPr>
            <a:r>
              <a:rPr lang="en-US" sz="1800" dirty="0">
                <a:solidFill>
                  <a:schemeClr val="bg1">
                    <a:lumMod val="95000"/>
                  </a:schemeClr>
                </a:solidFill>
              </a:rPr>
              <a:t>The employer owns the equipment. </a:t>
            </a:r>
          </a:p>
          <a:p>
            <a:pPr lvl="1">
              <a:buFont typeface="Arial" panose="020B0604020202020204" pitchFamily="34" charset="0"/>
              <a:buChar char="•"/>
            </a:pPr>
            <a:r>
              <a:rPr lang="en-US" sz="1800" dirty="0">
                <a:solidFill>
                  <a:schemeClr val="bg1">
                    <a:lumMod val="95000"/>
                  </a:schemeClr>
                </a:solidFill>
              </a:rPr>
              <a:t>The employer has an interest in monitoring employee activity to ensure the quality of work.</a:t>
            </a:r>
          </a:p>
          <a:p>
            <a:pPr marL="201168" lvl="1" indent="0">
              <a:buNone/>
            </a:pPr>
            <a:endParaRPr lang="en-US" sz="1800" dirty="0">
              <a:solidFill>
                <a:schemeClr val="bg1">
                  <a:lumMod val="95000"/>
                </a:schemeClr>
              </a:solidFill>
            </a:endParaRPr>
          </a:p>
          <a:p>
            <a:pPr marL="201168" lvl="1" indent="0">
              <a:buNone/>
            </a:pPr>
            <a:r>
              <a:rPr lang="en-US" sz="2000" dirty="0">
                <a:solidFill>
                  <a:schemeClr val="bg1">
                    <a:lumMod val="95000"/>
                  </a:schemeClr>
                </a:solidFill>
              </a:rPr>
              <a:t>The employer has the right to protect property from theft and fraud.</a:t>
            </a:r>
          </a:p>
          <a:p>
            <a:pPr marL="201168" lvl="1" indent="0">
              <a:buNone/>
            </a:pPr>
            <a:endParaRPr lang="en-US" sz="2000" dirty="0">
              <a:solidFill>
                <a:schemeClr val="bg1">
                  <a:lumMod val="95000"/>
                </a:schemeClr>
              </a:solidFill>
            </a:endParaRPr>
          </a:p>
          <a:p>
            <a:pPr marL="201168" lvl="1" indent="0">
              <a:buNone/>
            </a:pPr>
            <a:r>
              <a:rPr lang="en-US" sz="2000" dirty="0">
                <a:solidFill>
                  <a:schemeClr val="bg1">
                    <a:lumMod val="95000"/>
                  </a:schemeClr>
                </a:solidFill>
              </a:rPr>
              <a:t>SLA and Agreements are signed with the employee to monitor their activities</a:t>
            </a:r>
          </a:p>
        </p:txBody>
      </p:sp>
    </p:spTree>
    <p:extLst>
      <p:ext uri="{BB962C8B-B14F-4D97-AF65-F5344CB8AC3E}">
        <p14:creationId xmlns:p14="http://schemas.microsoft.com/office/powerpoint/2010/main" val="552977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28BC-9933-9CCD-F0A0-5D263D1D10D6}"/>
              </a:ext>
            </a:extLst>
          </p:cNvPr>
          <p:cNvSpPr>
            <a:spLocks noGrp="1"/>
          </p:cNvSpPr>
          <p:nvPr>
            <p:ph type="title"/>
          </p:nvPr>
        </p:nvSpPr>
        <p:spPr/>
        <p:txBody>
          <a:bodyPr/>
          <a:lstStyle/>
          <a:p>
            <a:r>
              <a:rPr lang="en-US" dirty="0">
                <a:solidFill>
                  <a:schemeClr val="bg1">
                    <a:lumMod val="95000"/>
                  </a:schemeClr>
                </a:solidFill>
              </a:rPr>
              <a:t>Questions?</a:t>
            </a:r>
          </a:p>
        </p:txBody>
      </p:sp>
    </p:spTree>
    <p:extLst>
      <p:ext uri="{BB962C8B-B14F-4D97-AF65-F5344CB8AC3E}">
        <p14:creationId xmlns:p14="http://schemas.microsoft.com/office/powerpoint/2010/main" val="21841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3600986"/>
          </a:xfrm>
          <a:prstGeom prst="rect">
            <a:avLst/>
          </a:prstGeom>
          <a:noFill/>
        </p:spPr>
        <p:txBody>
          <a:bodyPr wrap="square">
            <a:spAutoFit/>
          </a:bodyPr>
          <a:lstStyle/>
          <a:p>
            <a:r>
              <a:rPr lang="en-CA" sz="2800" dirty="0">
                <a:solidFill>
                  <a:schemeClr val="bg1">
                    <a:lumMod val="95000"/>
                  </a:schemeClr>
                </a:solidFill>
                <a:effectLst/>
                <a:latin typeface="+mj-lt"/>
                <a:ea typeface="Times New Roman" panose="02020603050405020304" pitchFamily="18" charset="0"/>
              </a:rPr>
              <a:t>Authentication </a:t>
            </a:r>
            <a:r>
              <a:rPr lang="en-CA" sz="2000" dirty="0">
                <a:solidFill>
                  <a:schemeClr val="bg1">
                    <a:lumMod val="95000"/>
                  </a:schemeClr>
                </a:solidFill>
                <a:effectLst/>
                <a:latin typeface="+mj-lt"/>
                <a:ea typeface="Times New Roman" panose="02020603050405020304" pitchFamily="18" charset="0"/>
              </a:rPr>
              <a:t>– </a:t>
            </a:r>
            <a:r>
              <a:rPr lang="en-US" sz="2000" dirty="0">
                <a:solidFill>
                  <a:schemeClr val="bg2"/>
                </a:solidFill>
              </a:rPr>
              <a:t>Authentication is any process by which a system verifies the identity of a user who wishes to access the system. </a:t>
            </a:r>
          </a:p>
          <a:p>
            <a:endParaRPr lang="en-US" sz="2000" dirty="0">
              <a:solidFill>
                <a:schemeClr val="bg2"/>
              </a:solidFill>
            </a:endParaRPr>
          </a:p>
          <a:p>
            <a:endParaRPr lang="en-CA" sz="2000" u="sng" dirty="0">
              <a:solidFill>
                <a:schemeClr val="bg2"/>
              </a:solidFill>
              <a:ea typeface="Times New Roman" panose="02020603050405020304" pitchFamily="18" charset="0"/>
            </a:endParaRPr>
          </a:p>
          <a:p>
            <a:r>
              <a:rPr lang="en-CA" sz="2000" dirty="0">
                <a:solidFill>
                  <a:schemeClr val="bg1">
                    <a:lumMod val="95000"/>
                  </a:schemeClr>
                </a:solidFill>
                <a:effectLst/>
                <a:ea typeface="Times New Roman" panose="02020603050405020304" pitchFamily="18" charset="0"/>
              </a:rPr>
              <a:t>Entering a password, using a digital or physical key, and providing a </a:t>
            </a:r>
            <a:r>
              <a:rPr lang="en-CA" sz="2000" strike="noStrike" dirty="0">
                <a:solidFill>
                  <a:schemeClr val="bg1">
                    <a:lumMod val="95000"/>
                  </a:schemeClr>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biometric </a:t>
            </a:r>
            <a:r>
              <a:rPr lang="en-CA" sz="2000" dirty="0">
                <a:solidFill>
                  <a:schemeClr val="bg1">
                    <a:lumMod val="95000"/>
                  </a:schemeClr>
                </a:solidFill>
                <a:effectLst/>
                <a:ea typeface="Times New Roman" panose="02020603050405020304" pitchFamily="18" charset="0"/>
              </a:rPr>
              <a:t>measure for accuracy are some of the ways to do this effectively.</a:t>
            </a:r>
          </a:p>
          <a:p>
            <a:endParaRPr lang="en-CA" sz="2000" dirty="0">
              <a:solidFill>
                <a:schemeClr val="bg1">
                  <a:lumMod val="95000"/>
                </a:schemeClr>
              </a:solidFill>
              <a:ea typeface="Times New Roman" panose="02020603050405020304" pitchFamily="18" charset="0"/>
            </a:endParaRPr>
          </a:p>
          <a:p>
            <a:endParaRPr lang="en-CA" sz="2000" dirty="0">
              <a:solidFill>
                <a:schemeClr val="bg1">
                  <a:lumMod val="95000"/>
                </a:schemeClr>
              </a:solidFill>
              <a:effectLst/>
              <a:ea typeface="Times New Roman" panose="02020603050405020304" pitchFamily="18" charset="0"/>
            </a:endParaRPr>
          </a:p>
          <a:p>
            <a:r>
              <a:rPr lang="en-CA" sz="2000" dirty="0">
                <a:solidFill>
                  <a:schemeClr val="bg1">
                    <a:lumMod val="95000"/>
                  </a:schemeClr>
                </a:solidFill>
                <a:effectLst/>
                <a:ea typeface="Times New Roman" panose="02020603050405020304" pitchFamily="18" charset="0"/>
              </a:rPr>
              <a:t>The disadvantage of using this method is that once the information is lost or stolen (for example, if a user’s password is stolen), an attacker would be able to successfully authenticate.</a:t>
            </a: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dirty="0">
                <a:solidFill>
                  <a:schemeClr val="bg1"/>
                </a:solidFill>
                <a:effectLst/>
                <a:ea typeface="Times New Roman" panose="02020603050405020304" pitchFamily="18" charset="0"/>
              </a:rPr>
              <a:t>Authentication by Knowledge – </a:t>
            </a:r>
            <a:br>
              <a:rPr lang="en-CA" sz="1800" dirty="0">
                <a:solidFill>
                  <a:schemeClr val="bg1"/>
                </a:solidFill>
                <a:effectLst/>
                <a:ea typeface="Times New Roman" panose="02020603050405020304" pitchFamily="18" charset="0"/>
              </a:rPr>
            </a:br>
            <a:endParaRPr lang="en-CA" dirty="0">
              <a:solidFill>
                <a:schemeClr val="bg1"/>
              </a:solidFill>
            </a:endParaRPr>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normAutofit/>
          </a:bodyPr>
          <a:lstStyle/>
          <a:p>
            <a:r>
              <a:rPr lang="en-CA" sz="2400" dirty="0">
                <a:solidFill>
                  <a:schemeClr val="bg2"/>
                </a:solidFill>
                <a:effectLst/>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r>
              <a:rPr lang="en-CA" sz="2400" dirty="0">
                <a:effectLst/>
                <a:ea typeface="Times New Roman" panose="02020603050405020304" pitchFamily="18" charset="0"/>
              </a:rPr>
              <a:t>.</a:t>
            </a:r>
          </a:p>
          <a:p>
            <a:endParaRPr lang="en-CA" sz="2400" dirty="0"/>
          </a:p>
        </p:txBody>
      </p:sp>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416868"/>
          </a:xfrm>
          <a:prstGeom prst="rect">
            <a:avLst/>
          </a:prstGeom>
          <a:noFill/>
        </p:spPr>
        <p:txBody>
          <a:bodyPr wrap="square">
            <a:spAutoFit/>
          </a:bodyPr>
          <a:lstStyle/>
          <a:p>
            <a:r>
              <a:rPr lang="en-CA" sz="3200" b="1" dirty="0">
                <a:solidFill>
                  <a:schemeClr val="bg1">
                    <a:lumMod val="95000"/>
                  </a:schemeClr>
                </a:solidFill>
                <a:effectLst/>
                <a:ea typeface="Times New Roman" panose="02020603050405020304" pitchFamily="18" charset="0"/>
              </a:rPr>
              <a:t>Authorization – </a:t>
            </a:r>
            <a:r>
              <a:rPr lang="en-CA" sz="2000" b="1" dirty="0">
                <a:solidFill>
                  <a:schemeClr val="bg1">
                    <a:lumMod val="95000"/>
                  </a:schemeClr>
                </a:solidFill>
                <a:effectLst/>
                <a:ea typeface="Times New Roman" panose="02020603050405020304" pitchFamily="18" charset="0"/>
              </a:rPr>
              <a:t> </a:t>
            </a:r>
            <a:r>
              <a:rPr lang="en-CA" sz="2000" b="0" dirty="0">
                <a:solidFill>
                  <a:schemeClr val="bg1">
                    <a:lumMod val="95000"/>
                  </a:schemeClr>
                </a:solidFill>
                <a:effectLst/>
                <a:ea typeface="Times New Roman" panose="02020603050405020304" pitchFamily="18" charset="0"/>
              </a:rPr>
              <a:t>When a user has successfully established their identity, pre-determined permissions are granted to them during the authorization stage. </a:t>
            </a:r>
          </a:p>
          <a:p>
            <a:endParaRPr lang="en-CA" sz="2000" dirty="0">
              <a:solidFill>
                <a:schemeClr val="bg1">
                  <a:lumMod val="95000"/>
                </a:schemeClr>
              </a:solidFill>
              <a:ea typeface="Times New Roman" panose="02020603050405020304" pitchFamily="18" charset="0"/>
            </a:endParaRPr>
          </a:p>
          <a:p>
            <a:r>
              <a:rPr lang="en-CA" sz="2000" dirty="0">
                <a:solidFill>
                  <a:schemeClr val="bg1">
                    <a:lumMod val="95000"/>
                  </a:schemeClr>
                </a:solidFill>
                <a:ea typeface="Times New Roman" panose="02020603050405020304" pitchFamily="18" charset="0"/>
              </a:rPr>
              <a:t>How to prevent access  – </a:t>
            </a:r>
          </a:p>
          <a:p>
            <a:endParaRPr lang="en-CA" sz="1800" dirty="0">
              <a:solidFill>
                <a:schemeClr val="bg1">
                  <a:lumMod val="95000"/>
                </a:schemeClr>
              </a:solidFill>
              <a:effectLst/>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solidFill>
                <a:schemeClr val="bg1">
                  <a:lumMod val="95000"/>
                </a:schemeClr>
              </a:solidFill>
              <a:effectLst/>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solidFill>
                <a:schemeClr val="bg1">
                  <a:lumMod val="95000"/>
                </a:schemeClr>
              </a:solidFill>
              <a:effectLst/>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ea typeface="Times New Roman" panose="02020603050405020304" pitchFamily="18" charset="0"/>
              </a:rPr>
              <a:t>Access permissions must be based on the minimum required to perform the</a:t>
            </a:r>
            <a:endParaRPr lang="en-CA" sz="1800" b="1" dirty="0">
              <a:solidFill>
                <a:schemeClr val="bg1">
                  <a:lumMod val="95000"/>
                </a:schemeClr>
              </a:solidFill>
              <a:effectLst/>
              <a:ea typeface="Times New Roman" panose="02020603050405020304" pitchFamily="18" charset="0"/>
            </a:endParaRPr>
          </a:p>
          <a:p>
            <a:pPr marL="457200"/>
            <a:r>
              <a:rPr lang="en-CA" sz="1800" b="0" dirty="0">
                <a:solidFill>
                  <a:schemeClr val="bg1">
                    <a:lumMod val="95000"/>
                  </a:schemeClr>
                </a:solidFill>
                <a:effectLst/>
                <a:ea typeface="Times New Roman" panose="02020603050405020304" pitchFamily="18" charset="0"/>
              </a:rPr>
              <a:t> job or program function. </a:t>
            </a:r>
          </a:p>
          <a:p>
            <a:pPr marL="457200"/>
            <a:endParaRPr lang="en-CA" sz="1800" b="1" dirty="0">
              <a:solidFill>
                <a:schemeClr val="bg1">
                  <a:lumMod val="95000"/>
                </a:schemeClr>
              </a:solidFill>
              <a:effectLst/>
              <a:ea typeface="Times New Roman" panose="02020603050405020304" pitchFamily="18" charset="0"/>
            </a:endParaRPr>
          </a:p>
          <a:p>
            <a:pPr lvl="0"/>
            <a:r>
              <a:rPr lang="en-CA" sz="1800" b="0" dirty="0">
                <a:solidFill>
                  <a:schemeClr val="bg1">
                    <a:lumMod val="95000"/>
                  </a:schemeClr>
                </a:solidFill>
                <a:effectLst/>
                <a:ea typeface="Times New Roman" panose="02020603050405020304" pitchFamily="18" charset="0"/>
              </a:rPr>
              <a:t>4.    Information and information system owners are responsible for determining access rights and permissions.</a:t>
            </a:r>
          </a:p>
          <a:p>
            <a:pPr lvl="0"/>
            <a:r>
              <a:rPr lang="en-CA" sz="1800" b="0" dirty="0">
                <a:solidFill>
                  <a:schemeClr val="bg1">
                    <a:lumMod val="95000"/>
                  </a:schemeClr>
                </a:solidFill>
                <a:effectLst/>
                <a:ea typeface="Times New Roman" panose="02020603050405020304" pitchFamily="18" charset="0"/>
              </a:rPr>
              <a:t> </a:t>
            </a:r>
            <a:endParaRPr lang="en-CA" b="1" dirty="0">
              <a:solidFill>
                <a:schemeClr val="bg1">
                  <a:lumMod val="95000"/>
                </a:schemeClr>
              </a:solidFill>
              <a:ea typeface="Times New Roman" panose="02020603050405020304" pitchFamily="18" charset="0"/>
            </a:endParaRPr>
          </a:p>
          <a:p>
            <a:pPr lvl="0"/>
            <a:r>
              <a:rPr lang="en-CA" b="1" dirty="0">
                <a:solidFill>
                  <a:schemeClr val="bg1">
                    <a:lumMod val="95000"/>
                  </a:schemeClr>
                </a:solidFill>
                <a:ea typeface="Times New Roman" panose="02020603050405020304" pitchFamily="18" charset="0"/>
              </a:rPr>
              <a:t>5. </a:t>
            </a:r>
            <a:r>
              <a:rPr lang="en-CA" sz="1800" b="1" dirty="0">
                <a:solidFill>
                  <a:schemeClr val="bg1">
                    <a:lumMod val="95000"/>
                  </a:schemeClr>
                </a:solidFill>
                <a:effectLst/>
                <a:ea typeface="Times New Roman" panose="02020603050405020304" pitchFamily="18" charset="0"/>
              </a:rPr>
              <a:t> </a:t>
            </a:r>
            <a:r>
              <a:rPr lang="en-CA" sz="1800" b="0" dirty="0">
                <a:solidFill>
                  <a:schemeClr val="bg1">
                    <a:lumMod val="95000"/>
                  </a:schemeClr>
                </a:solidFill>
                <a:effectLst/>
                <a:ea typeface="Times New Roman" panose="02020603050405020304" pitchFamily="18" charset="0"/>
              </a:rPr>
              <a:t>Permissions must not be granted until the authorization process is complete.</a:t>
            </a:r>
            <a:endParaRPr lang="en-CA" sz="1800" b="1" dirty="0">
              <a:solidFill>
                <a:schemeClr val="bg1">
                  <a:lumMod val="95000"/>
                </a:schemeClr>
              </a:solidFill>
              <a:effectLst/>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normAutofit fontScale="90000"/>
          </a:bodyPr>
          <a:lstStyle/>
          <a:p>
            <a:r>
              <a:rPr lang="en-CA" sz="4000" dirty="0">
                <a:solidFill>
                  <a:schemeClr val="bg1"/>
                </a:solidFill>
                <a:effectLst/>
                <a:ea typeface="Times New Roman" panose="02020603050405020304" pitchFamily="18" charset="0"/>
              </a:rPr>
              <a:t>Authentication by Ownership or Possession –</a:t>
            </a:r>
            <a:br>
              <a:rPr lang="en-CA" sz="1800" dirty="0">
                <a:solidFill>
                  <a:schemeClr val="bg1"/>
                </a:solidFill>
                <a:effectLst/>
                <a:ea typeface="Times New Roman" panose="02020603050405020304" pitchFamily="18" charset="0"/>
              </a:rPr>
            </a:br>
            <a:endParaRPr lang="en-CA" dirty="0">
              <a:solidFill>
                <a:schemeClr val="bg1"/>
              </a:solidFill>
            </a:endParaRPr>
          </a:p>
        </p:txBody>
      </p:sp>
      <p:sp>
        <p:nvSpPr>
          <p:cNvPr id="6" name="TextBox 5">
            <a:extLst>
              <a:ext uri="{FF2B5EF4-FFF2-40B4-BE49-F238E27FC236}">
                <a16:creationId xmlns:a16="http://schemas.microsoft.com/office/drawing/2014/main" id="{EED8C35E-6BCB-DF97-5254-F38C360AF21B}"/>
              </a:ext>
            </a:extLst>
          </p:cNvPr>
          <p:cNvSpPr txBox="1"/>
          <p:nvPr/>
        </p:nvSpPr>
        <p:spPr>
          <a:xfrm>
            <a:off x="433640" y="2172489"/>
            <a:ext cx="11964838" cy="3046988"/>
          </a:xfrm>
          <a:prstGeom prst="rect">
            <a:avLst/>
          </a:prstGeom>
          <a:noFill/>
        </p:spPr>
        <p:txBody>
          <a:bodyPr wrap="square">
            <a:spAutoFit/>
          </a:bodyPr>
          <a:lstStyle/>
          <a:p>
            <a:r>
              <a:rPr lang="en-CA" sz="2400" dirty="0">
                <a:solidFill>
                  <a:schemeClr val="bg2"/>
                </a:solidFill>
                <a:effectLst/>
                <a:ea typeface="Times New Roman" panose="02020603050405020304" pitchFamily="18" charset="0"/>
              </a:rPr>
              <a:t>With this type of authentication, the user is asked to provide proof that he owns something specific.</a:t>
            </a:r>
          </a:p>
          <a:p>
            <a:endParaRPr lang="en-CA" sz="2400" dirty="0">
              <a:solidFill>
                <a:schemeClr val="bg2"/>
              </a:solidFill>
              <a:effectLst/>
              <a:ea typeface="Times New Roman" panose="02020603050405020304" pitchFamily="18" charset="0"/>
            </a:endParaRPr>
          </a:p>
          <a:p>
            <a:r>
              <a:rPr lang="en-CA" sz="2400" dirty="0">
                <a:solidFill>
                  <a:schemeClr val="bg2"/>
                </a:solidFill>
                <a:effectLst/>
                <a:ea typeface="Times New Roman" panose="02020603050405020304" pitchFamily="18" charset="0"/>
              </a:rPr>
              <a:t>—for example, a system might require an employee to use a badge to access a facility. Another example of authentication by ownership is the use of a token or smart card.</a:t>
            </a:r>
          </a:p>
          <a:p>
            <a:endParaRPr lang="en-CA" sz="2400" dirty="0">
              <a:solidFill>
                <a:schemeClr val="bg2"/>
              </a:solidFill>
              <a:effectLst/>
              <a:ea typeface="Times New Roman" panose="02020603050405020304" pitchFamily="18" charset="0"/>
            </a:endParaRPr>
          </a:p>
          <a:p>
            <a:r>
              <a:rPr lang="en-CA" sz="2400" dirty="0">
                <a:solidFill>
                  <a:schemeClr val="bg2"/>
                </a:solidFill>
                <a:effectLst/>
                <a:ea typeface="Times New Roman" panose="02020603050405020304" pitchFamily="18" charset="0"/>
              </a:rPr>
              <a:t>Possession – The most common of the four is the one-time passcode sent to a device in the user’s possession</a:t>
            </a:r>
            <a:r>
              <a:rPr lang="en-CA" sz="2400" dirty="0">
                <a:solidFill>
                  <a:schemeClr val="bg2">
                    <a:lumMod val="10000"/>
                  </a:schemeClr>
                </a:solidFill>
                <a:effectLst/>
                <a:ea typeface="Times New Roman" panose="02020603050405020304" pitchFamily="18" charset="0"/>
              </a:rPr>
              <a:t>.</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1355</TotalTime>
  <Words>2358</Words>
  <Application>Microsoft Office PowerPoint</Application>
  <PresentationFormat>Widescreen</PresentationFormat>
  <Paragraphs>271</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Bookman Old Style</vt:lpstr>
      <vt:lpstr>Calibri</vt:lpstr>
      <vt:lpstr>Franklin Gothic Book</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Infrastructure Access Control</vt:lpstr>
      <vt:lpstr>PowerPoint Presentation</vt:lpstr>
      <vt:lpstr>Why Segment a network?</vt:lpstr>
      <vt:lpstr>Types of Segmented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Methodologies used by IDS/IPS for detection:</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Teleworking Benefits</vt:lpstr>
      <vt:lpstr>User Access Control</vt:lpstr>
      <vt:lpstr>What is User Access Control?</vt:lpstr>
      <vt:lpstr>Why User Access Control?</vt:lpstr>
      <vt:lpstr>How to implement User Access Control?</vt:lpstr>
      <vt:lpstr>Least Privilege or Zero Trust</vt:lpstr>
      <vt:lpstr>Access Controls in AWS, AZURE and operating systems</vt:lpstr>
      <vt:lpstr>Identity Access Management</vt:lpstr>
      <vt:lpstr>User Access common policies</vt:lpstr>
      <vt:lpstr>Privileged controls</vt:lpstr>
      <vt:lpstr>Major note on privileged access</vt:lpstr>
      <vt:lpstr>Separation of Duties</vt:lpstr>
      <vt:lpstr>Dual Control</vt:lpstr>
      <vt:lpstr>Benefits of Dual Control</vt:lpstr>
      <vt:lpstr>Monitoring User activities and accesses</vt:lpstr>
      <vt:lpstr>Monitoring Benefits</vt:lpstr>
      <vt:lpstr>What should be always monitored</vt:lpstr>
      <vt:lpstr>Is Monitoring Legal?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Ripunjoy Ripunjoy</cp:lastModifiedBy>
  <cp:revision>18</cp:revision>
  <dcterms:created xsi:type="dcterms:W3CDTF">2022-11-12T20:45:29Z</dcterms:created>
  <dcterms:modified xsi:type="dcterms:W3CDTF">2022-11-17T20:00:48Z</dcterms:modified>
</cp:coreProperties>
</file>