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79113" autoAdjust="0"/>
  </p:normalViewPr>
  <p:slideViewPr>
    <p:cSldViewPr>
      <p:cViewPr>
        <p:scale>
          <a:sx n="60" d="100"/>
          <a:sy n="60" d="100"/>
        </p:scale>
        <p:origin x="-46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B328A-BDC7-4D48-9EE4-E5379E519BCD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1E464-1E93-44AA-97D9-474BB78D5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248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- Go </a:t>
            </a:r>
            <a:r>
              <a:rPr lang="da-DK" dirty="0" err="1" smtClean="0"/>
              <a:t>through</a:t>
            </a:r>
            <a:r>
              <a:rPr lang="da-DK" dirty="0" smtClean="0"/>
              <a:t> </a:t>
            </a:r>
            <a:r>
              <a:rPr lang="da-DK" dirty="0" err="1" smtClean="0"/>
              <a:t>important</a:t>
            </a:r>
            <a:r>
              <a:rPr lang="da-DK" baseline="0" dirty="0" smtClean="0"/>
              <a:t> </a:t>
            </a:r>
            <a:r>
              <a:rPr lang="da-DK" baseline="0" dirty="0" smtClean="0"/>
              <a:t>terms </a:t>
            </a:r>
            <a:r>
              <a:rPr lang="da-DK" baseline="0" dirty="0" err="1" smtClean="0"/>
              <a:t>within</a:t>
            </a:r>
            <a:r>
              <a:rPr lang="da-DK" baseline="0" dirty="0" smtClean="0"/>
              <a:t> the .NET </a:t>
            </a:r>
            <a:r>
              <a:rPr lang="da-DK" baseline="0" dirty="0" err="1" smtClean="0"/>
              <a:t>world</a:t>
            </a: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dirty="0" smtClean="0"/>
              <a:t>- </a:t>
            </a:r>
            <a:r>
              <a:rPr lang="da-DK" dirty="0" err="1" smtClean="0"/>
              <a:t>Lay</a:t>
            </a:r>
            <a:r>
              <a:rPr lang="da-DK" dirty="0" smtClean="0"/>
              <a:t> </a:t>
            </a:r>
            <a:r>
              <a:rPr lang="da-DK" dirty="0" err="1" smtClean="0"/>
              <a:t>conceptual</a:t>
            </a:r>
            <a:r>
              <a:rPr lang="da-DK" baseline="0" dirty="0" smtClean="0"/>
              <a:t> </a:t>
            </a:r>
            <a:r>
              <a:rPr lang="da-DK" baseline="0" dirty="0" err="1" smtClean="0"/>
              <a:t>groundwork</a:t>
            </a:r>
            <a:r>
              <a:rPr lang="da-DK" baseline="0" dirty="0" smtClean="0"/>
              <a:t> for </a:t>
            </a:r>
            <a:r>
              <a:rPr lang="da-DK" baseline="0" dirty="0" err="1" smtClean="0"/>
              <a:t>remainder</a:t>
            </a:r>
            <a:r>
              <a:rPr lang="da-DK" baseline="0" dirty="0" smtClean="0"/>
              <a:t> of </a:t>
            </a:r>
            <a:r>
              <a:rPr lang="da-DK" baseline="0" dirty="0" err="1" smtClean="0"/>
              <a:t>course</a:t>
            </a: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>- </a:t>
            </a:r>
            <a:r>
              <a:rPr lang="da-DK" baseline="0" dirty="0" err="1" smtClean="0"/>
              <a:t>Attempt</a:t>
            </a:r>
            <a:r>
              <a:rPr lang="da-DK" baseline="0" dirty="0" smtClean="0"/>
              <a:t> to </a:t>
            </a:r>
            <a:r>
              <a:rPr lang="da-DK" baseline="0" dirty="0" err="1" smtClean="0"/>
              <a:t>relate</a:t>
            </a:r>
            <a:r>
              <a:rPr lang="da-DK" baseline="0" dirty="0" smtClean="0"/>
              <a:t> new terms to </a:t>
            </a:r>
            <a:r>
              <a:rPr lang="da-DK" baseline="0" dirty="0" err="1" smtClean="0"/>
              <a:t>what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you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already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know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1E464-1E93-44AA-97D9-474BB78D51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01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baseline="0" dirty="0" smtClean="0"/>
              <a:t>- </a:t>
            </a:r>
            <a:r>
              <a:rPr lang="da-DK" dirty="0" err="1" smtClean="0"/>
              <a:t>What</a:t>
            </a:r>
            <a:r>
              <a:rPr lang="da-DK" dirty="0" smtClean="0"/>
              <a:t> </a:t>
            </a:r>
            <a:r>
              <a:rPr lang="da-DK" dirty="0" err="1" smtClean="0"/>
              <a:t>does</a:t>
            </a:r>
            <a:r>
              <a:rPr lang="da-DK" dirty="0" smtClean="0"/>
              <a:t> virtual </a:t>
            </a:r>
            <a:r>
              <a:rPr lang="da-DK" dirty="0" err="1" smtClean="0"/>
              <a:t>stack-based</a:t>
            </a:r>
            <a:r>
              <a:rPr lang="da-DK" baseline="0" dirty="0" smtClean="0"/>
              <a:t> computer </a:t>
            </a:r>
            <a:r>
              <a:rPr lang="da-DK" baseline="0" dirty="0" err="1" smtClean="0"/>
              <a:t>mean</a:t>
            </a:r>
            <a:r>
              <a:rPr lang="da-DK" baseline="0" dirty="0" smtClean="0"/>
              <a:t>?</a:t>
            </a:r>
            <a:br>
              <a:rPr lang="da-DK" baseline="0" dirty="0" smtClean="0"/>
            </a:br>
            <a:r>
              <a:rPr lang="da-DK" baseline="0" dirty="0" smtClean="0"/>
              <a:t>- Means </a:t>
            </a:r>
            <a:r>
              <a:rPr lang="da-DK" baseline="0" dirty="0" err="1" smtClean="0"/>
              <a:t>you</a:t>
            </a:r>
            <a:r>
              <a:rPr lang="da-DK" baseline="0" dirty="0" smtClean="0"/>
              <a:t> </a:t>
            </a:r>
            <a:r>
              <a:rPr lang="da-DK" baseline="0" dirty="0" err="1" smtClean="0"/>
              <a:t>don’t</a:t>
            </a:r>
            <a:r>
              <a:rPr lang="da-DK" baseline="0" dirty="0" smtClean="0"/>
              <a:t> have to </a:t>
            </a:r>
            <a:r>
              <a:rPr lang="da-DK" baseline="0" dirty="0" err="1" smtClean="0"/>
              <a:t>worry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about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underlying</a:t>
            </a:r>
            <a:r>
              <a:rPr lang="da-DK" baseline="0" dirty="0" smtClean="0"/>
              <a:t> </a:t>
            </a:r>
            <a:r>
              <a:rPr lang="da-DK" baseline="0" dirty="0" err="1" smtClean="0"/>
              <a:t>details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>- x86</a:t>
            </a:r>
            <a:r>
              <a:rPr lang="da-DK" baseline="0" dirty="0" smtClean="0"/>
              <a:t> programmed in x86 </a:t>
            </a:r>
            <a:r>
              <a:rPr lang="da-DK" baseline="0" dirty="0" err="1" smtClean="0"/>
              <a:t>instruction</a:t>
            </a:r>
            <a:r>
              <a:rPr lang="da-DK" baseline="0" dirty="0" smtClean="0"/>
              <a:t> set, CLR programmed in CIL </a:t>
            </a:r>
            <a:r>
              <a:rPr lang="da-DK" baseline="0" dirty="0" err="1" smtClean="0"/>
              <a:t>instruction</a:t>
            </a:r>
            <a:r>
              <a:rPr lang="da-DK" baseline="0" dirty="0" smtClean="0"/>
              <a:t> set</a:t>
            </a:r>
            <a:br>
              <a:rPr lang="da-DK" baseline="0" dirty="0" smtClean="0"/>
            </a:br>
            <a:r>
              <a:rPr lang="da-DK" baseline="0" dirty="0" smtClean="0"/>
              <a:t>- CLR </a:t>
            </a:r>
            <a:r>
              <a:rPr lang="da-DK" baseline="0" dirty="0" err="1" smtClean="0"/>
              <a:t>Locates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loads</a:t>
            </a:r>
            <a:r>
              <a:rPr lang="da-DK" baseline="0" dirty="0" smtClean="0"/>
              <a:t>, and </a:t>
            </a:r>
            <a:r>
              <a:rPr lang="da-DK" baseline="0" dirty="0" err="1" smtClean="0"/>
              <a:t>manages</a:t>
            </a:r>
            <a:r>
              <a:rPr lang="da-DK" baseline="0" dirty="0" smtClean="0"/>
              <a:t> .NET </a:t>
            </a:r>
            <a:r>
              <a:rPr lang="da-DK" baseline="0" dirty="0" err="1" smtClean="0"/>
              <a:t>objects</a:t>
            </a:r>
            <a:r>
              <a:rPr lang="da-DK" baseline="0" dirty="0" smtClean="0"/>
              <a:t> on </a:t>
            </a:r>
            <a:r>
              <a:rPr lang="da-DK" baseline="0" dirty="0" err="1" smtClean="0"/>
              <a:t>your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behalf</a:t>
            </a: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>- Handles </a:t>
            </a:r>
            <a:r>
              <a:rPr lang="da-DK" baseline="0" dirty="0" err="1" smtClean="0"/>
              <a:t>memory</a:t>
            </a:r>
            <a:r>
              <a:rPr lang="da-DK" baseline="0" dirty="0" smtClean="0"/>
              <a:t> management, </a:t>
            </a:r>
            <a:r>
              <a:rPr lang="da-DK" baseline="0" dirty="0" err="1" smtClean="0"/>
              <a:t>application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hosting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coordinates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threads</a:t>
            </a:r>
            <a:r>
              <a:rPr lang="da-DK" baseline="0" dirty="0" smtClean="0"/>
              <a:t>, performs </a:t>
            </a:r>
            <a:r>
              <a:rPr lang="da-DK" baseline="0" dirty="0" err="1" smtClean="0"/>
              <a:t>security</a:t>
            </a:r>
            <a:r>
              <a:rPr lang="da-DK" baseline="0" dirty="0" smtClean="0"/>
              <a:t> checks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1E464-1E93-44AA-97D9-474BB78D51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39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-</a:t>
            </a:r>
            <a:r>
              <a:rPr lang="da-DK" baseline="0" dirty="0" smtClean="0"/>
              <a:t> Notations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>  - </a:t>
            </a:r>
            <a:r>
              <a:rPr lang="da-DK" dirty="0" err="1" smtClean="0"/>
              <a:t>Infix</a:t>
            </a:r>
            <a:r>
              <a:rPr lang="da-DK" dirty="0" smtClean="0"/>
              <a:t>: 2 + 3</a:t>
            </a:r>
            <a:br>
              <a:rPr lang="da-DK" dirty="0" smtClean="0"/>
            </a:br>
            <a:r>
              <a:rPr lang="da-DK" dirty="0" smtClean="0"/>
              <a:t>  - </a:t>
            </a:r>
            <a:r>
              <a:rPr lang="da-DK" dirty="0" err="1" smtClean="0"/>
              <a:t>Prefix</a:t>
            </a:r>
            <a:r>
              <a:rPr lang="da-DK" dirty="0" smtClean="0"/>
              <a:t>: +</a:t>
            </a:r>
            <a:r>
              <a:rPr lang="da-DK" baseline="0" dirty="0" smtClean="0"/>
              <a:t> 2 3</a:t>
            </a:r>
            <a:br>
              <a:rPr lang="da-DK" baseline="0" dirty="0" smtClean="0"/>
            </a:br>
            <a:r>
              <a:rPr lang="da-DK" baseline="0" dirty="0" smtClean="0"/>
              <a:t>  - Postfix: 2 3 </a:t>
            </a:r>
            <a:r>
              <a:rPr lang="da-DK" baseline="0" dirty="0" err="1" smtClean="0"/>
              <a:t>Add</a:t>
            </a: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>- </a:t>
            </a:r>
            <a:r>
              <a:rPr lang="da-DK" baseline="0" dirty="0" err="1" smtClean="0"/>
              <a:t>Abstraction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layer</a:t>
            </a:r>
            <a:r>
              <a:rPr lang="da-DK" baseline="0" dirty="0" smtClean="0"/>
              <a:t> of CIL </a:t>
            </a:r>
            <a:r>
              <a:rPr lang="da-DK" baseline="0" dirty="0" err="1" smtClean="0"/>
              <a:t>above</a:t>
            </a:r>
            <a:r>
              <a:rPr lang="da-DK" baseline="0" dirty="0" smtClean="0"/>
              <a:t> </a:t>
            </a:r>
            <a:r>
              <a:rPr lang="da-DK" baseline="0" dirty="0" smtClean="0"/>
              <a:t>assembler and </a:t>
            </a:r>
            <a:r>
              <a:rPr lang="da-DK" baseline="0" dirty="0" err="1" smtClean="0"/>
              <a:t>below</a:t>
            </a:r>
            <a:r>
              <a:rPr lang="da-DK" baseline="0" dirty="0" smtClean="0"/>
              <a:t> C#</a:t>
            </a:r>
            <a:br>
              <a:rPr lang="da-DK" baseline="0" dirty="0" smtClean="0"/>
            </a:br>
            <a:r>
              <a:rPr lang="en-US" sz="1200" baseline="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 JIT happens at the method level when it’s referenced for use</a:t>
            </a:r>
            <a:br>
              <a:rPr lang="en-US" sz="1200" baseline="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</a:br>
            <a:r>
              <a:rPr lang="da-DK" baseline="0" dirty="0" smtClean="0"/>
              <a:t>- ngen.exe </a:t>
            </a:r>
            <a:r>
              <a:rPr lang="da-DK" baseline="0" dirty="0" err="1" smtClean="0"/>
              <a:t>does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JIT’ing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ahead</a:t>
            </a:r>
            <a:r>
              <a:rPr lang="da-DK" baseline="0" dirty="0" smtClean="0"/>
              <a:t>-of-time of an </a:t>
            </a:r>
            <a:r>
              <a:rPr lang="da-DK" baseline="0" dirty="0" err="1" smtClean="0"/>
              <a:t>assembly</a:t>
            </a: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>- </a:t>
            </a:r>
            <a:r>
              <a:rPr lang="da-DK" baseline="0" dirty="0" err="1" smtClean="0"/>
              <a:t>Instruction</a:t>
            </a:r>
            <a:r>
              <a:rPr lang="da-DK" baseline="0" dirty="0" smtClean="0"/>
              <a:t> set </a:t>
            </a:r>
            <a:r>
              <a:rPr lang="da-DK" baseline="0" dirty="0" err="1" smtClean="0"/>
              <a:t>details</a:t>
            </a: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>  - </a:t>
            </a:r>
            <a:r>
              <a:rPr lang="en-US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ldc.i4.1:</a:t>
            </a:r>
            <a:r>
              <a:rPr lang="en-US" sz="1200" baseline="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pushes </a:t>
            </a:r>
            <a:r>
              <a:rPr lang="en-US" sz="1200" baseline="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integer </a:t>
            </a:r>
            <a:r>
              <a:rPr lang="en-US" sz="1200" baseline="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value </a:t>
            </a:r>
            <a:r>
              <a:rPr lang="en-US" sz="1200" baseline="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 </a:t>
            </a:r>
            <a:r>
              <a:rPr lang="en-US" sz="1200" baseline="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onto the evaluation stack </a:t>
            </a:r>
            <a:r>
              <a:rPr lang="en-US" sz="1200" baseline="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as </a:t>
            </a:r>
            <a:r>
              <a:rPr lang="en-US" sz="1200" baseline="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int32</a:t>
            </a:r>
            <a:br>
              <a:rPr lang="en-US" sz="1200" baseline="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200" baseline="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- </a:t>
            </a:r>
            <a:r>
              <a:rPr lang="en-US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stloc.0: pops</a:t>
            </a:r>
            <a:r>
              <a:rPr lang="en-US" sz="1200" baseline="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aseline="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current </a:t>
            </a:r>
            <a:r>
              <a:rPr lang="en-US" sz="1200" baseline="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value from </a:t>
            </a:r>
            <a:r>
              <a:rPr lang="en-US" sz="1200" baseline="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top </a:t>
            </a:r>
            <a:r>
              <a:rPr lang="en-US" sz="1200" baseline="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of </a:t>
            </a:r>
            <a:r>
              <a:rPr lang="en-US" sz="1200" baseline="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evaluation </a:t>
            </a:r>
            <a:r>
              <a:rPr lang="en-US" sz="1200" baseline="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stack and stores it in a local variable list at index 0</a:t>
            </a:r>
            <a:br>
              <a:rPr lang="en-US" sz="1200" baseline="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200" baseline="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- </a:t>
            </a:r>
            <a:r>
              <a:rPr lang="en-US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ldloc.0: loads </a:t>
            </a:r>
            <a:r>
              <a:rPr lang="en-US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local </a:t>
            </a:r>
            <a:r>
              <a:rPr lang="en-US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variable at index 0 onto </a:t>
            </a:r>
            <a:r>
              <a:rPr lang="en-US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evaluation </a:t>
            </a:r>
            <a:r>
              <a:rPr lang="en-US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stack</a:t>
            </a:r>
            <a:br>
              <a:rPr lang="en-US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-</a:t>
            </a:r>
            <a:r>
              <a:rPr lang="en-US" sz="1200" baseline="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add: adds two values and </a:t>
            </a:r>
            <a:r>
              <a:rPr lang="en-US" sz="1200" baseline="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pushes </a:t>
            </a:r>
            <a:r>
              <a:rPr lang="en-US" sz="1200" baseline="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result </a:t>
            </a:r>
            <a:r>
              <a:rPr lang="en-US" sz="1200" baseline="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onto </a:t>
            </a:r>
            <a:r>
              <a:rPr lang="en-US" sz="1200" baseline="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evaluation stack</a:t>
            </a:r>
            <a:br>
              <a:rPr lang="en-US" sz="1200" baseline="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200" baseline="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- call: calls </a:t>
            </a:r>
            <a:r>
              <a:rPr lang="en-US" sz="1200" baseline="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method </a:t>
            </a:r>
            <a:r>
              <a:rPr lang="en-US" sz="1200" baseline="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indicated by </a:t>
            </a:r>
            <a:r>
              <a:rPr lang="en-US" sz="1200" baseline="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passed </a:t>
            </a:r>
            <a:r>
              <a:rPr lang="en-US" sz="1200" baseline="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method descriptor</a:t>
            </a:r>
            <a:r>
              <a:rPr lang="da-DK" baseline="0" dirty="0" smtClean="0"/>
              <a:t/>
            </a:r>
            <a:br>
              <a:rPr lang="da-DK" baseline="0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1E464-1E93-44AA-97D9-474BB78D51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18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- Assembly may be a </a:t>
            </a:r>
            <a:r>
              <a:rPr lang="en-US" noProof="0" dirty="0" err="1" smtClean="0"/>
              <a:t>dll</a:t>
            </a:r>
            <a:r>
              <a:rPr lang="en-US" noProof="0" dirty="0" smtClean="0"/>
              <a:t> or</a:t>
            </a:r>
            <a:r>
              <a:rPr lang="en-US" baseline="0" noProof="0" dirty="0" smtClean="0"/>
              <a:t> exe file</a:t>
            </a:r>
            <a:br>
              <a:rPr lang="en-US" baseline="0" noProof="0" dirty="0" smtClean="0"/>
            </a:br>
            <a:r>
              <a:rPr lang="en-US" baseline="0" noProof="0" dirty="0" smtClean="0"/>
              <a:t>- With the CLR, back-end is a runtime component</a:t>
            </a:r>
            <a:br>
              <a:rPr lang="en-US" baseline="0" noProof="0" dirty="0" smtClean="0"/>
            </a:br>
            <a:r>
              <a:rPr lang="en-US" baseline="0" noProof="0" dirty="0" smtClean="0"/>
              <a:t>- Analogous to </a:t>
            </a:r>
            <a:r>
              <a:rPr lang="en-US" baseline="0" noProof="0" dirty="0" err="1" smtClean="0"/>
              <a:t>Presention</a:t>
            </a:r>
            <a:r>
              <a:rPr lang="en-US" baseline="0" noProof="0" dirty="0" smtClean="0"/>
              <a:t>/Business/</a:t>
            </a:r>
            <a:r>
              <a:rPr lang="en-US" baseline="0" noProof="0" dirty="0" err="1" smtClean="0"/>
              <a:t>Stogage</a:t>
            </a:r>
            <a:r>
              <a:rPr lang="en-US" baseline="0" noProof="0" dirty="0" smtClean="0"/>
              <a:t> layers to manage complexity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1E464-1E93-44AA-97D9-474BB78D51F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80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- </a:t>
            </a:r>
            <a:r>
              <a:rPr lang="da-DK" dirty="0" err="1" smtClean="0"/>
              <a:t>Without</a:t>
            </a:r>
            <a:r>
              <a:rPr lang="da-DK" baseline="0" dirty="0" smtClean="0"/>
              <a:t> metadata, </a:t>
            </a:r>
            <a:r>
              <a:rPr lang="da-DK" baseline="0" dirty="0" err="1" smtClean="0"/>
              <a:t>ILSpy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wouldn’t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able</a:t>
            </a:r>
            <a:r>
              <a:rPr lang="da-DK" baseline="0" dirty="0" smtClean="0"/>
              <a:t> to </a:t>
            </a:r>
            <a:r>
              <a:rPr lang="da-DK" baseline="0" dirty="0" err="1" smtClean="0"/>
              <a:t>reverse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engineer</a:t>
            </a:r>
            <a:r>
              <a:rPr lang="da-DK" baseline="0" dirty="0" smtClean="0"/>
              <a:t> CIL so </a:t>
            </a:r>
            <a:r>
              <a:rPr lang="da-DK" baseline="0" dirty="0" err="1" smtClean="0"/>
              <a:t>well</a:t>
            </a: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>- </a:t>
            </a:r>
            <a:r>
              <a:rPr lang="da-DK" baseline="0" dirty="0" err="1" smtClean="0"/>
              <a:t>Before</a:t>
            </a:r>
            <a:r>
              <a:rPr lang="da-DK" baseline="0" dirty="0" smtClean="0"/>
              <a:t> .NET, </a:t>
            </a:r>
            <a:r>
              <a:rPr lang="da-DK" baseline="0" dirty="0" err="1" smtClean="0"/>
              <a:t>languages</a:t>
            </a:r>
            <a:r>
              <a:rPr lang="da-DK" baseline="0" dirty="0" smtClean="0"/>
              <a:t> on the Windows platform </a:t>
            </a:r>
            <a:r>
              <a:rPr lang="da-DK" baseline="0" dirty="0" err="1" smtClean="0"/>
              <a:t>would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interop</a:t>
            </a:r>
            <a:r>
              <a:rPr lang="da-DK" baseline="0" dirty="0" smtClean="0"/>
              <a:t> </a:t>
            </a:r>
            <a:r>
              <a:rPr lang="da-DK" baseline="0" dirty="0" err="1" smtClean="0"/>
              <a:t>using</a:t>
            </a:r>
            <a:r>
              <a:rPr lang="da-DK" baseline="0" dirty="0" smtClean="0"/>
              <a:t> COM</a:t>
            </a:r>
            <a:br>
              <a:rPr lang="da-DK" baseline="0" dirty="0" smtClean="0"/>
            </a:br>
            <a:r>
              <a:rPr lang="da-DK" baseline="0" dirty="0" smtClean="0"/>
              <a:t>- </a:t>
            </a:r>
            <a:r>
              <a:rPr lang="da-DK" baseline="0" dirty="0" err="1" smtClean="0"/>
              <a:t>Strong</a:t>
            </a:r>
            <a:r>
              <a:rPr lang="da-DK" baseline="0" dirty="0" smtClean="0"/>
              <a:t> type system in CIL is </a:t>
            </a:r>
            <a:r>
              <a:rPr lang="da-DK" baseline="0" dirty="0" err="1" smtClean="0"/>
              <a:t>required</a:t>
            </a:r>
            <a:r>
              <a:rPr lang="da-DK" baseline="0" dirty="0" smtClean="0"/>
              <a:t> for </a:t>
            </a:r>
            <a:r>
              <a:rPr lang="da-DK" baseline="0" dirty="0" err="1" smtClean="0"/>
              <a:t>interop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1E464-1E93-44AA-97D9-474BB78D51F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8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- An integer in C# shares its characteristics with an integer in F#</a:t>
            </a:r>
            <a:br>
              <a:rPr lang="en-US" noProof="0" dirty="0" smtClean="0"/>
            </a:br>
            <a:r>
              <a:rPr lang="en-US" noProof="0" dirty="0" smtClean="0"/>
              <a:t>- Enables support for cross-language inheritance, exception</a:t>
            </a:r>
            <a:r>
              <a:rPr lang="en-US" baseline="0" noProof="0" dirty="0" smtClean="0"/>
              <a:t> handling, debugging</a:t>
            </a: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- A language doesn’t have to support the entire CTS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1E464-1E93-44AA-97D9-474BB78D51F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95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- Perhaps</a:t>
            </a:r>
            <a:r>
              <a:rPr lang="en-US" baseline="0" noProof="0" dirty="0" smtClean="0"/>
              <a:t> some .NET language don’t want pointer or unsigned data type support</a:t>
            </a:r>
            <a:br>
              <a:rPr lang="en-US" baseline="0" noProof="0" dirty="0" smtClean="0"/>
            </a:br>
            <a:r>
              <a:rPr lang="en-US" baseline="0" noProof="0" dirty="0" smtClean="0"/>
              <a:t>- CLS refers to naming conventions, parameters, and return types of member definitions</a:t>
            </a:r>
            <a:br>
              <a:rPr lang="en-US" baseline="0" noProof="0" dirty="0" smtClean="0"/>
            </a:br>
            <a:r>
              <a:rPr lang="en-US" baseline="0" noProof="0" dirty="0" smtClean="0"/>
              <a:t>- Within the members, any number of non-CLS techniques may be used</a:t>
            </a:r>
            <a:br>
              <a:rPr lang="en-US" baseline="0" noProof="0" dirty="0" smtClean="0"/>
            </a:br>
            <a:r>
              <a:rPr lang="en-US" baseline="0" noProof="0" dirty="0" smtClean="0"/>
              <a:t>- When programming in and interfacing with only C# code, the CLS is rarely relevant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1E464-1E93-44AA-97D9-474BB78D51F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54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1E464-1E93-44AA-97D9-474BB78D51F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972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05-11-2013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05-11-2013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05-11-2013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05-11-2013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05-11-2013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05-11-2013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05-11-2013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05-11-2013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05-11-2013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05-11-2013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05-11-2013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5A5AF-D9E8-4DD6-999F-A60663D43858}" type="datetimeFigureOut">
              <a:rPr lang="da-DK" smtClean="0"/>
              <a:t>05-11-2013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noProof="0" dirty="0" smtClean="0"/>
              <a:t>philosophy</a:t>
            </a:r>
            <a:r>
              <a:rPr lang="en-US" dirty="0" smtClean="0"/>
              <a:t> of .NET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Ronnie Holm</a:t>
            </a:r>
          </a:p>
          <a:p>
            <a:r>
              <a:rPr lang="en-US" dirty="0" smtClean="0"/>
              <a:t>Lecture 1</a:t>
            </a:r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254638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Theoretically, C# didn’t have to </a:t>
            </a:r>
            <a:r>
              <a:rPr lang="en-US" dirty="0" smtClean="0"/>
              <a:t>depend </a:t>
            </a:r>
            <a:r>
              <a:rPr lang="en-US" dirty="0" smtClean="0"/>
              <a:t>on the CLR</a:t>
            </a:r>
          </a:p>
          <a:p>
            <a:r>
              <a:rPr lang="en-US" dirty="0" smtClean="0"/>
              <a:t>Languages all compile to CIL and that’s how they interoperate</a:t>
            </a:r>
          </a:p>
          <a:p>
            <a:r>
              <a:rPr lang="en-US" dirty="0" smtClean="0"/>
              <a:t>Example: interoperability between C# and F#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92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210169" y="3447510"/>
            <a:ext cx="4248472" cy="2160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dirty="0" smtClean="0"/>
              <a:t>Common Language Runtime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354185" y="4023574"/>
            <a:ext cx="3960440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dirty="0" smtClean="0"/>
              <a:t>Common Type System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Bringing concepts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94720" cy="4565103"/>
          </a:xfrm>
        </p:spPr>
        <p:txBody>
          <a:bodyPr/>
          <a:lstStyle/>
          <a:p>
            <a:r>
              <a:rPr lang="en-US" dirty="0" smtClean="0"/>
              <a:t>CLR implements the CTS/CLS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534205" y="4671646"/>
            <a:ext cx="360040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Common Language </a:t>
            </a:r>
            <a:r>
              <a:rPr lang="da-DK" dirty="0" err="1" smtClean="0"/>
              <a:t>Specification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210169" y="2887788"/>
            <a:ext cx="4248044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Base </a:t>
            </a:r>
            <a:r>
              <a:rPr lang="da-DK" dirty="0" err="1" smtClean="0"/>
              <a:t>class</a:t>
            </a:r>
            <a:r>
              <a:rPr lang="da-DK" dirty="0" smtClean="0"/>
              <a:t> Library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210169" y="2343372"/>
            <a:ext cx="4248044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47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Language Runtime</a:t>
            </a:r>
          </a:p>
          <a:p>
            <a:r>
              <a:rPr lang="en-US" dirty="0" smtClean="0"/>
              <a:t>Common Intermediate Language</a:t>
            </a:r>
          </a:p>
          <a:p>
            <a:r>
              <a:rPr lang="en-US" dirty="0" smtClean="0"/>
              <a:t>Common Type System</a:t>
            </a:r>
          </a:p>
          <a:p>
            <a:r>
              <a:rPr lang="en-US" dirty="0" smtClean="0"/>
              <a:t>Common Language Specification</a:t>
            </a:r>
          </a:p>
          <a:p>
            <a:r>
              <a:rPr lang="en-US" dirty="0" smtClean="0"/>
              <a:t>Base Class Libraries</a:t>
            </a:r>
          </a:p>
          <a:p>
            <a:r>
              <a:rPr lang="en-US" dirty="0" smtClean="0"/>
              <a:t>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32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3527884" y="3647156"/>
            <a:ext cx="2448272" cy="26212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19572" y="3645024"/>
            <a:ext cx="2448272" cy="26212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Language Runtime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824"/>
          </a:xfrm>
        </p:spPr>
        <p:txBody>
          <a:bodyPr>
            <a:normAutofit/>
          </a:bodyPr>
          <a:lstStyle/>
          <a:p>
            <a:r>
              <a:rPr lang="en-US" sz="2700" dirty="0" smtClean="0"/>
              <a:t>Program that reads and executes managed code</a:t>
            </a:r>
          </a:p>
          <a:p>
            <a:r>
              <a:rPr lang="en-US" sz="2700" dirty="0" smtClean="0"/>
              <a:t>Virtual stack-based computer, simulating real computer</a:t>
            </a:r>
          </a:p>
          <a:p>
            <a:r>
              <a:rPr lang="en-US" sz="2700" dirty="0" smtClean="0"/>
              <a:t>Like </a:t>
            </a:r>
            <a:r>
              <a:rPr lang="en-US" sz="2700" dirty="0" err="1" smtClean="0"/>
              <a:t>VMWare</a:t>
            </a:r>
            <a:r>
              <a:rPr lang="en-US" sz="2700" dirty="0"/>
              <a:t> </a:t>
            </a:r>
            <a:r>
              <a:rPr lang="en-US" sz="2700" dirty="0" smtClean="0"/>
              <a:t>or</a:t>
            </a:r>
            <a:r>
              <a:rPr lang="en-US" sz="2700" dirty="0" smtClean="0"/>
              <a:t> </a:t>
            </a:r>
            <a:r>
              <a:rPr lang="en-US" sz="2700" dirty="0" err="1" smtClean="0"/>
              <a:t>VirtualBox</a:t>
            </a:r>
            <a:r>
              <a:rPr lang="en-US" sz="2700" dirty="0" smtClean="0"/>
              <a:t> but </a:t>
            </a:r>
            <a:r>
              <a:rPr lang="en-US" sz="2700" dirty="0" smtClean="0"/>
              <a:t>more limited</a:t>
            </a:r>
          </a:p>
        </p:txBody>
      </p:sp>
      <p:sp>
        <p:nvSpPr>
          <p:cNvPr id="5" name="Rectangle 4"/>
          <p:cNvSpPr/>
          <p:nvPr/>
        </p:nvSpPr>
        <p:spPr>
          <a:xfrm>
            <a:off x="899592" y="5906226"/>
            <a:ext cx="208823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smtClean="0"/>
              <a:t>Hardware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899592" y="5573189"/>
            <a:ext cx="208823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smtClean="0"/>
              <a:t>Firmware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899592" y="5240152"/>
            <a:ext cx="208823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smtClean="0"/>
              <a:t>Assembler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899592" y="4907115"/>
            <a:ext cx="208823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smtClean="0"/>
              <a:t>OS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899592" y="4574078"/>
            <a:ext cx="208823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 smtClean="0"/>
              <a:t>Apps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3707904" y="5908358"/>
            <a:ext cx="208823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smtClean="0"/>
              <a:t>ARM hardware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3707904" y="5575321"/>
            <a:ext cx="208823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smtClean="0"/>
              <a:t>ARM firmware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3707904" y="5242284"/>
            <a:ext cx="208823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smtClean="0"/>
              <a:t>ARM assembler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3707904" y="4909247"/>
            <a:ext cx="208823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smtClean="0"/>
              <a:t>Android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3707904" y="4576210"/>
            <a:ext cx="208823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 smtClean="0"/>
              <a:t>Delvik</a:t>
            </a:r>
            <a:r>
              <a:rPr lang="da-DK" sz="1400" dirty="0" smtClean="0"/>
              <a:t> </a:t>
            </a:r>
            <a:r>
              <a:rPr lang="da-DK" sz="1400" dirty="0" err="1" smtClean="0"/>
              <a:t>runtime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3707904" y="4252174"/>
            <a:ext cx="208823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smtClean="0"/>
              <a:t>Android </a:t>
            </a:r>
            <a:r>
              <a:rPr lang="da-DK" sz="1400" dirty="0" err="1" smtClean="0"/>
              <a:t>apps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899592" y="3645025"/>
            <a:ext cx="2113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dirty="0" smtClean="0"/>
              <a:t>General </a:t>
            </a:r>
            <a:r>
              <a:rPr lang="da-DK" dirty="0" err="1" smtClean="0"/>
              <a:t>architecture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707904" y="3647157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ARM </a:t>
            </a:r>
            <a:r>
              <a:rPr lang="da-DK" dirty="0" err="1" smtClean="0"/>
              <a:t>architecture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6299344" y="3647156"/>
            <a:ext cx="2448272" cy="26212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480255" y="5908358"/>
            <a:ext cx="208645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/>
              <a:t>x</a:t>
            </a:r>
            <a:r>
              <a:rPr lang="da-DK" sz="1400" dirty="0" smtClean="0"/>
              <a:t>86 hardware</a:t>
            </a:r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6480255" y="5575321"/>
            <a:ext cx="208645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/>
              <a:t>x</a:t>
            </a:r>
            <a:r>
              <a:rPr lang="da-DK" sz="1400" dirty="0" smtClean="0"/>
              <a:t>86 firmware</a:t>
            </a:r>
            <a:endParaRPr lang="en-US" sz="1400" dirty="0"/>
          </a:p>
        </p:txBody>
      </p:sp>
      <p:sp>
        <p:nvSpPr>
          <p:cNvPr id="40" name="Rectangle 39"/>
          <p:cNvSpPr/>
          <p:nvPr/>
        </p:nvSpPr>
        <p:spPr>
          <a:xfrm>
            <a:off x="6480255" y="5242284"/>
            <a:ext cx="208645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/>
              <a:t>x</a:t>
            </a:r>
            <a:r>
              <a:rPr lang="da-DK" sz="1400" dirty="0" smtClean="0"/>
              <a:t>86 assembler</a:t>
            </a:r>
            <a:endParaRPr lang="en-US" sz="1400" dirty="0"/>
          </a:p>
        </p:txBody>
      </p:sp>
      <p:sp>
        <p:nvSpPr>
          <p:cNvPr id="41" name="Rectangle 40"/>
          <p:cNvSpPr/>
          <p:nvPr/>
        </p:nvSpPr>
        <p:spPr>
          <a:xfrm>
            <a:off x="6480255" y="4909247"/>
            <a:ext cx="208645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smtClean="0"/>
              <a:t>Windows</a:t>
            </a:r>
            <a:endParaRPr lang="en-US" sz="1400" dirty="0"/>
          </a:p>
        </p:txBody>
      </p:sp>
      <p:sp>
        <p:nvSpPr>
          <p:cNvPr id="42" name="Rectangle 41"/>
          <p:cNvSpPr/>
          <p:nvPr/>
        </p:nvSpPr>
        <p:spPr>
          <a:xfrm>
            <a:off x="6480255" y="4252174"/>
            <a:ext cx="208645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smtClean="0"/>
              <a:t> Windows </a:t>
            </a:r>
            <a:r>
              <a:rPr lang="da-DK" sz="1400" dirty="0" err="1" smtClean="0"/>
              <a:t>apps</a:t>
            </a:r>
            <a:endParaRPr lang="en-US" sz="1400" dirty="0"/>
          </a:p>
        </p:txBody>
      </p:sp>
      <p:sp>
        <p:nvSpPr>
          <p:cNvPr id="44" name="Rectangle 43"/>
          <p:cNvSpPr/>
          <p:nvPr/>
        </p:nvSpPr>
        <p:spPr>
          <a:xfrm>
            <a:off x="6480255" y="4576210"/>
            <a:ext cx="1043225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smtClean="0"/>
              <a:t>Word</a:t>
            </a:r>
            <a:endParaRPr lang="en-US" sz="1400" dirty="0"/>
          </a:p>
        </p:txBody>
      </p:sp>
      <p:sp>
        <p:nvSpPr>
          <p:cNvPr id="45" name="Rectangle 44"/>
          <p:cNvSpPr/>
          <p:nvPr/>
        </p:nvSpPr>
        <p:spPr>
          <a:xfrm>
            <a:off x="7596337" y="4576210"/>
            <a:ext cx="95196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smtClean="0"/>
              <a:t>CLR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6464830" y="3649289"/>
            <a:ext cx="2120361" cy="36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x</a:t>
            </a:r>
            <a:r>
              <a:rPr lang="da-DK" dirty="0" smtClean="0"/>
              <a:t>86 </a:t>
            </a:r>
            <a:r>
              <a:rPr lang="da-DK" dirty="0" err="1" smtClean="0"/>
              <a:t>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74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0" grpId="0" animBg="1"/>
      <p:bldP spid="5" grpId="0" animBg="1"/>
      <p:bldP spid="6" grpId="0" animBg="1"/>
      <p:bldP spid="7" grpId="0" animBg="1"/>
      <p:bldP spid="8" grpId="0" animBg="1"/>
      <p:bldP spid="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8" grpId="0" animBg="1"/>
      <p:bldP spid="32" grpId="0"/>
      <p:bldP spid="36" grpId="0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Common Language Runtime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2088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Prefix </a:t>
            </a:r>
            <a:r>
              <a:rPr lang="en-US" dirty="0" err="1" smtClean="0"/>
              <a:t>vs</a:t>
            </a:r>
            <a:r>
              <a:rPr lang="en-US" dirty="0" smtClean="0"/>
              <a:t> infix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smtClean="0"/>
              <a:t>postfix notation</a:t>
            </a:r>
          </a:p>
          <a:p>
            <a:r>
              <a:rPr lang="en-US" dirty="0" smtClean="0"/>
              <a:t>Example: postfix addition using stack</a:t>
            </a:r>
          </a:p>
          <a:p>
            <a:r>
              <a:rPr lang="en-US" dirty="0" smtClean="0"/>
              <a:t>Example: method invocation in CIL instruction set</a:t>
            </a:r>
          </a:p>
          <a:p>
            <a:r>
              <a:rPr lang="en-US" dirty="0" smtClean="0"/>
              <a:t>CIL gets Just-In-Time compiled to native instruction set by the CLR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419872" y="4514344"/>
            <a:ext cx="5364088" cy="193899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IL_0001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: 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ldc.i4.1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200" dirty="0">
                <a:latin typeface="Consolas" pitchFamily="49" charset="0"/>
                <a:cs typeface="Consolas" pitchFamily="49" charset="0"/>
              </a:rPr>
            </a:b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IL_0002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: </a:t>
            </a:r>
            <a:r>
              <a:rPr lang="en-US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stloc.0    </a:t>
            </a:r>
            <a:r>
              <a:rPr lang="en-US" sz="12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a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200" dirty="0">
                <a:latin typeface="Consolas" pitchFamily="49" charset="0"/>
                <a:cs typeface="Consolas" pitchFamily="49" charset="0"/>
              </a:rPr>
            </a:b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IL_0003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: 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ldc.i4.3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200" dirty="0">
                <a:latin typeface="Consolas" pitchFamily="49" charset="0"/>
                <a:cs typeface="Consolas" pitchFamily="49" charset="0"/>
              </a:rPr>
            </a:b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IL_0004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: </a:t>
            </a:r>
            <a:r>
              <a:rPr lang="en-US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stloc.1    </a:t>
            </a:r>
            <a:r>
              <a:rPr lang="en-US" sz="12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b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200" dirty="0">
                <a:latin typeface="Consolas" pitchFamily="49" charset="0"/>
                <a:cs typeface="Consolas" pitchFamily="49" charset="0"/>
              </a:rPr>
            </a:b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IL_0005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: </a:t>
            </a:r>
            <a:r>
              <a:rPr lang="en-US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ldloc.0    </a:t>
            </a:r>
            <a:r>
              <a:rPr lang="en-US" sz="12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a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200" dirty="0">
                <a:latin typeface="Consolas" pitchFamily="49" charset="0"/>
                <a:cs typeface="Consolas" pitchFamily="49" charset="0"/>
              </a:rPr>
            </a:b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IL_0006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: </a:t>
            </a:r>
            <a:r>
              <a:rPr lang="en-US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ldloc.1    </a:t>
            </a:r>
            <a:r>
              <a:rPr lang="en-US" sz="12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b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200" dirty="0">
                <a:latin typeface="Consolas" pitchFamily="49" charset="0"/>
                <a:cs typeface="Consolas" pitchFamily="49" charset="0"/>
              </a:rPr>
            </a:b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IL_0007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: 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200" dirty="0">
                <a:latin typeface="Consolas" pitchFamily="49" charset="0"/>
                <a:cs typeface="Consolas" pitchFamily="49" charset="0"/>
              </a:rPr>
            </a:b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IL_0008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: </a:t>
            </a:r>
            <a:r>
              <a:rPr lang="en-US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stloc.2    </a:t>
            </a:r>
            <a:r>
              <a:rPr lang="en-US" sz="12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c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200" dirty="0">
                <a:latin typeface="Consolas" pitchFamily="49" charset="0"/>
                <a:cs typeface="Consolas" pitchFamily="49" charset="0"/>
              </a:rPr>
            </a:b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IL_0009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: </a:t>
            </a:r>
            <a:r>
              <a:rPr lang="en-US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ldloc.2    </a:t>
            </a:r>
            <a:r>
              <a:rPr lang="en-US" sz="12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c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200" dirty="0">
                <a:latin typeface="Consolas" pitchFamily="49" charset="0"/>
                <a:cs typeface="Consolas" pitchFamily="49" charset="0"/>
              </a:rPr>
            </a:b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IL_000a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: 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call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2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 [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mscorlib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]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System.Console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WriteLine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int32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67544" y="4514344"/>
            <a:ext cx="2016224" cy="83099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 =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1;</a:t>
            </a:r>
          </a:p>
          <a:p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 = 3;</a:t>
            </a:r>
          </a:p>
          <a:p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 = a + b;</a:t>
            </a:r>
          </a:p>
          <a:p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en-US" sz="1200" dirty="0"/>
          </a:p>
        </p:txBody>
      </p:sp>
      <p:sp>
        <p:nvSpPr>
          <p:cNvPr id="19" name="Right Arrow 18"/>
          <p:cNvSpPr/>
          <p:nvPr/>
        </p:nvSpPr>
        <p:spPr>
          <a:xfrm>
            <a:off x="2699792" y="4808684"/>
            <a:ext cx="489204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3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 Intermediate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0807"/>
          </a:xfrm>
        </p:spPr>
        <p:txBody>
          <a:bodyPr>
            <a:normAutofit/>
          </a:bodyPr>
          <a:lstStyle/>
          <a:p>
            <a:r>
              <a:rPr lang="en-US" dirty="0" smtClean="0"/>
              <a:t>CIL is contained in an assembly </a:t>
            </a:r>
          </a:p>
          <a:p>
            <a:r>
              <a:rPr lang="en-US" dirty="0" smtClean="0"/>
              <a:t>Applies </a:t>
            </a:r>
            <a:r>
              <a:rPr lang="en-US" dirty="0" smtClean="0"/>
              <a:t>principle of layering to manage complexity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09483" y="5788657"/>
            <a:ext cx="4777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C# → Compiler </a:t>
            </a:r>
            <a:r>
              <a:rPr lang="da-DK" dirty="0"/>
              <a:t>→</a:t>
            </a:r>
            <a:r>
              <a:rPr lang="da-DK" dirty="0" smtClean="0"/>
              <a:t> CIL </a:t>
            </a:r>
            <a:r>
              <a:rPr lang="da-DK" dirty="0"/>
              <a:t>→</a:t>
            </a:r>
            <a:r>
              <a:rPr lang="da-DK" dirty="0" smtClean="0"/>
              <a:t> Compiler </a:t>
            </a:r>
            <a:r>
              <a:rPr lang="da-DK" dirty="0"/>
              <a:t>→</a:t>
            </a:r>
            <a:r>
              <a:rPr lang="da-DK" dirty="0" smtClean="0"/>
              <a:t> Native </a:t>
            </a:r>
            <a:r>
              <a:rPr lang="da-DK" dirty="0" err="1" smtClean="0"/>
              <a:t>code</a:t>
            </a:r>
            <a:endParaRPr lang="en-US" dirty="0"/>
          </a:p>
        </p:txBody>
      </p:sp>
      <p:sp>
        <p:nvSpPr>
          <p:cNvPr id="6" name="Left Bracket 5"/>
          <p:cNvSpPr/>
          <p:nvPr/>
        </p:nvSpPr>
        <p:spPr>
          <a:xfrm rot="5400000">
            <a:off x="2147895" y="4704870"/>
            <a:ext cx="147805" cy="1960842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ket 6"/>
          <p:cNvSpPr/>
          <p:nvPr/>
        </p:nvSpPr>
        <p:spPr>
          <a:xfrm rot="16200000">
            <a:off x="4242167" y="4784534"/>
            <a:ext cx="166038" cy="2938641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50378" y="5242056"/>
            <a:ext cx="175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VS/Front-end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55865" y="6336874"/>
            <a:ext cx="293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CLR/back-end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92434" y="4178904"/>
            <a:ext cx="529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Presentation ↔ DTO </a:t>
            </a:r>
            <a:r>
              <a:rPr lang="da-DK" dirty="0"/>
              <a:t>↔ </a:t>
            </a:r>
            <a:r>
              <a:rPr lang="da-DK" dirty="0" smtClean="0"/>
              <a:t>Business </a:t>
            </a:r>
            <a:r>
              <a:rPr lang="da-DK" dirty="0"/>
              <a:t>↔ </a:t>
            </a:r>
            <a:r>
              <a:rPr lang="da-DK" dirty="0" smtClean="0"/>
              <a:t>DTO </a:t>
            </a:r>
            <a:r>
              <a:rPr lang="da-DK" dirty="0"/>
              <a:t>↔ </a:t>
            </a:r>
            <a:r>
              <a:rPr lang="da-DK" dirty="0" smtClean="0"/>
              <a:t>Storage</a:t>
            </a:r>
            <a:endParaRPr lang="en-US" dirty="0"/>
          </a:p>
        </p:txBody>
      </p:sp>
      <p:sp>
        <p:nvSpPr>
          <p:cNvPr id="14" name="Left Bracket 13"/>
          <p:cNvSpPr/>
          <p:nvPr/>
        </p:nvSpPr>
        <p:spPr>
          <a:xfrm rot="5400000">
            <a:off x="1986130" y="3160587"/>
            <a:ext cx="147807" cy="1888834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ket 14"/>
          <p:cNvSpPr/>
          <p:nvPr/>
        </p:nvSpPr>
        <p:spPr>
          <a:xfrm rot="16200000">
            <a:off x="3768904" y="3395841"/>
            <a:ext cx="166038" cy="2448272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ket 15"/>
          <p:cNvSpPr/>
          <p:nvPr/>
        </p:nvSpPr>
        <p:spPr>
          <a:xfrm rot="5400000">
            <a:off x="5394081" y="3285622"/>
            <a:ext cx="147809" cy="1647953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253499" y="3661768"/>
            <a:ext cx="175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Front-end </a:t>
            </a:r>
            <a:r>
              <a:rPr lang="da-DK" dirty="0" err="1" smtClean="0"/>
              <a:t>layer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008077" y="4702996"/>
            <a:ext cx="175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 smtClean="0"/>
              <a:t>Middle</a:t>
            </a:r>
            <a:r>
              <a:rPr lang="da-DK" dirty="0" smtClean="0"/>
              <a:t> </a:t>
            </a:r>
            <a:r>
              <a:rPr lang="da-DK" dirty="0" err="1" smtClean="0"/>
              <a:t>layer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664402" y="3666362"/>
            <a:ext cx="1627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Back-end </a:t>
            </a:r>
            <a:r>
              <a:rPr lang="da-DK" dirty="0" err="1" smtClean="0"/>
              <a:t>layer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99592" y="3560160"/>
            <a:ext cx="5544616" cy="1525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7976" y="5242056"/>
            <a:ext cx="5536232" cy="1464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702678" y="3908576"/>
            <a:ext cx="2251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 smtClean="0"/>
              <a:t>DTOs</a:t>
            </a:r>
            <a:r>
              <a:rPr lang="da-DK" dirty="0" smtClean="0"/>
              <a:t> </a:t>
            </a:r>
            <a:r>
              <a:rPr lang="da-DK" dirty="0" err="1" smtClean="0"/>
              <a:t>define</a:t>
            </a:r>
            <a:r>
              <a:rPr lang="da-DK" dirty="0" smtClean="0"/>
              <a:t> </a:t>
            </a:r>
            <a:r>
              <a:rPr lang="da-DK" dirty="0" err="1" smtClean="0"/>
              <a:t>protocols</a:t>
            </a:r>
            <a:r>
              <a:rPr lang="da-DK" dirty="0"/>
              <a:t/>
            </a:r>
            <a:br>
              <a:rPr lang="da-DK" dirty="0"/>
            </a:br>
            <a:r>
              <a:rPr lang="da-DK" dirty="0" err="1" smtClean="0"/>
              <a:t>between</a:t>
            </a:r>
            <a:r>
              <a:rPr lang="da-DK" dirty="0" smtClean="0"/>
              <a:t> </a:t>
            </a:r>
            <a:r>
              <a:rPr lang="da-DK" dirty="0" err="1" smtClean="0"/>
              <a:t>layers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702678" y="5507367"/>
            <a:ext cx="2042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CIL </a:t>
            </a:r>
            <a:r>
              <a:rPr lang="da-DK" dirty="0" err="1" smtClean="0"/>
              <a:t>defines</a:t>
            </a:r>
            <a:r>
              <a:rPr lang="da-DK" dirty="0" smtClean="0"/>
              <a:t> </a:t>
            </a:r>
            <a:r>
              <a:rPr lang="da-DK" dirty="0" err="1" smtClean="0"/>
              <a:t>protocol</a:t>
            </a:r>
            <a:r>
              <a:rPr lang="da-DK" dirty="0"/>
              <a:t/>
            </a:r>
            <a:br>
              <a:rPr lang="da-DK" dirty="0"/>
            </a:br>
            <a:r>
              <a:rPr lang="da-DK" dirty="0" err="1" smtClean="0"/>
              <a:t>between</a:t>
            </a:r>
            <a:r>
              <a:rPr lang="da-DK" dirty="0"/>
              <a:t> </a:t>
            </a:r>
            <a:r>
              <a:rPr lang="da-DK" dirty="0" err="1" smtClean="0"/>
              <a:t>layers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260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8" grpId="0"/>
      <p:bldP spid="9" grpId="0"/>
      <p:bldP spid="13" grpId="0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 animBg="1"/>
      <p:bldP spid="21" grpId="0" animBg="1"/>
      <p:bldP spid="2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Intermediate Language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8840"/>
          </a:xfrm>
        </p:spPr>
        <p:txBody>
          <a:bodyPr/>
          <a:lstStyle/>
          <a:p>
            <a:r>
              <a:rPr lang="en-US" dirty="0" smtClean="0"/>
              <a:t>Imagine a world without CLR/CIL</a:t>
            </a:r>
          </a:p>
          <a:p>
            <a:pPr lvl="1"/>
            <a:r>
              <a:rPr lang="en-US" i="1" dirty="0" smtClean="0"/>
              <a:t>n</a:t>
            </a:r>
            <a:r>
              <a:rPr lang="en-US" dirty="0" smtClean="0"/>
              <a:t> languages would require </a:t>
            </a:r>
            <a:r>
              <a:rPr lang="en-US" i="1" dirty="0" smtClean="0"/>
              <a:t>2n </a:t>
            </a:r>
            <a:r>
              <a:rPr lang="en-US" dirty="0" smtClean="0"/>
              <a:t>bridges</a:t>
            </a:r>
          </a:p>
          <a:p>
            <a:pPr lvl="1"/>
            <a:r>
              <a:rPr lang="en-US" dirty="0" smtClean="0"/>
              <a:t>CLR/CIL is for languages what a hub is for distributed systems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76739" y="403780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C#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59252" y="4944441"/>
            <a:ext cx="405880" cy="362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F#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67154" y="5847301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PS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51707" y="493716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VB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0"/>
            <a:endCxn id="4" idx="1"/>
          </p:cNvCxnSpPr>
          <p:nvPr/>
        </p:nvCxnSpPr>
        <p:spPr>
          <a:xfrm flipV="1">
            <a:off x="2072280" y="4222475"/>
            <a:ext cx="704459" cy="7146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>
            <a:off x="3200253" y="4222475"/>
            <a:ext cx="761939" cy="72196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6" idx="3"/>
          </p:cNvCxnSpPr>
          <p:nvPr/>
        </p:nvCxnSpPr>
        <p:spPr>
          <a:xfrm flipH="1">
            <a:off x="3176240" y="5306495"/>
            <a:ext cx="785952" cy="7254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1"/>
            <a:endCxn id="7" idx="2"/>
          </p:cNvCxnSpPr>
          <p:nvPr/>
        </p:nvCxnSpPr>
        <p:spPr>
          <a:xfrm flipH="1" flipV="1">
            <a:off x="2072280" y="5306495"/>
            <a:ext cx="694874" cy="7254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5" idx="1"/>
          </p:cNvCxnSpPr>
          <p:nvPr/>
        </p:nvCxnSpPr>
        <p:spPr>
          <a:xfrm>
            <a:off x="2292853" y="5121829"/>
            <a:ext cx="1466399" cy="363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2"/>
            <a:endCxn id="6" idx="0"/>
          </p:cNvCxnSpPr>
          <p:nvPr/>
        </p:nvCxnSpPr>
        <p:spPr>
          <a:xfrm flipH="1">
            <a:off x="2971697" y="4407141"/>
            <a:ext cx="16799" cy="14401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694783" y="390301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C#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08561" y="4931068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F#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694783" y="599125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PS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669039" y="49370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VB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30" idx="3"/>
            <a:endCxn id="21" idx="1"/>
          </p:cNvCxnSpPr>
          <p:nvPr/>
        </p:nvCxnSpPr>
        <p:spPr>
          <a:xfrm flipV="1">
            <a:off x="6216881" y="5115734"/>
            <a:ext cx="791680" cy="370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0" idx="1"/>
            <a:endCxn id="23" idx="3"/>
          </p:cNvCxnSpPr>
          <p:nvPr/>
        </p:nvCxnSpPr>
        <p:spPr>
          <a:xfrm flipH="1">
            <a:off x="5110185" y="5119443"/>
            <a:ext cx="486013" cy="22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596198" y="4796277"/>
            <a:ext cx="620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CLR/</a:t>
            </a:r>
            <a:br>
              <a:rPr lang="da-DK" dirty="0" smtClean="0"/>
            </a:br>
            <a:r>
              <a:rPr lang="da-DK" dirty="0" smtClean="0"/>
              <a:t>CIL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0" idx="2"/>
            <a:endCxn id="22" idx="0"/>
          </p:cNvCxnSpPr>
          <p:nvPr/>
        </p:nvCxnSpPr>
        <p:spPr>
          <a:xfrm flipH="1">
            <a:off x="5899326" y="5442608"/>
            <a:ext cx="7214" cy="54864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0" idx="2"/>
            <a:endCxn id="30" idx="0"/>
          </p:cNvCxnSpPr>
          <p:nvPr/>
        </p:nvCxnSpPr>
        <p:spPr>
          <a:xfrm>
            <a:off x="5906540" y="4272350"/>
            <a:ext cx="0" cy="52392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08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20" grpId="0"/>
      <p:bldP spid="21" grpId="0"/>
      <p:bldP spid="22" grpId="0"/>
      <p:bldP spid="23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Common Type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683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Specifies all possible CLR data types, </a:t>
            </a:r>
            <a:r>
              <a:rPr lang="en-US" dirty="0" smtClean="0"/>
              <a:t>type </a:t>
            </a:r>
            <a:r>
              <a:rPr lang="en-US" dirty="0" smtClean="0"/>
              <a:t>members, and programming constructs</a:t>
            </a:r>
          </a:p>
          <a:p>
            <a:r>
              <a:rPr lang="en-US" dirty="0" smtClean="0"/>
              <a:t>A construct in one language has same behavior in another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3905180"/>
            <a:ext cx="5589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Type = {</a:t>
            </a:r>
            <a:r>
              <a:rPr lang="da-DK" dirty="0" err="1"/>
              <a:t>class</a:t>
            </a:r>
            <a:r>
              <a:rPr lang="da-DK" dirty="0"/>
              <a:t>, interface, </a:t>
            </a:r>
            <a:r>
              <a:rPr lang="da-DK" dirty="0" err="1"/>
              <a:t>structure</a:t>
            </a:r>
            <a:r>
              <a:rPr lang="da-DK" dirty="0"/>
              <a:t>, </a:t>
            </a:r>
            <a:r>
              <a:rPr lang="da-DK" dirty="0" err="1"/>
              <a:t>enumeration</a:t>
            </a:r>
            <a:r>
              <a:rPr lang="da-DK" dirty="0"/>
              <a:t>, delegate}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1600" y="4418528"/>
            <a:ext cx="59043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Type </a:t>
            </a:r>
            <a:r>
              <a:rPr lang="da-DK" dirty="0" err="1"/>
              <a:t>member</a:t>
            </a:r>
            <a:r>
              <a:rPr lang="da-DK" dirty="0"/>
              <a:t> = {</a:t>
            </a:r>
            <a:r>
              <a:rPr lang="da-DK" dirty="0" err="1"/>
              <a:t>constructor</a:t>
            </a:r>
            <a:r>
              <a:rPr lang="da-DK" dirty="0"/>
              <a:t>, </a:t>
            </a:r>
            <a:r>
              <a:rPr lang="da-DK" dirty="0" err="1"/>
              <a:t>finalizer</a:t>
            </a:r>
            <a:r>
              <a:rPr lang="da-DK" dirty="0"/>
              <a:t>, </a:t>
            </a:r>
            <a:r>
              <a:rPr lang="da-DK" dirty="0" err="1"/>
              <a:t>static</a:t>
            </a:r>
            <a:r>
              <a:rPr lang="da-DK" dirty="0"/>
              <a:t> </a:t>
            </a:r>
            <a:r>
              <a:rPr lang="da-DK" dirty="0" err="1"/>
              <a:t>constructor</a:t>
            </a:r>
            <a:r>
              <a:rPr lang="da-DK" dirty="0"/>
              <a:t>, 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>                              </a:t>
            </a:r>
            <a:r>
              <a:rPr lang="da-DK" dirty="0" err="1" smtClean="0"/>
              <a:t>nested</a:t>
            </a:r>
            <a:r>
              <a:rPr lang="da-DK" dirty="0" smtClean="0"/>
              <a:t> </a:t>
            </a:r>
            <a:r>
              <a:rPr lang="da-DK" dirty="0"/>
              <a:t>type, operator, </a:t>
            </a:r>
            <a:r>
              <a:rPr lang="da-DK" dirty="0" err="1"/>
              <a:t>method</a:t>
            </a:r>
            <a:r>
              <a:rPr lang="da-DK" dirty="0"/>
              <a:t>, </a:t>
            </a:r>
            <a:r>
              <a:rPr lang="da-DK" dirty="0" err="1"/>
              <a:t>property</a:t>
            </a:r>
            <a:r>
              <a:rPr lang="da-DK" dirty="0" smtClean="0"/>
              <a:t>,</a:t>
            </a:r>
          </a:p>
          <a:p>
            <a:r>
              <a:rPr lang="da-DK" dirty="0"/>
              <a:t> </a:t>
            </a:r>
            <a:r>
              <a:rPr lang="da-DK" dirty="0" smtClean="0"/>
              <a:t>                             </a:t>
            </a:r>
            <a:r>
              <a:rPr lang="da-DK" dirty="0" err="1"/>
              <a:t>indexer</a:t>
            </a:r>
            <a:r>
              <a:rPr lang="da-DK" dirty="0"/>
              <a:t>, </a:t>
            </a:r>
            <a:r>
              <a:rPr lang="da-DK" dirty="0" err="1"/>
              <a:t>field</a:t>
            </a:r>
            <a:r>
              <a:rPr lang="da-DK" dirty="0"/>
              <a:t>, </a:t>
            </a:r>
            <a:r>
              <a:rPr lang="da-DK" dirty="0" err="1"/>
              <a:t>read-only</a:t>
            </a:r>
            <a:r>
              <a:rPr lang="da-DK" dirty="0"/>
              <a:t> </a:t>
            </a:r>
            <a:r>
              <a:rPr lang="da-DK" dirty="0" err="1"/>
              <a:t>field</a:t>
            </a:r>
            <a:r>
              <a:rPr lang="da-DK" dirty="0"/>
              <a:t>, </a:t>
            </a:r>
            <a:r>
              <a:rPr lang="da-DK" dirty="0" err="1"/>
              <a:t>constant</a:t>
            </a:r>
            <a:r>
              <a:rPr lang="da-DK" dirty="0" smtClean="0"/>
              <a:t>,</a:t>
            </a:r>
          </a:p>
          <a:p>
            <a:r>
              <a:rPr lang="da-DK" dirty="0"/>
              <a:t> </a:t>
            </a:r>
            <a:r>
              <a:rPr lang="da-DK" dirty="0" smtClean="0"/>
              <a:t>                             </a:t>
            </a:r>
            <a:r>
              <a:rPr lang="da-DK" dirty="0"/>
              <a:t>event}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5618857"/>
            <a:ext cx="4609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 smtClean="0"/>
              <a:t>Build</a:t>
            </a:r>
            <a:r>
              <a:rPr lang="da-DK" dirty="0" smtClean="0"/>
              <a:t>-in types = {byte, </a:t>
            </a:r>
            <a:r>
              <a:rPr lang="da-DK" dirty="0" err="1" smtClean="0"/>
              <a:t>integer</a:t>
            </a:r>
            <a:r>
              <a:rPr lang="da-DK" dirty="0" smtClean="0"/>
              <a:t>, long, double, …}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19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Common Language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Subset of CTS that all .NET compilers must support</a:t>
            </a:r>
          </a:p>
          <a:p>
            <a:r>
              <a:rPr lang="en-US" dirty="0" smtClean="0"/>
              <a:t>CLS is the lowest common denominator and guarantees language interoperability</a:t>
            </a:r>
          </a:p>
          <a:p>
            <a:r>
              <a:rPr lang="en-US" dirty="0" smtClean="0"/>
              <a:t>Compiler can check for CLS compatibility</a:t>
            </a:r>
          </a:p>
          <a:p>
            <a:r>
              <a:rPr lang="en-US" dirty="0" smtClean="0"/>
              <a:t>CLS rules apply only to externally visible </a:t>
            </a:r>
            <a:r>
              <a:rPr lang="en-US" dirty="0" smtClean="0"/>
              <a:t>parts </a:t>
            </a:r>
            <a:r>
              <a:rPr lang="en-US" dirty="0" smtClean="0"/>
              <a:t>of assembly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15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Base Class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Available to all .NET languages</a:t>
            </a:r>
          </a:p>
          <a:p>
            <a:r>
              <a:rPr lang="en-US" dirty="0" smtClean="0"/>
              <a:t>Container types, file I/O, threads, graphics, web, etc.</a:t>
            </a:r>
          </a:p>
          <a:p>
            <a:r>
              <a:rPr lang="en-US" dirty="0" smtClean="0"/>
              <a:t>Every language no longer requires its own libraries</a:t>
            </a:r>
          </a:p>
          <a:p>
            <a:r>
              <a:rPr lang="en-US" dirty="0" smtClean="0"/>
              <a:t>Libraries only have to be written once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23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505</Words>
  <Application>Microsoft Office PowerPoint</Application>
  <PresentationFormat>On-screen Show (4:3)</PresentationFormat>
  <Paragraphs>114</Paragraphs>
  <Slides>11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Kontortema</vt:lpstr>
      <vt:lpstr>The philosophy of .NET</vt:lpstr>
      <vt:lpstr>Agenda</vt:lpstr>
      <vt:lpstr>Common Language Runtime</vt:lpstr>
      <vt:lpstr>Common Language Runtime (2)</vt:lpstr>
      <vt:lpstr>Common Intermediate Language</vt:lpstr>
      <vt:lpstr>Common Intermediate Language (2)</vt:lpstr>
      <vt:lpstr>Common Type System</vt:lpstr>
      <vt:lpstr>Common Language Specification</vt:lpstr>
      <vt:lpstr>Base Class Libraries</vt:lpstr>
      <vt:lpstr>Languages</vt:lpstr>
      <vt:lpstr>Bringing concepts together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Ronnie Holm (ROHO - Underviser - CPH Business)</dc:creator>
  <cp:lastModifiedBy>Ronnie Holm (ROHO - Underviser - CPH Business)</cp:lastModifiedBy>
  <cp:revision>50</cp:revision>
  <dcterms:created xsi:type="dcterms:W3CDTF">2013-03-29T02:11:10Z</dcterms:created>
  <dcterms:modified xsi:type="dcterms:W3CDTF">2013-11-05T20:26:16Z</dcterms:modified>
</cp:coreProperties>
</file>