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77966" autoAdjust="0"/>
  </p:normalViewPr>
  <p:slideViewPr>
    <p:cSldViewPr>
      <p:cViewPr>
        <p:scale>
          <a:sx n="56" d="100"/>
          <a:sy n="56" d="100"/>
        </p:scale>
        <p:origin x="-58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C318E-C8EA-4D46-88CE-A44259A4959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2A9B-8C5E-499A-B196-37C581EB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CIL is object-oriented assembler</a:t>
            </a:r>
            <a:br>
              <a:rPr lang="en-US" baseline="0" dirty="0" smtClean="0"/>
            </a:br>
            <a:r>
              <a:rPr lang="en-US" baseline="0" dirty="0" smtClean="0"/>
              <a:t>- Exit code signals result to operating system/other </a:t>
            </a:r>
            <a:r>
              <a:rPr lang="en-US" baseline="0" dirty="0" smtClean="0"/>
              <a:t>app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PS is an example of app executing/composing app</a:t>
            </a:r>
            <a:br>
              <a:rPr lang="en-US" baseline="0" dirty="0" smtClean="0"/>
            </a:br>
            <a:r>
              <a:rPr lang="en-US" baseline="0" dirty="0" smtClean="0"/>
              <a:t>- Main method is a method like any other</a:t>
            </a:r>
            <a:br>
              <a:rPr lang="en-US" baseline="0" dirty="0" smtClean="0"/>
            </a:br>
            <a:r>
              <a:rPr lang="en-US" baseline="0" dirty="0" smtClean="0"/>
              <a:t>- mono .\MainDemo.exe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2A9B-8C5E-499A-B196-37C581EB5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Each type is a subset of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2A9B-8C5E-499A-B196-37C581EB5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 maps A to B, input to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2A9B-8C5E-499A-B196-37C581EB5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Programming </a:t>
            </a:r>
            <a:r>
              <a:rPr lang="en-US" dirty="0" smtClean="0"/>
              <a:t>language notation inspired </a:t>
            </a:r>
            <a:r>
              <a:rPr lang="en-US" dirty="0" smtClean="0"/>
              <a:t>by </a:t>
            </a:r>
            <a:r>
              <a:rPr lang="en-US" dirty="0" smtClean="0"/>
              <a:t>math</a:t>
            </a:r>
            <a:r>
              <a:rPr lang="en-US" baseline="0" dirty="0" smtClean="0"/>
              <a:t> notation</a:t>
            </a:r>
            <a:r>
              <a:rPr lang="en-US" baseline="0" dirty="0" smtClean="0"/>
              <a:t>, but </a:t>
            </a:r>
            <a:r>
              <a:rPr lang="en-US" baseline="0" dirty="0" smtClean="0"/>
              <a:t>usually </a:t>
            </a:r>
            <a:r>
              <a:rPr lang="en-US" baseline="0" dirty="0" smtClean="0"/>
              <a:t>less terse</a:t>
            </a:r>
            <a:br>
              <a:rPr lang="en-US" baseline="0" dirty="0" smtClean="0"/>
            </a:br>
            <a:r>
              <a:rPr lang="en-US" baseline="0" dirty="0" smtClean="0"/>
              <a:t>- Signature is a way of communicating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2A9B-8C5E-499A-B196-37C581EB53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Why is result -5536? Two</a:t>
            </a:r>
            <a:r>
              <a:rPr lang="en-US" baseline="0" dirty="0" smtClean="0"/>
              <a:t>-complement arithmetic?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 overflow with a circular number line (or dial clock)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Widening is the term used to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 upward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doesn’t result in loss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2A9B-8C5E-499A-B196-37C581EB53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Because only two values, it’s possible to construct a truth table of all possible values</a:t>
            </a:r>
            <a:br>
              <a:rPr lang="en-US" baseline="0" dirty="0" smtClean="0"/>
            </a:br>
            <a:r>
              <a:rPr lang="en-US" baseline="0" dirty="0" smtClean="0"/>
              <a:t>- Illustrated for * by a good old multiplication table</a:t>
            </a:r>
            <a:br>
              <a:rPr lang="en-US" baseline="0" dirty="0" smtClean="0"/>
            </a:br>
            <a:r>
              <a:rPr lang="en-US" baseline="0" dirty="0" smtClean="0"/>
              <a:t>- And: imagine b1 and b2 are method calls, then t2 might </a:t>
            </a:r>
            <a:r>
              <a:rPr lang="en-US" baseline="0" dirty="0" smtClean="0"/>
              <a:t>not get </a:t>
            </a:r>
            <a:r>
              <a:rPr lang="en-US" baseline="0" dirty="0" smtClean="0"/>
              <a:t>called if b1 is false</a:t>
            </a:r>
            <a:br>
              <a:rPr lang="en-US" baseline="0" dirty="0" smtClean="0"/>
            </a:br>
            <a:r>
              <a:rPr lang="en-US" baseline="0" dirty="0" smtClean="0"/>
              <a:t>- Use | or &amp; if you want to avoid short-circuiting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2A9B-8C5E-499A-B196-37C581EB53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C# programming </a:t>
            </a:r>
            <a:r>
              <a:rPr lang="en-US" dirty="0" smtClean="0"/>
              <a:t>constructs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short-circuiting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smtClean="0"/>
              <a:t>Boolean truth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4172"/>
              </p:ext>
            </p:extLst>
          </p:nvPr>
        </p:nvGraphicFramePr>
        <p:xfrm>
          <a:off x="899593" y="2348880"/>
          <a:ext cx="23042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5435"/>
              </p:ext>
            </p:extLst>
          </p:nvPr>
        </p:nvGraphicFramePr>
        <p:xfrm>
          <a:off x="3491880" y="2348880"/>
          <a:ext cx="23042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51214"/>
              </p:ext>
            </p:extLst>
          </p:nvPr>
        </p:nvGraphicFramePr>
        <p:xfrm>
          <a:off x="6156176" y="2348880"/>
          <a:ext cx="15361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81535" y="364502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4121497"/>
            <a:ext cx="69847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with short-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circuting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(operands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operands.Peek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some code accessing operands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without short-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circuting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(operands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operands.Peek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some code accessing operands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45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entry </a:t>
            </a:r>
            <a:r>
              <a:rPr lang="en-US" dirty="0" smtClean="0"/>
              <a:t>point</a:t>
            </a:r>
          </a:p>
          <a:p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/>
              <a:t>Data type </a:t>
            </a:r>
            <a:r>
              <a:rPr lang="en-US" dirty="0" smtClean="0"/>
              <a:t>conversions</a:t>
            </a:r>
          </a:p>
          <a:p>
            <a:r>
              <a:rPr lang="en-US" dirty="0"/>
              <a:t>Implicitly typed local </a:t>
            </a:r>
            <a:r>
              <a:rPr lang="en-US" dirty="0" smtClean="0"/>
              <a:t>variables</a:t>
            </a:r>
          </a:p>
          <a:p>
            <a:r>
              <a:rPr lang="en-US" dirty="0"/>
              <a:t>Expression </a:t>
            </a:r>
            <a:r>
              <a:rPr lang="en-US" dirty="0" smtClean="0"/>
              <a:t>short-circuiting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entry </a:t>
            </a:r>
            <a:r>
              <a:rPr lang="en-US" dirty="0"/>
              <a:t>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.exe files must have a entry point</a:t>
            </a:r>
          </a:p>
          <a:p>
            <a:r>
              <a:rPr lang="en-US" dirty="0" smtClean="0"/>
              <a:t>Method must be called Main</a:t>
            </a:r>
          </a:p>
          <a:p>
            <a:r>
              <a:rPr lang="en-US" dirty="0"/>
              <a:t>Multiple possible “overloads”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1" y="4005064"/>
            <a:ext cx="43102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args.Length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076056" y="4005064"/>
            <a:ext cx="39053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PS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&gt; .\MainDemo.exe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foo bar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baz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foo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bar</a:t>
            </a:r>
          </a:p>
          <a:p>
            <a:r>
              <a:rPr lang="en-US" sz="1500" dirty="0" err="1">
                <a:latin typeface="Consolas" pitchFamily="49" charset="0"/>
                <a:cs typeface="Consolas" pitchFamily="49" charset="0"/>
              </a:rPr>
              <a:t>baz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PS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LastExitCode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00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1552"/>
          </a:xfrm>
        </p:spPr>
        <p:txBody>
          <a:bodyPr/>
          <a:lstStyle/>
          <a:p>
            <a:r>
              <a:rPr lang="en-US" dirty="0" smtClean="0"/>
              <a:t>Data types in mathematics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1753"/>
            <a:ext cx="575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numbers	N = { 1, 2, 3, … } or N</a:t>
            </a:r>
            <a:r>
              <a:rPr lang="en-US" baseline="-25000" dirty="0" smtClean="0"/>
              <a:t>0</a:t>
            </a:r>
            <a:r>
              <a:rPr lang="en-US" dirty="0" smtClean="0"/>
              <a:t> if zero is included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64980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numbers	Z = { -2, -1, 0, 1, 2, 3, …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059125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Rational numbers	Q = { -1/1, 0, 22/7, …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436485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numbers	R = { -2, 0, 3.14, 22/7, … }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4040801"/>
            <a:ext cx="8229600" cy="67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Containment relationship of types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99592" y="4712353"/>
            <a:ext cx="7560840" cy="1957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1911" y="55297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403648" y="4941168"/>
            <a:ext cx="6336704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41974" y="5553236"/>
            <a:ext cx="4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91680" y="5136970"/>
            <a:ext cx="5400600" cy="1172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30180" y="5538479"/>
            <a:ext cx="4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79712" y="5310500"/>
            <a:ext cx="4439828" cy="854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57440" y="5538479"/>
            <a:ext cx="4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0550" y="5553236"/>
            <a:ext cx="4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267743" y="5506302"/>
            <a:ext cx="3528393" cy="416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in C#</a:t>
            </a:r>
          </a:p>
          <a:p>
            <a:pPr lvl="1"/>
            <a:r>
              <a:rPr lang="en-US" dirty="0" smtClean="0"/>
              <a:t>Compare with table </a:t>
            </a:r>
            <a:r>
              <a:rPr lang="en-US" dirty="0" smtClean="0"/>
              <a:t>on </a:t>
            </a:r>
            <a:r>
              <a:rPr lang="en-US" dirty="0"/>
              <a:t>P</a:t>
            </a:r>
            <a:r>
              <a:rPr lang="en-US" dirty="0" smtClean="0"/>
              <a:t>age </a:t>
            </a:r>
            <a:r>
              <a:rPr lang="en-US" dirty="0" smtClean="0"/>
              <a:t>86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3599273"/>
            <a:ext cx="7344816" cy="2304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52320" y="40888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79984" y="3815297"/>
            <a:ext cx="6008095" cy="187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6400" y="40888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32384" y="3967697"/>
            <a:ext cx="1639416" cy="1503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6979" y="49507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70881" y="4120097"/>
            <a:ext cx="962421" cy="59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4980" y="42573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79052" y="3968679"/>
            <a:ext cx="1639416" cy="1503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78611" y="49517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17549" y="4121079"/>
            <a:ext cx="962421" cy="59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3646" y="4236159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33975" y="3973733"/>
            <a:ext cx="1310891" cy="59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87895" y="408342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40386" y="4872971"/>
            <a:ext cx="1304480" cy="59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3434" y="4988051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MyType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37220" y="4836633"/>
            <a:ext cx="918499" cy="59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51310" y="495073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relationship between elements of two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5284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 = 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99" y="290891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(x) = 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2410" y="252847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 R → R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22410" y="289780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g: R → R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sp>
        <p:nvSpPr>
          <p:cNvPr id="12" name="Oval 11"/>
          <p:cNvSpPr/>
          <p:nvPr/>
        </p:nvSpPr>
        <p:spPr>
          <a:xfrm>
            <a:off x="1438233" y="3501008"/>
            <a:ext cx="1765615" cy="2376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2372" y="3501008"/>
            <a:ext cx="1765615" cy="2376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7899" y="3710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1857" y="371029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+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4931" y="4273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62660" y="4273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79014" y="50851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9072" y="50855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2507149" y="4457746"/>
            <a:ext cx="2955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463066" y="5269850"/>
            <a:ext cx="3006006" cy="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35851" y="40796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g(-2)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4926" y="49005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33328" y="619666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33643" y="619666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US" dirty="0" smtClean="0"/>
              <a:t>Type signature of functions/methods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400" y="227687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 input →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400" y="2679562"/>
            <a:ext cx="201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 string[] →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27784" y="3661012"/>
            <a:ext cx="1765615" cy="2376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11923" y="3661012"/>
            <a:ext cx="1765615" cy="2376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9015" y="387029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String[]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1408" y="3870295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807234" y="44330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(foo, bar, </a:t>
            </a:r>
            <a:r>
              <a:rPr lang="en-US" dirty="0" err="1" smtClean="0"/>
              <a:t>baz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52211" y="4433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9133" y="5245188"/>
            <a:ext cx="7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58623" y="5245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4275906" y="4617750"/>
            <a:ext cx="23763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3951251" y="5429854"/>
            <a:ext cx="2707372" cy="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54023" y="3270130"/>
            <a:ext cx="1457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Main(new[] { </a:t>
            </a:r>
          </a:p>
          <a:p>
            <a:r>
              <a:rPr lang="en-US" dirty="0" smtClean="0"/>
              <a:t>“foo”, </a:t>
            </a:r>
          </a:p>
          <a:p>
            <a:r>
              <a:rPr lang="en-US" dirty="0" smtClean="0"/>
              <a:t>“bar”,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baz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5662" y="5060522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2420888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signature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32387" y="619666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(input)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7018" y="619666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Codomain (output)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150032" y="2276872"/>
            <a:ext cx="341848" cy="77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0" idx="1"/>
          </p:cNvCxnSpPr>
          <p:nvPr/>
        </p:nvCxnSpPr>
        <p:spPr>
          <a:xfrm flipH="1" flipV="1">
            <a:off x="1883066" y="3870294"/>
            <a:ext cx="924168" cy="74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88517" y="366101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3-tuple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0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9" grpId="0"/>
      <p:bldP spid="2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66728" cy="4781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Widening</a:t>
            </a:r>
          </a:p>
          <a:p>
            <a:pPr lvl="1"/>
            <a:r>
              <a:rPr lang="en-US" dirty="0"/>
              <a:t>Smaller value is stored within a larger data type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/>
              <a:t>Implicit widening happens when there's no risk of loss of data</a:t>
            </a:r>
            <a:endParaRPr lang="en-US" dirty="0" smtClean="0"/>
          </a:p>
          <a:p>
            <a:r>
              <a:rPr lang="en-US" dirty="0" smtClean="0"/>
              <a:t>Narrowing</a:t>
            </a:r>
          </a:p>
          <a:p>
            <a:pPr lvl="1"/>
            <a:r>
              <a:rPr lang="en-US" dirty="0"/>
              <a:t>Larger value is stored within a smaller data type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Checked vs. unchecked overflows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1960" y="1700808"/>
            <a:ext cx="473650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 { 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+ y;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short is a 16 bit signed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value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causes compiler error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s1 = Add(30000, 30000);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 compiler error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but result is -5536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s2 =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)Add(30000, 30000);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 compiler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error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OverflowException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s3 =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)Add(30000, 30000);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48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local type inference by the compiler</a:t>
            </a:r>
          </a:p>
          <a:p>
            <a:r>
              <a:rPr lang="en-US" dirty="0" smtClean="0"/>
              <a:t>Runtime doesn’t know about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Makes for less typing</a:t>
            </a:r>
          </a:p>
          <a:p>
            <a:r>
              <a:rPr lang="en-US" dirty="0" smtClean="0"/>
              <a:t>Makes some programs less readable</a:t>
            </a:r>
          </a:p>
          <a:p>
            <a:r>
              <a:rPr lang="en-US" dirty="0" smtClean="0"/>
              <a:t>Particularly useful with LINQ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1527" y="4653136"/>
            <a:ext cx="7488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     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Int32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10.0;           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double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"foo"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string[]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45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582</Words>
  <Application>Microsoft Office PowerPoint</Application>
  <PresentationFormat>On-screen Show (4:3)</PresentationFormat>
  <Paragraphs>174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Kontortema</vt:lpstr>
      <vt:lpstr>Core C# programming constructs (1)</vt:lpstr>
      <vt:lpstr>Agenda</vt:lpstr>
      <vt:lpstr>The entry point</vt:lpstr>
      <vt:lpstr>Data types</vt:lpstr>
      <vt:lpstr>Data types (2)</vt:lpstr>
      <vt:lpstr>Functions</vt:lpstr>
      <vt:lpstr>Functions (2)</vt:lpstr>
      <vt:lpstr>Data type conversions</vt:lpstr>
      <vt:lpstr>Implicitly typed local variables</vt:lpstr>
      <vt:lpstr>Expression short-circuiting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C# programming constructs</dc:title>
  <dc:creator>Ronnie Holm (ROHO - Underviser - CPH Business)</dc:creator>
  <cp:lastModifiedBy>Ronnie Holm (ROHO - Underviser - CPH Business)</cp:lastModifiedBy>
  <cp:revision>48</cp:revision>
  <dcterms:created xsi:type="dcterms:W3CDTF">2013-04-03T15:28:00Z</dcterms:created>
  <dcterms:modified xsi:type="dcterms:W3CDTF">2013-11-05T20:36:22Z</dcterms:modified>
</cp:coreProperties>
</file>