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6" r:id="rId10"/>
    <p:sldId id="260" r:id="rId11"/>
    <p:sldId id="261" r:id="rId12"/>
    <p:sldId id="267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75095" autoAdjust="0"/>
  </p:normalViewPr>
  <p:slideViewPr>
    <p:cSldViewPr>
      <p:cViewPr>
        <p:scale>
          <a:sx n="56" d="100"/>
          <a:sy n="56" d="100"/>
        </p:scale>
        <p:origin x="-58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3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CE4B-4999-4B4C-9E80-23AB168764F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07B6A-A60D-40D4-BBC4-18719F4C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Pass by reference vs. pass by value</a:t>
            </a:r>
            <a:br>
              <a:rPr lang="en-US" dirty="0" smtClean="0"/>
            </a:br>
            <a:r>
              <a:rPr lang="en-US" dirty="0" smtClean="0"/>
              <a:t>- Is assigned value within method visible to outside world?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07B6A-A60D-40D4-BBC4-18719F4C59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Side-effects is</a:t>
            </a:r>
            <a:r>
              <a:rPr lang="en-US" baseline="0" dirty="0" smtClean="0"/>
              <a:t> a source of </a:t>
            </a:r>
            <a:r>
              <a:rPr lang="en-US" baseline="0" dirty="0" smtClean="0"/>
              <a:t>bugs</a:t>
            </a:r>
            <a:br>
              <a:rPr lang="en-US" baseline="0" dirty="0" smtClean="0"/>
            </a:br>
            <a:r>
              <a:rPr lang="en-US" baseline="0" dirty="0" smtClean="0"/>
              <a:t>- What is copied depends on if argument is value or reference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07B6A-A60D-40D4-BBC4-18719F4C59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Method must assign value to out parameter or compiler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07B6A-A60D-40D4-BBC4-18719F4C59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If a reference type is passed by reference (with ref), the </a:t>
            </a:r>
            <a:r>
              <a:rPr lang="en-US" baseline="0" dirty="0" err="1" smtClean="0"/>
              <a:t>callee</a:t>
            </a:r>
            <a:r>
              <a:rPr lang="en-US" baseline="0" dirty="0" smtClean="0"/>
              <a:t> may change the values of the object's state data, as well as the object it's referencing</a:t>
            </a:r>
            <a:br>
              <a:rPr lang="en-US" baseline="0" dirty="0" smtClean="0"/>
            </a:br>
            <a:r>
              <a:rPr lang="en-US" baseline="0" dirty="0" smtClean="0"/>
              <a:t>- If a reference type is passed by value (the default), the </a:t>
            </a:r>
            <a:r>
              <a:rPr lang="en-US" baseline="0" dirty="0" err="1" smtClean="0"/>
              <a:t>callee</a:t>
            </a:r>
            <a:r>
              <a:rPr lang="en-US" baseline="0" dirty="0" smtClean="0"/>
              <a:t> may change the values of the object's state data, but NOT the object it's referencing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07B6A-A60D-40D4-BBC4-18719F4C59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4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A convenience for the caller, given the array is created </a:t>
            </a:r>
            <a:r>
              <a:rPr lang="en-US" baseline="0" dirty="0" smtClean="0"/>
              <a:t>and initialized by CLR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smtClean="0"/>
              <a:t>When array is within scope of method, it’s a full-blown .NET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07B6A-A60D-40D4-BBC4-18719F4C59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07B6A-A60D-40D4-BBC4-18719F4C59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a is really of type </a:t>
            </a:r>
            <a:r>
              <a:rPr lang="en-US" dirty="0" err="1" smtClean="0"/>
              <a:t>System.Array</a:t>
            </a:r>
            <a:r>
              <a:rPr lang="en-US" dirty="0" smtClean="0"/>
              <a:t> and that's where methods reside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07B6A-A60D-40D4-BBC4-18719F4C59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On allocation, the runtime checks if type descends from ValueType</a:t>
            </a:r>
            <a:br>
              <a:rPr lang="en-US" dirty="0" smtClean="0"/>
            </a:br>
            <a:r>
              <a:rPr lang="en-US" dirty="0" smtClean="0"/>
              <a:t>- Stack allocated data is small, short-lived, needs fast </a:t>
            </a:r>
            <a:r>
              <a:rPr lang="en-US" dirty="0" err="1" smtClean="0"/>
              <a:t>alloc</a:t>
            </a:r>
            <a:r>
              <a:rPr lang="en-US" dirty="0" smtClean="0"/>
              <a:t>/</a:t>
            </a:r>
            <a:r>
              <a:rPr lang="en-US" dirty="0" err="1" smtClean="0"/>
              <a:t>dealloc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ValueType </a:t>
            </a:r>
            <a:r>
              <a:rPr lang="en-US" baseline="0" dirty="0" smtClean="0"/>
              <a:t>descendants </a:t>
            </a:r>
            <a:r>
              <a:rPr lang="en-US" baseline="0" dirty="0" smtClean="0"/>
              <a:t>are stored on stack</a:t>
            </a:r>
            <a:br>
              <a:rPr lang="en-US" baseline="0" dirty="0" smtClean="0"/>
            </a:br>
            <a:r>
              <a:rPr lang="en-US" baseline="0" dirty="0" smtClean="0"/>
              <a:t>- All other objects stored on heap</a:t>
            </a:r>
            <a:br>
              <a:rPr lang="en-US" baseline="0" dirty="0" smtClean="0"/>
            </a:br>
            <a:r>
              <a:rPr lang="en-US" baseline="0" dirty="0" smtClean="0"/>
              <a:t>- Value types are typically small in size and more often used than classes</a:t>
            </a:r>
            <a:br>
              <a:rPr lang="en-US" baseline="0" dirty="0" smtClean="0"/>
            </a:br>
            <a:r>
              <a:rPr lang="en-US" baseline="0" dirty="0" smtClean="0"/>
              <a:t>- Stack entry is associated with every method call</a:t>
            </a:r>
            <a:br>
              <a:rPr lang="en-US" baseline="0" dirty="0" smtClean="0"/>
            </a:br>
            <a:r>
              <a:rPr lang="en-US" baseline="0" dirty="0" smtClean="0"/>
              <a:t>- Heap is garbage collected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07B6A-A60D-40D4-BBC4-18719F4C59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There’s </a:t>
            </a:r>
            <a:r>
              <a:rPr lang="en-US" dirty="0" smtClean="0"/>
              <a:t>usually exactly one call </a:t>
            </a:r>
            <a:r>
              <a:rPr lang="en-US" dirty="0" smtClean="0"/>
              <a:t>stack</a:t>
            </a:r>
            <a:r>
              <a:rPr lang="en-US" baseline="0" dirty="0" smtClean="0"/>
              <a:t>/one thread </a:t>
            </a:r>
            <a:r>
              <a:rPr lang="en-US" dirty="0" smtClean="0"/>
              <a:t>associated </a:t>
            </a:r>
            <a:r>
              <a:rPr lang="en-US" dirty="0" smtClean="0"/>
              <a:t>with a running program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Keeps </a:t>
            </a:r>
            <a:r>
              <a:rPr lang="en-US" dirty="0" smtClean="0"/>
              <a:t>track of </a:t>
            </a:r>
            <a:r>
              <a:rPr lang="en-US" dirty="0" smtClean="0"/>
              <a:t>point </a:t>
            </a:r>
            <a:r>
              <a:rPr lang="en-US" dirty="0" smtClean="0"/>
              <a:t>to which each active subroutine should return control when it finishes executing</a:t>
            </a:r>
            <a:br>
              <a:rPr lang="en-US" dirty="0" smtClean="0"/>
            </a:br>
            <a:r>
              <a:rPr lang="en-US" dirty="0" smtClean="0"/>
              <a:t>- Stack is of fixed size, 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StackOverflowException</a:t>
            </a:r>
            <a:r>
              <a:rPr lang="en-US" baseline="0" dirty="0" smtClean="0"/>
              <a:t> </a:t>
            </a:r>
            <a:r>
              <a:rPr lang="en-US" baseline="0" dirty="0" smtClean="0"/>
              <a:t>can occur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In high-level programming languages, the specifics of the call stack are usually hidden from the programmer</a:t>
            </a:r>
            <a:br>
              <a:rPr lang="en-US" baseline="0" dirty="0" smtClean="0"/>
            </a:br>
            <a:r>
              <a:rPr lang="en-US" baseline="0" dirty="0" smtClean="0"/>
              <a:t>- Each stack frame corresponds to a call to a subroutine which has not yet terminated with a </a:t>
            </a:r>
            <a:r>
              <a:rPr lang="en-US" baseline="0" smtClean="0"/>
              <a:t>return value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http://en.wikipedia.org/wiki/Call_stack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07B6A-A60D-40D4-BBC4-18719F4C59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5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C# programming </a:t>
            </a:r>
            <a:r>
              <a:rPr lang="en-US" dirty="0" smtClean="0"/>
              <a:t>constructs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US" dirty="0"/>
              <a:t>Without enum you'd create prefixed </a:t>
            </a:r>
            <a:r>
              <a:rPr lang="en-US" dirty="0" smtClean="0"/>
              <a:t>constants</a:t>
            </a:r>
          </a:p>
          <a:p>
            <a:r>
              <a:rPr lang="en-US" dirty="0"/>
              <a:t>By default enums </a:t>
            </a:r>
            <a:r>
              <a:rPr lang="en-US" dirty="0" smtClean="0"/>
              <a:t>“inherit” </a:t>
            </a:r>
            <a:r>
              <a:rPr lang="en-US" dirty="0"/>
              <a:t>from </a:t>
            </a:r>
            <a:r>
              <a:rPr lang="en-US" dirty="0" smtClean="0"/>
              <a:t>Int32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2996952"/>
            <a:ext cx="74168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Associativity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None = 0,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Left,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Right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Associativity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Associativity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.Left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 =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Associativity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)2;</a:t>
            </a: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(a);</a:t>
            </a: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0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vs.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US" dirty="0" smtClean="0"/>
              <a:t>Role of System.ValueType is to ensure derived types are stack-allocated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37662" y="3043808"/>
            <a:ext cx="150590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4063" y="4039344"/>
            <a:ext cx="151216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1600" y="5229200"/>
            <a:ext cx="151216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4319" y="5229200"/>
            <a:ext cx="151216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31403" y="5229200"/>
            <a:ext cx="151216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Enum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37662" y="4031621"/>
            <a:ext cx="151216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70447" y="4031621"/>
            <a:ext cx="151216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4" idx="1"/>
          </p:cNvCxnSpPr>
          <p:nvPr/>
        </p:nvCxnSpPr>
        <p:spPr>
          <a:xfrm flipV="1">
            <a:off x="3570147" y="3272408"/>
            <a:ext cx="967515" cy="7669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4" idx="2"/>
          </p:cNvCxnSpPr>
          <p:nvPr/>
        </p:nvCxnSpPr>
        <p:spPr>
          <a:xfrm flipH="1" flipV="1">
            <a:off x="5290617" y="3501008"/>
            <a:ext cx="3129" cy="5306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4" idx="3"/>
          </p:cNvCxnSpPr>
          <p:nvPr/>
        </p:nvCxnSpPr>
        <p:spPr>
          <a:xfrm flipH="1" flipV="1">
            <a:off x="6043571" y="3272408"/>
            <a:ext cx="982960" cy="7592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5" idx="2"/>
          </p:cNvCxnSpPr>
          <p:nvPr/>
        </p:nvCxnSpPr>
        <p:spPr>
          <a:xfrm flipV="1">
            <a:off x="1727684" y="4496544"/>
            <a:ext cx="1842463" cy="732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5" idx="2"/>
          </p:cNvCxnSpPr>
          <p:nvPr/>
        </p:nvCxnSpPr>
        <p:spPr>
          <a:xfrm flipV="1">
            <a:off x="3550403" y="4496544"/>
            <a:ext cx="19744" cy="732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2"/>
          </p:cNvCxnSpPr>
          <p:nvPr/>
        </p:nvCxnSpPr>
        <p:spPr>
          <a:xfrm flipH="1" flipV="1">
            <a:off x="3570147" y="4496544"/>
            <a:ext cx="1717340" cy="732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6651" y="3131676"/>
            <a:ext cx="18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“Is-a” relationship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6651" y="3999852"/>
            <a:ext cx="162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Descendants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become 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 vs. managed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5805264"/>
            <a:ext cx="3610744" cy="7133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21" y="1616409"/>
            <a:ext cx="4295434" cy="3456384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9438" y="1616409"/>
            <a:ext cx="451758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Program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DrawSquare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x,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y, 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width,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height)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DrawLine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(x, y, x + width, y + height);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three invocations left out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DrawLine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x1,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y1, 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x2,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y2)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implementation left out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Main(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DrawSquare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(0, 0, 100, 100);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smtClean="0"/>
              <a:t>modifiers</a:t>
            </a:r>
          </a:p>
          <a:p>
            <a:r>
              <a:rPr lang="en-US" dirty="0"/>
              <a:t>Array data </a:t>
            </a:r>
            <a:r>
              <a:rPr lang="en-US" dirty="0" smtClean="0"/>
              <a:t>structure</a:t>
            </a:r>
          </a:p>
          <a:p>
            <a:r>
              <a:rPr lang="en-US" dirty="0"/>
              <a:t>Enum </a:t>
            </a:r>
            <a:r>
              <a:rPr lang="en-US" dirty="0" smtClean="0"/>
              <a:t>type</a:t>
            </a:r>
          </a:p>
          <a:p>
            <a:r>
              <a:rPr lang="en-US" dirty="0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799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Modifiers </a:t>
            </a:r>
            <a:r>
              <a:rPr lang="en-US" dirty="0" smtClean="0"/>
              <a:t>are associated with parameters and </a:t>
            </a:r>
            <a:r>
              <a:rPr lang="en-US" dirty="0" smtClean="0"/>
              <a:t>modify their passing behavior</a:t>
            </a:r>
          </a:p>
          <a:p>
            <a:r>
              <a:rPr lang="en-US" dirty="0" smtClean="0"/>
              <a:t>Modifiers</a:t>
            </a:r>
          </a:p>
          <a:p>
            <a:pPr lvl="1"/>
            <a:r>
              <a:rPr lang="en-US" dirty="0" smtClean="0"/>
              <a:t>(None)</a:t>
            </a:r>
          </a:p>
          <a:p>
            <a:pPr lvl="1"/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ref</a:t>
            </a:r>
          </a:p>
          <a:p>
            <a:pPr lvl="1"/>
            <a:r>
              <a:rPr lang="en-US" dirty="0" smtClean="0"/>
              <a:t>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 parameter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Pass by value</a:t>
            </a:r>
          </a:p>
          <a:p>
            <a:r>
              <a:rPr lang="en-US" dirty="0" smtClean="0"/>
              <a:t>Default when no modifier specified</a:t>
            </a:r>
          </a:p>
          <a:p>
            <a:r>
              <a:rPr lang="en-US" dirty="0" smtClean="0"/>
              <a:t>Most restrictive behavior prevents classes of bugs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7635" y="3356992"/>
            <a:ext cx="44644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TryModifyArgument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hidden code start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hidden code 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x += 1;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TryModifyArgument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75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parameter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Pass by reference</a:t>
            </a:r>
          </a:p>
          <a:p>
            <a:r>
              <a:rPr lang="en-US" dirty="0" smtClean="0"/>
              <a:t>Caller required </a:t>
            </a:r>
            <a:r>
              <a:rPr lang="en-US" dirty="0"/>
              <a:t>to fill in </a:t>
            </a:r>
            <a:r>
              <a:rPr lang="en-US" dirty="0" smtClean="0"/>
              <a:t>value </a:t>
            </a:r>
            <a:r>
              <a:rPr lang="en-US" dirty="0"/>
              <a:t>or compiler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Return &gt; 1 value </a:t>
            </a:r>
            <a:r>
              <a:rPr lang="en-US" dirty="0"/>
              <a:t>without creating new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5648" y="3212976"/>
            <a:ext cx="59046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TryModifyArgument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x = 2;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example 1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example 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TryModifyArgument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5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 parameter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/>
          <a:lstStyle/>
          <a:p>
            <a:r>
              <a:rPr lang="en-US" dirty="0" smtClean="0"/>
              <a:t>Pass by reference</a:t>
            </a:r>
          </a:p>
          <a:p>
            <a:r>
              <a:rPr lang="en-US" dirty="0" smtClean="0"/>
              <a:t>Like out but must be initialized first</a:t>
            </a:r>
          </a:p>
          <a:p>
            <a:r>
              <a:rPr lang="en-US" dirty="0" smtClean="0"/>
              <a:t>Expresses </a:t>
            </a:r>
            <a:r>
              <a:rPr lang="en-US" dirty="0"/>
              <a:t>different </a:t>
            </a:r>
            <a:r>
              <a:rPr lang="en-US" dirty="0" smtClean="0"/>
              <a:t>intent than 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3573016"/>
            <a:ext cx="47525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TryModifyArgument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x = 2;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TryModifyArgument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40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Params parameter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/>
          <a:lstStyle/>
          <a:p>
            <a:r>
              <a:rPr lang="en-US" dirty="0" smtClean="0"/>
              <a:t>Pass variable number of arguments to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2852936"/>
            <a:ext cx="77768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format,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params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implementation left out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99592" y="4276576"/>
            <a:ext cx="7344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 {1} {2}"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1,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"2", 3.0);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9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for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Elements accessed by </a:t>
            </a:r>
            <a:r>
              <a:rPr lang="en-US" dirty="0" smtClean="0"/>
              <a:t>numeric index</a:t>
            </a:r>
          </a:p>
          <a:p>
            <a:r>
              <a:rPr lang="en-US" dirty="0" smtClean="0"/>
              <a:t>Allocates contiguous block of memory:</a:t>
            </a:r>
            <a:br>
              <a:rPr lang="en-US" dirty="0" smtClean="0"/>
            </a:br>
            <a:r>
              <a:rPr lang="en-US" dirty="0" smtClean="0"/>
              <a:t>size of data type * allocated size</a:t>
            </a:r>
          </a:p>
          <a:p>
            <a:r>
              <a:rPr lang="en-US" dirty="0" smtClean="0"/>
              <a:t>Access elements by offset into memory block</a:t>
            </a:r>
            <a:br>
              <a:rPr lang="en-US" dirty="0" smtClean="0"/>
            </a:br>
            <a:r>
              <a:rPr lang="en-US" dirty="0" smtClean="0"/>
              <a:t>offset = size of data type * index</a:t>
            </a:r>
          </a:p>
          <a:p>
            <a:r>
              <a:rPr lang="en-US" dirty="0" smtClean="0"/>
              <a:t>Array size fixed at creation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</a:t>
            </a:r>
            <a:r>
              <a:rPr lang="en-US" smtClean="0"/>
              <a:t>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/>
          <a:lstStyle/>
          <a:p>
            <a:r>
              <a:rPr lang="en-US" dirty="0" smtClean="0"/>
              <a:t>Initialization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2210629"/>
            <a:ext cx="79928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Indexing starts at zero, not one, and initialized to default value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0 for values, null for references, false for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bool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a1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[3];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a1[0] = 100;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short-hand population                                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a2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 { 1, 2, 3 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size is computed by compiler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a3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 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size computed and short-hand population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a4 = { 1, 2, 3 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984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690</Words>
  <Application>Microsoft Office PowerPoint</Application>
  <PresentationFormat>On-screen Show (4:3)</PresentationFormat>
  <Paragraphs>166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Kontortema</vt:lpstr>
      <vt:lpstr>Core C# programming constructs (2)</vt:lpstr>
      <vt:lpstr>Agenda</vt:lpstr>
      <vt:lpstr>Parameter modifiers</vt:lpstr>
      <vt:lpstr>None parameter modifier</vt:lpstr>
      <vt:lpstr>Out parameter modifier</vt:lpstr>
      <vt:lpstr>Ref parameter modifier</vt:lpstr>
      <vt:lpstr>Params parameter modifier</vt:lpstr>
      <vt:lpstr>Array data structure</vt:lpstr>
      <vt:lpstr>Array data structure (2)</vt:lpstr>
      <vt:lpstr>Enum type</vt:lpstr>
      <vt:lpstr>Value vs. reference types</vt:lpstr>
      <vt:lpstr>Call stack vs. managed heap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C# programming constructs</dc:title>
  <dc:creator>Ronnie Holm (ROHO - Underviser - CPH Business)</dc:creator>
  <cp:lastModifiedBy>Ronnie Holm (ROHO - Underviser - CPH Business)</cp:lastModifiedBy>
  <cp:revision>36</cp:revision>
  <dcterms:created xsi:type="dcterms:W3CDTF">2013-04-05T08:26:16Z</dcterms:created>
  <dcterms:modified xsi:type="dcterms:W3CDTF">2013-11-05T20:49:48Z</dcterms:modified>
</cp:coreProperties>
</file>