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7" r:id="rId4"/>
    <p:sldId id="267" r:id="rId5"/>
    <p:sldId id="258" r:id="rId6"/>
    <p:sldId id="259" r:id="rId7"/>
    <p:sldId id="260" r:id="rId8"/>
    <p:sldId id="261" r:id="rId9"/>
    <p:sldId id="265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66920" autoAdjust="0"/>
  </p:normalViewPr>
  <p:slideViewPr>
    <p:cSldViewPr>
      <p:cViewPr>
        <p:scale>
          <a:sx n="56" d="100"/>
          <a:sy n="56" d="100"/>
        </p:scale>
        <p:origin x="-58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281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D24A3-9DB5-4FC7-9FAE-30CAA638A3C9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29EBB-B0A7-40A0-9D52-2A22DE36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6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 </a:t>
            </a:r>
            <a:r>
              <a:rPr lang="da-DK" dirty="0" err="1" smtClean="0"/>
              <a:t>Exception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  -</a:t>
            </a:r>
            <a:r>
              <a:rPr lang="da-DK" baseline="0" dirty="0" smtClean="0"/>
              <a:t> Connect to </a:t>
            </a:r>
            <a:r>
              <a:rPr lang="da-DK" baseline="0" dirty="0" err="1" smtClean="0"/>
              <a:t>db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no</a:t>
            </a:r>
            <a:r>
              <a:rPr lang="da-DK" baseline="0" dirty="0" smtClean="0"/>
              <a:t> longer </a:t>
            </a:r>
            <a:r>
              <a:rPr lang="da-DK" baseline="0" dirty="0" err="1" smtClean="0"/>
              <a:t>exists</a:t>
            </a:r>
            <a:r>
              <a:rPr lang="da-DK" baseline="0" dirty="0" smtClean="0"/>
              <a:t> </a:t>
            </a:r>
            <a:r>
              <a:rPr lang="da-DK" baseline="0" dirty="0" smtClean="0"/>
              <a:t>or </a:t>
            </a:r>
            <a:r>
              <a:rPr lang="da-DK" baseline="0" dirty="0" err="1" smtClean="0"/>
              <a:t>access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machine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that’s</a:t>
            </a:r>
            <a:r>
              <a:rPr lang="da-DK" baseline="0" dirty="0" smtClean="0"/>
              <a:t> </a:t>
            </a:r>
            <a:r>
              <a:rPr lang="da-DK" baseline="0" dirty="0" smtClean="0"/>
              <a:t>offline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  - Programmer or </a:t>
            </a:r>
            <a:r>
              <a:rPr lang="da-DK" dirty="0" err="1" smtClean="0"/>
              <a:t>user</a:t>
            </a:r>
            <a:r>
              <a:rPr lang="da-DK" dirty="0" smtClean="0"/>
              <a:t> has </a:t>
            </a:r>
            <a:r>
              <a:rPr lang="da-DK" dirty="0" err="1" smtClean="0"/>
              <a:t>little</a:t>
            </a:r>
            <a:r>
              <a:rPr lang="da-DK" dirty="0" smtClean="0"/>
              <a:t> </a:t>
            </a:r>
            <a:r>
              <a:rPr lang="da-DK" dirty="0" err="1" smtClean="0"/>
              <a:t>control</a:t>
            </a:r>
            <a:r>
              <a:rPr lang="da-DK" dirty="0" smtClean="0"/>
              <a:t> over</a:t>
            </a:r>
            <a:r>
              <a:rPr lang="da-DK" baseline="0" dirty="0" smtClean="0"/>
              <a:t> the ”</a:t>
            </a:r>
            <a:r>
              <a:rPr lang="da-DK" baseline="0" dirty="0" err="1" smtClean="0"/>
              <a:t>exceptional</a:t>
            </a:r>
            <a:r>
              <a:rPr lang="da-DK" baseline="0" dirty="0" smtClean="0"/>
              <a:t>” </a:t>
            </a:r>
            <a:r>
              <a:rPr lang="da-DK" baseline="0" dirty="0" err="1" smtClean="0"/>
              <a:t>circumstance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.NET </a:t>
            </a:r>
            <a:r>
              <a:rPr lang="da-DK" baseline="0" dirty="0" err="1" smtClean="0"/>
              <a:t>structured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exception</a:t>
            </a:r>
            <a:r>
              <a:rPr lang="da-DK" baseline="0" dirty="0" smtClean="0"/>
              <a:t> handling is a </a:t>
            </a:r>
            <a:r>
              <a:rPr lang="da-DK" baseline="0" dirty="0" err="1" smtClean="0"/>
              <a:t>technique</a:t>
            </a:r>
            <a:r>
              <a:rPr lang="da-DK" baseline="0" dirty="0" smtClean="0"/>
              <a:t> for </a:t>
            </a:r>
            <a:r>
              <a:rPr lang="da-DK" baseline="0" dirty="0" err="1" smtClean="0"/>
              <a:t>dealing</a:t>
            </a:r>
            <a:r>
              <a:rPr lang="da-DK" baseline="0" dirty="0" smtClean="0"/>
              <a:t> with </a:t>
            </a:r>
            <a:r>
              <a:rPr lang="da-DK" baseline="0" dirty="0" err="1" smtClean="0"/>
              <a:t>runtime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exceptions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.NET </a:t>
            </a:r>
            <a:r>
              <a:rPr lang="da-DK" baseline="0" dirty="0" err="1" smtClean="0"/>
              <a:t>blurres</a:t>
            </a:r>
            <a:r>
              <a:rPr lang="da-DK" baseline="0" dirty="0" smtClean="0"/>
              <a:t> the ”</a:t>
            </a:r>
            <a:r>
              <a:rPr lang="da-DK" baseline="0" dirty="0" err="1" smtClean="0"/>
              <a:t>exceptional</a:t>
            </a:r>
            <a:r>
              <a:rPr lang="da-DK" baseline="0" dirty="0" smtClean="0"/>
              <a:t>” </a:t>
            </a:r>
            <a:r>
              <a:rPr lang="da-DK" baseline="0" dirty="0" err="1" smtClean="0"/>
              <a:t>circumstance</a:t>
            </a:r>
            <a:r>
              <a:rPr lang="da-DK" baseline="0" dirty="0" smtClean="0"/>
              <a:t> a bit by </a:t>
            </a:r>
            <a:r>
              <a:rPr lang="da-DK" baseline="0" dirty="0" err="1" smtClean="0"/>
              <a:t>using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exceptions</a:t>
            </a:r>
            <a:r>
              <a:rPr lang="da-DK" baseline="0" dirty="0" smtClean="0"/>
              <a:t> for </a:t>
            </a:r>
            <a:r>
              <a:rPr lang="da-DK" baseline="0" dirty="0" err="1" smtClean="0"/>
              <a:t>bounds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checking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x.Parse</a:t>
            </a:r>
            <a:r>
              <a:rPr lang="da-DK" baseline="0" dirty="0" smtClean="0"/>
              <a:t>(…)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da-D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9EBB-B0A7-40A0-9D52-2A22DE3639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60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 smtClean="0"/>
              <a:t>- For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trigger</a:t>
            </a:r>
            <a:r>
              <a:rPr lang="da-DK" baseline="0" dirty="0" smtClean="0"/>
              <a:t> </a:t>
            </a:r>
            <a:r>
              <a:rPr lang="da-DK" baseline="0" dirty="0" smtClean="0"/>
              <a:t>an </a:t>
            </a:r>
            <a:r>
              <a:rPr lang="da-DK" baseline="0" dirty="0" err="1" smtClean="0"/>
              <a:t>exception</a:t>
            </a:r>
            <a:r>
              <a:rPr lang="da-DK" baseline="0" dirty="0" smtClean="0"/>
              <a:t> at the same time as </a:t>
            </a:r>
            <a:r>
              <a:rPr lang="da-DK" baseline="0" dirty="0" err="1" smtClean="0"/>
              <a:t>you’re</a:t>
            </a:r>
            <a:r>
              <a:rPr lang="da-DK" baseline="0" dirty="0" smtClean="0"/>
              <a:t> handling </a:t>
            </a:r>
            <a:r>
              <a:rPr lang="da-DK" baseline="0" dirty="0" err="1" smtClean="0"/>
              <a:t>another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need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preserve</a:t>
            </a:r>
            <a:r>
              <a:rPr lang="da-DK" baseline="0" dirty="0" smtClean="0"/>
              <a:t> the original </a:t>
            </a:r>
            <a:r>
              <a:rPr lang="da-DK" baseline="0" dirty="0" err="1" smtClean="0"/>
              <a:t>exception</a:t>
            </a:r>
            <a:r>
              <a:rPr lang="da-DK" baseline="0" dirty="0" smtClean="0"/>
              <a:t> in addition </a:t>
            </a:r>
            <a:r>
              <a:rPr lang="da-DK" baseline="0" dirty="0" smtClean="0"/>
              <a:t>to </a:t>
            </a:r>
            <a:r>
              <a:rPr lang="da-DK" baseline="0" dirty="0" err="1" smtClean="0"/>
              <a:t>throwing</a:t>
            </a:r>
            <a:r>
              <a:rPr lang="da-DK" baseline="0" dirty="0" smtClean="0"/>
              <a:t> a </a:t>
            </a:r>
            <a:r>
              <a:rPr lang="da-DK" baseline="0" dirty="0" smtClean="0"/>
              <a:t>new </a:t>
            </a:r>
            <a:r>
              <a:rPr lang="da-DK" baseline="0" dirty="0" err="1" smtClean="0"/>
              <a:t>one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Exception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has an </a:t>
            </a:r>
            <a:r>
              <a:rPr lang="da-DK" baseline="0" dirty="0" err="1" smtClean="0"/>
              <a:t>InnerException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property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9EBB-B0A7-40A0-9D52-2A22DE3639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38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Typical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error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density</a:t>
            </a:r>
            <a:r>
              <a:rPr lang="da-DK" baseline="0" dirty="0" smtClean="0"/>
              <a:t> (Code Complete, </a:t>
            </a:r>
            <a:r>
              <a:rPr lang="da-DK" baseline="0" dirty="0" smtClean="0"/>
              <a:t>Page 652</a:t>
            </a:r>
            <a:r>
              <a:rPr lang="da-DK" baseline="0" dirty="0" smtClean="0"/>
              <a:t>, </a:t>
            </a:r>
            <a:r>
              <a:rPr lang="da-DK" baseline="0" dirty="0" smtClean="0"/>
              <a:t>Software </a:t>
            </a:r>
            <a:r>
              <a:rPr lang="da-DK" baseline="0" dirty="0" err="1" smtClean="0"/>
              <a:t>estimation</a:t>
            </a:r>
            <a:r>
              <a:rPr lang="da-DK" baseline="0" dirty="0" smtClean="0"/>
              <a:t>, </a:t>
            </a:r>
            <a:r>
              <a:rPr lang="da-DK" baseline="0" dirty="0" smtClean="0"/>
              <a:t>Page 64</a:t>
            </a:r>
            <a:r>
              <a:rPr lang="da-DK" baseline="0" dirty="0" smtClean="0"/>
              <a:t>)</a:t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Derived</a:t>
            </a:r>
            <a:r>
              <a:rPr lang="da-DK" baseline="0" dirty="0" smtClean="0"/>
              <a:t> from real </a:t>
            </a:r>
            <a:r>
              <a:rPr lang="da-DK" baseline="0" dirty="0" err="1" smtClean="0"/>
              <a:t>projects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May </a:t>
            </a:r>
            <a:r>
              <a:rPr lang="da-DK" baseline="0" dirty="0" err="1" smtClean="0"/>
              <a:t>bear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little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resemblence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your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project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Overall non-linear trend </a:t>
            </a:r>
            <a:r>
              <a:rPr lang="da-DK" baseline="0" dirty="0" err="1" smtClean="0"/>
              <a:t>probably</a:t>
            </a:r>
            <a:r>
              <a:rPr lang="da-DK" baseline="0" dirty="0" smtClean="0"/>
              <a:t> holds true</a:t>
            </a:r>
            <a:br>
              <a:rPr lang="da-DK" baseline="0" dirty="0" smtClean="0"/>
            </a:br>
            <a:r>
              <a:rPr lang="da-DK" baseline="0" dirty="0" smtClean="0"/>
              <a:t>    - </a:t>
            </a:r>
            <a:r>
              <a:rPr lang="en-US" baseline="0" dirty="0" smtClean="0"/>
              <a:t>Bug count increases faster than code size</a:t>
            </a:r>
          </a:p>
          <a:p>
            <a:r>
              <a:rPr lang="da-DK" baseline="0" dirty="0" smtClean="0"/>
              <a:t>    - As </a:t>
            </a:r>
            <a:r>
              <a:rPr lang="da-DK" baseline="0" dirty="0" err="1" smtClean="0"/>
              <a:t>project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size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increases</a:t>
            </a:r>
            <a:r>
              <a:rPr lang="da-DK" baseline="0" dirty="0" smtClean="0"/>
              <a:t>, a </a:t>
            </a:r>
            <a:r>
              <a:rPr lang="da-DK" baseline="0" dirty="0" err="1" smtClean="0"/>
              <a:t>larger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percentage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errors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may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attributed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mistakes</a:t>
            </a:r>
            <a:r>
              <a:rPr lang="da-DK" baseline="0" dirty="0" smtClean="0"/>
              <a:t> in </a:t>
            </a:r>
            <a:r>
              <a:rPr lang="da-DK" baseline="0" dirty="0" err="1" smtClean="0"/>
              <a:t>requirements</a:t>
            </a:r>
            <a:r>
              <a:rPr lang="da-DK" baseline="0" dirty="0" smtClean="0"/>
              <a:t> and design</a:t>
            </a:r>
            <a:br>
              <a:rPr lang="da-DK" baseline="0" dirty="0" smtClean="0"/>
            </a:br>
            <a:r>
              <a:rPr lang="da-DK" baseline="0" dirty="0" smtClean="0"/>
              <a:t>    - </a:t>
            </a:r>
            <a:r>
              <a:rPr lang="da-DK" baseline="0" dirty="0" err="1" smtClean="0"/>
              <a:t>Larger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projects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require</a:t>
            </a:r>
            <a:r>
              <a:rPr lang="da-DK" baseline="0" dirty="0" smtClean="0"/>
              <a:t> more </a:t>
            </a:r>
            <a:r>
              <a:rPr lang="da-DK" baseline="0" dirty="0" err="1" smtClean="0"/>
              <a:t>formalism</a:t>
            </a:r>
            <a:r>
              <a:rPr lang="da-DK" baseline="0" dirty="0" smtClean="0"/>
              <a:t> and more </a:t>
            </a:r>
            <a:r>
              <a:rPr lang="da-DK" baseline="0" dirty="0" err="1" smtClean="0"/>
              <a:t>rigor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  - The </a:t>
            </a:r>
            <a:r>
              <a:rPr lang="da-DK" baseline="0" dirty="0" err="1" smtClean="0"/>
              <a:t>larger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project</a:t>
            </a:r>
            <a:r>
              <a:rPr lang="da-DK" baseline="0" dirty="0" smtClean="0"/>
              <a:t>, the </a:t>
            </a:r>
            <a:r>
              <a:rPr lang="da-DK" baseline="0" dirty="0" err="1" smtClean="0"/>
              <a:t>fewer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errors</a:t>
            </a:r>
            <a:r>
              <a:rPr lang="da-DK" baseline="0" dirty="0" smtClean="0"/>
              <a:t> stem from </a:t>
            </a:r>
            <a:r>
              <a:rPr lang="da-DK" baseline="0" dirty="0" err="1" smtClean="0"/>
              <a:t>construction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itself</a:t>
            </a:r>
            <a:r>
              <a:rPr lang="da-DK" baseline="0" dirty="0" smtClean="0"/>
              <a:t>, but </a:t>
            </a:r>
            <a:r>
              <a:rPr lang="da-DK" baseline="0" dirty="0" err="1" smtClean="0"/>
              <a:t>instead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requirements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architecture</a:t>
            </a:r>
            <a:r>
              <a:rPr lang="da-DK" baseline="0" dirty="0" smtClean="0"/>
              <a:t>, etc.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  - </a:t>
            </a:r>
            <a:r>
              <a:rPr lang="da-DK" baseline="0" dirty="0" err="1" smtClean="0"/>
              <a:t>Adding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people</a:t>
            </a:r>
            <a:r>
              <a:rPr lang="da-DK" baseline="0" dirty="0" smtClean="0"/>
              <a:t> to </a:t>
            </a:r>
            <a:r>
              <a:rPr lang="da-DK" baseline="0" dirty="0" smtClean="0"/>
              <a:t>a </a:t>
            </a:r>
            <a:r>
              <a:rPr lang="da-DK" baseline="0" dirty="0" err="1" smtClean="0"/>
              <a:t>project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increases</a:t>
            </a:r>
            <a:r>
              <a:rPr lang="da-DK" baseline="0" dirty="0" smtClean="0"/>
              <a:t> </a:t>
            </a:r>
            <a:r>
              <a:rPr lang="da-DK" baseline="0" dirty="0" smtClean="0"/>
              <a:t># of </a:t>
            </a:r>
            <a:r>
              <a:rPr lang="da-DK" baseline="0" dirty="0" err="1" smtClean="0"/>
              <a:t>communication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paths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exponentially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which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leaves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lots</a:t>
            </a:r>
            <a:r>
              <a:rPr lang="da-DK" baseline="0" dirty="0" smtClean="0"/>
              <a:t> </a:t>
            </a:r>
            <a:r>
              <a:rPr lang="da-DK" baseline="0" dirty="0" smtClean="0"/>
              <a:t>of </a:t>
            </a:r>
            <a:r>
              <a:rPr lang="da-DK" baseline="0" dirty="0" err="1" smtClean="0"/>
              <a:t>room</a:t>
            </a:r>
            <a:r>
              <a:rPr lang="da-DK" baseline="0" dirty="0" smtClean="0"/>
              <a:t> for </a:t>
            </a:r>
            <a:r>
              <a:rPr lang="da-DK" baseline="0" dirty="0" err="1" smtClean="0"/>
              <a:t>misunderstandings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endParaRPr lang="da-DK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 smtClean="0"/>
              <a:t>- Ratio of </a:t>
            </a:r>
            <a:r>
              <a:rPr lang="da-DK" baseline="0" dirty="0" err="1" smtClean="0"/>
              <a:t>high-level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language</a:t>
            </a:r>
            <a:r>
              <a:rPr lang="da-DK" baseline="0" dirty="0" smtClean="0"/>
              <a:t> statements to </a:t>
            </a:r>
            <a:r>
              <a:rPr lang="da-DK" baseline="0" dirty="0" err="1" smtClean="0"/>
              <a:t>equivalent</a:t>
            </a:r>
            <a:r>
              <a:rPr lang="da-DK" baseline="0" dirty="0" smtClean="0"/>
              <a:t> C </a:t>
            </a:r>
            <a:r>
              <a:rPr lang="da-DK" baseline="0" dirty="0" err="1" smtClean="0"/>
              <a:t>code</a:t>
            </a:r>
            <a:r>
              <a:rPr lang="da-DK" baseline="0" dirty="0" smtClean="0"/>
              <a:t> (Code </a:t>
            </a:r>
            <a:r>
              <a:rPr lang="da-DK" baseline="0" dirty="0" err="1" smtClean="0"/>
              <a:t>Complette</a:t>
            </a:r>
            <a:r>
              <a:rPr lang="da-DK" baseline="0" dirty="0" smtClean="0"/>
              <a:t>, </a:t>
            </a:r>
            <a:r>
              <a:rPr lang="da-DK" baseline="0" dirty="0" smtClean="0"/>
              <a:t>Page </a:t>
            </a:r>
            <a:r>
              <a:rPr lang="da-DK" baseline="0" dirty="0" smtClean="0"/>
              <a:t>62)</a:t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en-US" baseline="0" dirty="0" smtClean="0"/>
              <a:t>Studies have shown </a:t>
            </a:r>
            <a:r>
              <a:rPr lang="en-US" baseline="0" dirty="0" smtClean="0"/>
              <a:t>bug </a:t>
            </a:r>
            <a:r>
              <a:rPr lang="en-US" baseline="0" dirty="0" smtClean="0"/>
              <a:t>count per </a:t>
            </a:r>
            <a:r>
              <a:rPr lang="en-US" baseline="0" dirty="0" smtClean="0"/>
              <a:t>LOC </a:t>
            </a:r>
            <a:r>
              <a:rPr lang="en-US" baseline="0" dirty="0" smtClean="0"/>
              <a:t>is </a:t>
            </a:r>
            <a:r>
              <a:rPr lang="en-US" baseline="0" dirty="0" smtClean="0"/>
              <a:t>the same </a:t>
            </a:r>
            <a:r>
              <a:rPr lang="en-US" baseline="0" dirty="0" smtClean="0"/>
              <a:t>regardless of language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Focus on </a:t>
            </a:r>
            <a:r>
              <a:rPr lang="da-DK" baseline="0" dirty="0" err="1" smtClean="0"/>
              <a:t>essentials</a:t>
            </a:r>
            <a:r>
              <a:rPr lang="da-DK" baseline="0" dirty="0" smtClean="0"/>
              <a:t> </a:t>
            </a:r>
            <a:r>
              <a:rPr lang="da-DK" baseline="0" dirty="0" smtClean="0"/>
              <a:t>of problem and not </a:t>
            </a:r>
            <a:r>
              <a:rPr lang="da-DK" baseline="0" dirty="0" err="1" smtClean="0"/>
              <a:t>issues</a:t>
            </a:r>
            <a:r>
              <a:rPr lang="da-DK" baseline="0" dirty="0" smtClean="0"/>
              <a:t> with </a:t>
            </a:r>
            <a:r>
              <a:rPr lang="da-DK" baseline="0" dirty="0" err="1" smtClean="0"/>
              <a:t>languages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Assembler </a:t>
            </a:r>
            <a:r>
              <a:rPr lang="da-DK" baseline="0" dirty="0" err="1" smtClean="0"/>
              <a:t>would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less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than</a:t>
            </a:r>
            <a:r>
              <a:rPr lang="da-DK" baseline="0" dirty="0" smtClean="0"/>
              <a:t> 1 and </a:t>
            </a:r>
            <a:r>
              <a:rPr lang="da-DK" baseline="0" dirty="0" smtClean="0"/>
              <a:t>it </a:t>
            </a:r>
            <a:r>
              <a:rPr lang="da-DK" baseline="0" dirty="0" err="1" smtClean="0"/>
              <a:t>would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hard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focus</a:t>
            </a:r>
            <a:r>
              <a:rPr lang="da-DK" baseline="0" dirty="0" smtClean="0"/>
              <a:t> </a:t>
            </a:r>
            <a:r>
              <a:rPr lang="da-DK" baseline="0" dirty="0" smtClean="0"/>
              <a:t>on </a:t>
            </a:r>
            <a:r>
              <a:rPr lang="da-DK" baseline="0" dirty="0" smtClean="0"/>
              <a:t>the business problem for </a:t>
            </a:r>
            <a:r>
              <a:rPr lang="da-DK" baseline="0" dirty="0" smtClean="0"/>
              <a:t>the </a:t>
            </a:r>
            <a:r>
              <a:rPr lang="da-DK" baseline="0" dirty="0" err="1" smtClean="0"/>
              <a:t>sheer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amount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detail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Some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languages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better</a:t>
            </a:r>
            <a:r>
              <a:rPr lang="da-DK" baseline="0" dirty="0" smtClean="0"/>
              <a:t> at </a:t>
            </a:r>
            <a:r>
              <a:rPr lang="da-DK" baseline="0" dirty="0" err="1" smtClean="0"/>
              <a:t>expressing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concepts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others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Sapir-Whorf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hypothesis</a:t>
            </a:r>
            <a:r>
              <a:rPr lang="da-DK" baseline="0" dirty="0" smtClean="0"/>
              <a:t> (</a:t>
            </a:r>
            <a:r>
              <a:rPr lang="da-DK" baseline="0" dirty="0" err="1" smtClean="0"/>
              <a:t>Crocodile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Dundee</a:t>
            </a:r>
            <a:r>
              <a:rPr lang="da-DK" baseline="0" dirty="0" smtClean="0"/>
              <a:t>)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  - A selling point for expressive languages since </a:t>
            </a:r>
            <a:r>
              <a:rPr lang="en-US" baseline="0" dirty="0" smtClean="0"/>
              <a:t>LOC </a:t>
            </a:r>
            <a:r>
              <a:rPr lang="en-US" baseline="0" dirty="0" smtClean="0"/>
              <a:t>for same functionality would be smaller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Take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way</a:t>
            </a:r>
            <a:r>
              <a:rPr lang="da-DK" baseline="0" dirty="0" smtClean="0"/>
              <a:t> point</a:t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Pick</a:t>
            </a:r>
            <a:r>
              <a:rPr lang="da-DK" baseline="0" dirty="0" smtClean="0"/>
              <a:t> the most </a:t>
            </a:r>
            <a:r>
              <a:rPr lang="da-DK" baseline="0" dirty="0" err="1" smtClean="0"/>
              <a:t>expressive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language</a:t>
            </a:r>
            <a:r>
              <a:rPr lang="da-DK" baseline="0" dirty="0" smtClean="0"/>
              <a:t> given </a:t>
            </a:r>
            <a:r>
              <a:rPr lang="da-DK" baseline="0" dirty="0" err="1" smtClean="0"/>
              <a:t>organization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tooling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familiarity</a:t>
            </a:r>
            <a:r>
              <a:rPr lang="da-DK" baseline="0" dirty="0" smtClean="0"/>
              <a:t>, and so on to </a:t>
            </a:r>
            <a:r>
              <a:rPr lang="da-DK" baseline="0" dirty="0" err="1" smtClean="0"/>
              <a:t>reduce</a:t>
            </a:r>
            <a:r>
              <a:rPr lang="da-DK" baseline="0" dirty="0" smtClean="0"/>
              <a:t> </a:t>
            </a:r>
            <a:r>
              <a:rPr lang="da-DK" baseline="0" dirty="0" smtClean="0"/>
              <a:t>LOC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The </a:t>
            </a:r>
            <a:r>
              <a:rPr lang="da-DK" baseline="0" dirty="0" err="1" smtClean="0"/>
              <a:t>bigger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project</a:t>
            </a:r>
            <a:r>
              <a:rPr lang="da-DK" baseline="0" dirty="0" smtClean="0"/>
              <a:t>, the </a:t>
            </a:r>
            <a:r>
              <a:rPr lang="da-DK" baseline="0" dirty="0" smtClean="0"/>
              <a:t>more </a:t>
            </a:r>
            <a:r>
              <a:rPr lang="da-DK" baseline="0" dirty="0" err="1" smtClean="0"/>
              <a:t>important</a:t>
            </a:r>
            <a:r>
              <a:rPr lang="da-DK" baseline="0" dirty="0" smtClean="0"/>
              <a:t> it is to have a </a:t>
            </a:r>
            <a:r>
              <a:rPr lang="da-DK" baseline="0" dirty="0" err="1" smtClean="0"/>
              <a:t>strategy</a:t>
            </a:r>
            <a:r>
              <a:rPr lang="da-DK" baseline="0" dirty="0" smtClean="0"/>
              <a:t> for </a:t>
            </a:r>
            <a:r>
              <a:rPr lang="da-DK" baseline="0" dirty="0" err="1" smtClean="0"/>
              <a:t>error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classification</a:t>
            </a:r>
            <a:r>
              <a:rPr lang="da-DK" baseline="0" dirty="0" smtClean="0"/>
              <a:t> and handling</a:t>
            </a:r>
            <a:br>
              <a:rPr lang="da-DK" baseline="0" dirty="0" smtClean="0"/>
            </a:b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http://programmers.stackexchange.com/questions/185660/is-the-average-number-of-bugs-per-loc-the-same-for-different-programming-languag</a:t>
            </a:r>
            <a:br>
              <a:rPr lang="da-DK" baseline="0" dirty="0" smtClean="0"/>
            </a:br>
            <a:r>
              <a:rPr lang="da-DK" baseline="0" dirty="0" smtClean="0"/>
              <a:t>http://en.wikipedia.org/wiki/Source_lines_of_code#Measurement_methods</a:t>
            </a:r>
            <a:endParaRPr lang="da-D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9EBB-B0A7-40A0-9D52-2A22DE3639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21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</a:t>
            </a:r>
            <a:r>
              <a:rPr lang="da-DK" baseline="0" dirty="0" smtClean="0"/>
              <a:t> Code </a:t>
            </a:r>
            <a:r>
              <a:rPr lang="da-DK" baseline="0" dirty="0" err="1" smtClean="0"/>
              <a:t>example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Must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values</a:t>
            </a:r>
            <a:r>
              <a:rPr lang="da-DK" baseline="0" dirty="0" smtClean="0"/>
              <a:t> not </a:t>
            </a:r>
            <a:r>
              <a:rPr lang="da-DK" baseline="0" dirty="0" err="1" smtClean="0"/>
              <a:t>otherwise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having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meaning</a:t>
            </a:r>
            <a:r>
              <a:rPr lang="da-DK" baseline="0" dirty="0" smtClean="0"/>
              <a:t> as </a:t>
            </a:r>
            <a:r>
              <a:rPr lang="da-DK" baseline="0" dirty="0" err="1" smtClean="0"/>
              <a:t>return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value</a:t>
            </a:r>
            <a:r>
              <a:rPr lang="da-DK" baseline="0" dirty="0" smtClean="0"/>
              <a:t> or </a:t>
            </a:r>
            <a:r>
              <a:rPr lang="da-DK" baseline="0" dirty="0" err="1" smtClean="0"/>
              <a:t>use</a:t>
            </a:r>
            <a:r>
              <a:rPr lang="da-DK" baseline="0" dirty="0" smtClean="0"/>
              <a:t> out of </a:t>
            </a:r>
            <a:r>
              <a:rPr lang="da-DK" baseline="0" dirty="0" err="1" smtClean="0"/>
              <a:t>ref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After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every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method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call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return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value</a:t>
            </a:r>
            <a:r>
              <a:rPr lang="da-DK" baseline="0" dirty="0" smtClean="0"/>
              <a:t> must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testet </a:t>
            </a:r>
            <a:r>
              <a:rPr lang="da-DK" baseline="0" dirty="0" err="1" smtClean="0"/>
              <a:t>against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possible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error</a:t>
            </a:r>
            <a:r>
              <a:rPr lang="da-DK" baseline="0" dirty="0" smtClean="0"/>
              <a:t> cases</a:t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Error</a:t>
            </a:r>
            <a:r>
              <a:rPr lang="da-DK" baseline="0" dirty="0" smtClean="0"/>
              <a:t> handling and </a:t>
            </a:r>
            <a:r>
              <a:rPr lang="da-DK" baseline="0" dirty="0" err="1" smtClean="0"/>
              <a:t>regular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code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intermingled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makes</a:t>
            </a:r>
            <a:r>
              <a:rPr lang="da-DK" baseline="0" dirty="0" smtClean="0"/>
              <a:t> it </a:t>
            </a:r>
            <a:r>
              <a:rPr lang="da-DK" baseline="0" dirty="0" err="1" smtClean="0"/>
              <a:t>hard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follow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typical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execution</a:t>
            </a:r>
            <a:r>
              <a:rPr lang="da-DK" baseline="0" dirty="0" smtClean="0"/>
              <a:t> flow</a:t>
            </a:r>
            <a:br>
              <a:rPr lang="da-DK" baseline="0" dirty="0" smtClean="0"/>
            </a:br>
            <a:r>
              <a:rPr lang="da-DK" baseline="0" dirty="0" smtClean="0"/>
              <a:t>  - Information </a:t>
            </a:r>
            <a:r>
              <a:rPr lang="da-DK" baseline="0" dirty="0" err="1" smtClean="0"/>
              <a:t>provided</a:t>
            </a:r>
            <a:r>
              <a:rPr lang="da-DK" baseline="0" dirty="0" smtClean="0"/>
              <a:t> by </a:t>
            </a:r>
            <a:r>
              <a:rPr lang="da-DK" baseline="0" dirty="0" err="1" smtClean="0"/>
              <a:t>error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constant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limited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Missing </a:t>
            </a:r>
            <a:r>
              <a:rPr lang="da-DK" baseline="0" dirty="0" err="1" smtClean="0"/>
              <a:t>error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name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descriptive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message</a:t>
            </a:r>
            <a:r>
              <a:rPr lang="da-DK" baseline="0" dirty="0" smtClean="0"/>
              <a:t>, and </a:t>
            </a:r>
            <a:r>
              <a:rPr lang="da-DK" baseline="0" dirty="0" err="1" smtClean="0"/>
              <a:t>other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useful</a:t>
            </a:r>
            <a:r>
              <a:rPr lang="da-DK" baseline="0" dirty="0" smtClean="0"/>
              <a:t> information</a:t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smtClean="0"/>
              <a:t>Alternative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  - Store </a:t>
            </a:r>
            <a:r>
              <a:rPr lang="da-DK" baseline="0" dirty="0" err="1" smtClean="0"/>
              <a:t>error</a:t>
            </a:r>
            <a:r>
              <a:rPr lang="da-DK" baseline="0" dirty="0" smtClean="0"/>
              <a:t> information </a:t>
            </a:r>
            <a:r>
              <a:rPr lang="da-DK" baseline="0" dirty="0" err="1" smtClean="0"/>
              <a:t>globally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like</a:t>
            </a:r>
            <a:r>
              <a:rPr lang="da-DK" baseline="0" dirty="0" smtClean="0"/>
              <a:t> with Windows and </a:t>
            </a:r>
            <a:r>
              <a:rPr lang="da-DK" baseline="0" dirty="0" err="1" smtClean="0"/>
              <a:t>SetLastError</a:t>
            </a:r>
            <a:r>
              <a:rPr lang="da-DK" baseline="0" dirty="0" smtClean="0"/>
              <a:t>()/</a:t>
            </a:r>
            <a:r>
              <a:rPr lang="da-DK" baseline="0" dirty="0" err="1" smtClean="0"/>
              <a:t>GetLastError</a:t>
            </a:r>
            <a:r>
              <a:rPr lang="da-DK" baseline="0" dirty="0" smtClean="0"/>
              <a:t>()</a:t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Error</a:t>
            </a:r>
            <a:r>
              <a:rPr lang="da-DK" baseline="0" dirty="0" smtClean="0"/>
              <a:t> handling done in </a:t>
            </a:r>
            <a:r>
              <a:rPr lang="da-DK" baseline="0" dirty="0" err="1" smtClean="0"/>
              <a:t>many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ways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including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different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ones</a:t>
            </a:r>
            <a:r>
              <a:rPr lang="da-DK" baseline="0" dirty="0" smtClean="0"/>
              <a:t> for COM</a:t>
            </a:r>
            <a:br>
              <a:rPr lang="da-DK" baseline="0" dirty="0" smtClean="0"/>
            </a:br>
            <a:r>
              <a:rPr lang="da-DK" baseline="0" dirty="0" smtClean="0"/>
              <a:t>  - With .NET, </a:t>
            </a:r>
            <a:r>
              <a:rPr lang="da-DK" baseline="0" dirty="0" err="1" smtClean="0"/>
              <a:t>we</a:t>
            </a:r>
            <a:r>
              <a:rPr lang="da-DK" baseline="0" dirty="0" smtClean="0"/>
              <a:t> have </a:t>
            </a:r>
            <a:r>
              <a:rPr lang="da-DK" baseline="0" dirty="0" err="1" smtClean="0"/>
              <a:t>one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unifying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technique</a:t>
            </a:r>
            <a:r>
              <a:rPr lang="da-DK" baseline="0" dirty="0" smtClean="0"/>
              <a:t> for all .NET </a:t>
            </a:r>
            <a:r>
              <a:rPr lang="da-DK" baseline="0" dirty="0" err="1" smtClean="0"/>
              <a:t>languages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encapsulating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error</a:t>
            </a:r>
            <a:r>
              <a:rPr lang="da-DK" baseline="0" dirty="0" smtClean="0"/>
              <a:t>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9EBB-B0A7-40A0-9D52-2A22DE3639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29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</a:t>
            </a:r>
            <a:r>
              <a:rPr lang="da-DK" baseline="0" dirty="0" smtClean="0"/>
              <a:t> </a:t>
            </a:r>
            <a:r>
              <a:rPr lang="da-DK" baseline="0" dirty="0" err="1" smtClean="0"/>
              <a:t>Four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building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blocks</a:t>
            </a:r>
            <a:r>
              <a:rPr lang="da-DK" baseline="0" dirty="0" smtClean="0"/>
              <a:t> of .NET </a:t>
            </a:r>
            <a:r>
              <a:rPr lang="da-DK" baseline="0" dirty="0" err="1" smtClean="0"/>
              <a:t>exception</a:t>
            </a:r>
            <a:r>
              <a:rPr lang="da-DK" baseline="0" dirty="0" smtClean="0"/>
              <a:t> handling</a:t>
            </a:r>
          </a:p>
          <a:p>
            <a:r>
              <a:rPr lang="da-DK" baseline="0" dirty="0" smtClean="0"/>
              <a:t>  - Block of </a:t>
            </a:r>
            <a:r>
              <a:rPr lang="da-DK" baseline="0" dirty="0" err="1" smtClean="0"/>
              <a:t>code</a:t>
            </a:r>
            <a:r>
              <a:rPr lang="da-DK" baseline="0" dirty="0" smtClean="0"/>
              <a:t> on </a:t>
            </a:r>
            <a:r>
              <a:rPr lang="da-DK" baseline="0" dirty="0" err="1" smtClean="0"/>
              <a:t>caller’s</a:t>
            </a:r>
            <a:r>
              <a:rPr lang="da-DK" baseline="0" dirty="0" smtClean="0"/>
              <a:t> </a:t>
            </a:r>
            <a:r>
              <a:rPr lang="da-DK" baseline="0" dirty="0" smtClean="0"/>
              <a:t>side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invokes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exception-prone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member</a:t>
            </a:r>
            <a:r>
              <a:rPr lang="da-DK" baseline="0" dirty="0" smtClean="0"/>
              <a:t> (</a:t>
            </a:r>
            <a:r>
              <a:rPr lang="da-DK" baseline="0" dirty="0" err="1" smtClean="0"/>
              <a:t>try</a:t>
            </a:r>
            <a:r>
              <a:rPr lang="da-DK" baseline="0" dirty="0" smtClean="0"/>
              <a:t>)</a:t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Member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throws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instance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exception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caller</a:t>
            </a:r>
            <a:r>
              <a:rPr lang="da-DK" baseline="0" dirty="0" smtClean="0"/>
              <a:t> </a:t>
            </a:r>
            <a:r>
              <a:rPr lang="da-DK" baseline="0" dirty="0" smtClean="0"/>
              <a:t>under </a:t>
            </a:r>
            <a:r>
              <a:rPr lang="da-DK" baseline="0" dirty="0" err="1" smtClean="0"/>
              <a:t>certain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circumstances</a:t>
            </a:r>
            <a:r>
              <a:rPr lang="da-DK" baseline="0" dirty="0" smtClean="0"/>
              <a:t> (</a:t>
            </a:r>
            <a:r>
              <a:rPr lang="da-DK" baseline="0" dirty="0" err="1" smtClean="0"/>
              <a:t>throw</a:t>
            </a:r>
            <a:r>
              <a:rPr lang="da-DK" baseline="0" dirty="0" smtClean="0"/>
              <a:t>)</a:t>
            </a:r>
            <a:br>
              <a:rPr lang="da-DK" baseline="0" dirty="0" smtClean="0"/>
            </a:br>
            <a:r>
              <a:rPr lang="da-DK" baseline="0" dirty="0" smtClean="0"/>
              <a:t>  - Class type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represents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details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exception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Block of </a:t>
            </a:r>
            <a:r>
              <a:rPr lang="da-DK" baseline="0" dirty="0" err="1" smtClean="0"/>
              <a:t>code</a:t>
            </a:r>
            <a:r>
              <a:rPr lang="da-DK" baseline="0" dirty="0" smtClean="0"/>
              <a:t> on </a:t>
            </a:r>
            <a:r>
              <a:rPr lang="da-DK" baseline="0" dirty="0" err="1" smtClean="0"/>
              <a:t>caller’s</a:t>
            </a:r>
            <a:r>
              <a:rPr lang="da-DK" baseline="0" dirty="0" smtClean="0"/>
              <a:t> </a:t>
            </a:r>
            <a:r>
              <a:rPr lang="da-DK" baseline="0" dirty="0" smtClean="0"/>
              <a:t>side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process</a:t>
            </a:r>
            <a:r>
              <a:rPr lang="da-DK" baseline="0" dirty="0" smtClean="0"/>
              <a:t> </a:t>
            </a:r>
            <a:r>
              <a:rPr lang="da-DK" baseline="0" dirty="0" smtClean="0"/>
              <a:t>the </a:t>
            </a:r>
            <a:r>
              <a:rPr lang="da-DK" baseline="0" dirty="0" err="1" smtClean="0"/>
              <a:t>exception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should</a:t>
            </a:r>
            <a:r>
              <a:rPr lang="da-DK" baseline="0" dirty="0" smtClean="0"/>
              <a:t> it </a:t>
            </a:r>
            <a:r>
              <a:rPr lang="da-DK" baseline="0" dirty="0" err="1" smtClean="0"/>
              <a:t>occur</a:t>
            </a:r>
            <a:r>
              <a:rPr lang="da-DK" baseline="0" dirty="0" smtClean="0"/>
              <a:t> (</a:t>
            </a:r>
            <a:r>
              <a:rPr lang="da-DK" baseline="0" dirty="0" err="1" smtClean="0"/>
              <a:t>catch</a:t>
            </a:r>
            <a:r>
              <a:rPr lang="da-DK" baseline="0" dirty="0" smtClean="0"/>
              <a:t>)</a:t>
            </a:r>
            <a:br>
              <a:rPr lang="da-DK" baseline="0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- </a:t>
            </a:r>
            <a:r>
              <a:rPr lang="da-DK" dirty="0" err="1" smtClean="0"/>
              <a:t>Only</a:t>
            </a:r>
            <a:r>
              <a:rPr lang="da-DK" dirty="0" smtClean="0"/>
              <a:t> provide </a:t>
            </a:r>
            <a:r>
              <a:rPr lang="da-DK" dirty="0" err="1" smtClean="0"/>
              <a:t>catch</a:t>
            </a:r>
            <a:r>
              <a:rPr lang="da-DK" dirty="0" smtClean="0"/>
              <a:t> </a:t>
            </a:r>
            <a:r>
              <a:rPr lang="da-DK" dirty="0" err="1" smtClean="0"/>
              <a:t>block</a:t>
            </a:r>
            <a:r>
              <a:rPr lang="da-DK" dirty="0" smtClean="0"/>
              <a:t> </a:t>
            </a:r>
            <a:r>
              <a:rPr lang="da-DK" dirty="0" err="1" smtClean="0"/>
              <a:t>if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actually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remedy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issue</a:t>
            </a:r>
            <a:r>
              <a:rPr lang="da-DK" baseline="0" dirty="0" smtClean="0"/>
              <a:t> </a:t>
            </a:r>
            <a:br>
              <a:rPr lang="da-DK" baseline="0" dirty="0" smtClean="0"/>
            </a:br>
            <a:r>
              <a:rPr lang="da-DK" baseline="0" dirty="0" smtClean="0"/>
              <a:t>- Or </a:t>
            </a:r>
            <a:r>
              <a:rPr lang="da-DK" baseline="0" dirty="0" err="1" smtClean="0"/>
              <a:t>if</a:t>
            </a:r>
            <a:r>
              <a:rPr lang="da-DK" baseline="0" dirty="0" smtClean="0"/>
              <a:t>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have </a:t>
            </a:r>
            <a:r>
              <a:rPr lang="da-DK" baseline="0" dirty="0" err="1" smtClean="0"/>
              <a:t>additional</a:t>
            </a:r>
            <a:r>
              <a:rPr lang="da-DK" baseline="0" dirty="0" smtClean="0"/>
              <a:t> info to </a:t>
            </a:r>
            <a:r>
              <a:rPr lang="da-DK" baseline="0" dirty="0" err="1" smtClean="0"/>
              <a:t>add</a:t>
            </a:r>
            <a:r>
              <a:rPr lang="da-DK" baseline="0" dirty="0" smtClean="0"/>
              <a:t> with </a:t>
            </a:r>
            <a:r>
              <a:rPr lang="da-DK" baseline="0" dirty="0" err="1" smtClean="0"/>
              <a:t>InnerException</a:t>
            </a:r>
            <a:r>
              <a:rPr lang="da-DK" baseline="0" dirty="0" smtClean="0"/>
              <a:t>/</a:t>
            </a:r>
            <a:r>
              <a:rPr lang="da-DK" baseline="0" dirty="0" err="1" smtClean="0"/>
              <a:t>rethrow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catch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actually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matching</a:t>
            </a:r>
            <a:r>
              <a:rPr lang="da-DK" baseline="0" dirty="0" smtClean="0"/>
              <a:t> on </a:t>
            </a:r>
            <a:r>
              <a:rPr lang="da-DK" baseline="0" dirty="0" smtClean="0"/>
              <a:t>type </a:t>
            </a:r>
            <a:r>
              <a:rPr lang="da-DK" baseline="0" dirty="0" smtClean="0"/>
              <a:t>and </a:t>
            </a:r>
            <a:r>
              <a:rPr lang="da-DK" baseline="0" dirty="0" err="1" smtClean="0"/>
              <a:t>if</a:t>
            </a:r>
            <a:r>
              <a:rPr lang="da-DK" baseline="0" dirty="0" smtClean="0"/>
              <a:t> match is </a:t>
            </a:r>
            <a:r>
              <a:rPr lang="da-DK" baseline="0" dirty="0" err="1" smtClean="0"/>
              <a:t>found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then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instance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assigned</a:t>
            </a:r>
            <a:r>
              <a:rPr lang="da-DK" baseline="0" dirty="0" smtClean="0"/>
              <a:t> to variable and </a:t>
            </a:r>
            <a:r>
              <a:rPr lang="da-DK" baseline="0" dirty="0" err="1" smtClean="0"/>
              <a:t>block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executes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- .NET </a:t>
            </a:r>
            <a:r>
              <a:rPr lang="da-DK" baseline="0" dirty="0" err="1" smtClean="0"/>
              <a:t>doesn’t</a:t>
            </a:r>
            <a:r>
              <a:rPr lang="da-DK" baseline="0" dirty="0" smtClean="0"/>
              <a:t> support </a:t>
            </a:r>
            <a:r>
              <a:rPr lang="da-DK" baseline="0" dirty="0" err="1" smtClean="0"/>
              <a:t>checked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exceptions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You’re</a:t>
            </a:r>
            <a:r>
              <a:rPr lang="da-DK" baseline="0" dirty="0" smtClean="0"/>
              <a:t> not </a:t>
            </a:r>
            <a:r>
              <a:rPr lang="da-DK" baseline="0" dirty="0" err="1" smtClean="0"/>
              <a:t>required</a:t>
            </a:r>
            <a:r>
              <a:rPr lang="da-DK" baseline="0" dirty="0" smtClean="0"/>
              <a:t> to handle </a:t>
            </a:r>
            <a:r>
              <a:rPr lang="da-DK" baseline="0" dirty="0" err="1" smtClean="0"/>
              <a:t>each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every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exception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thrown</a:t>
            </a:r>
            <a:r>
              <a:rPr lang="da-DK" baseline="0" dirty="0" smtClean="0"/>
              <a:t> from a given </a:t>
            </a:r>
            <a:r>
              <a:rPr lang="da-DK" baseline="0" dirty="0" err="1" smtClean="0"/>
              <a:t>member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- PDB files provides </a:t>
            </a:r>
            <a:r>
              <a:rPr lang="da-DK" baseline="0" dirty="0" err="1" smtClean="0"/>
              <a:t>debugging</a:t>
            </a:r>
            <a:r>
              <a:rPr lang="da-DK" baseline="0" dirty="0" smtClean="0"/>
              <a:t>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9EBB-B0A7-40A0-9D52-2A22DE3639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61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 </a:t>
            </a:r>
            <a:r>
              <a:rPr lang="da-DK" dirty="0" err="1" smtClean="0"/>
              <a:t>ISerializable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  - </a:t>
            </a:r>
            <a:r>
              <a:rPr lang="en-US" dirty="0" smtClean="0"/>
              <a:t>Allows an object to control its own serialization and deserialization</a:t>
            </a:r>
            <a:br>
              <a:rPr lang="en-US" dirty="0" smtClean="0"/>
            </a:br>
            <a:r>
              <a:rPr lang="en-US" dirty="0" smtClean="0"/>
              <a:t>  - Allows an exception object to be persisted across boundaries (such as machines)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baseline="0" dirty="0" smtClean="0"/>
              <a:t> _Exception (_ designates internal detail)</a:t>
            </a:r>
            <a:br>
              <a:rPr lang="en-US" baseline="0" dirty="0" smtClean="0"/>
            </a:br>
            <a:r>
              <a:rPr lang="en-US" baseline="0" dirty="0" smtClean="0"/>
              <a:t>  - Exposes public members of the Exception class to unmanaged code</a:t>
            </a:r>
            <a:br>
              <a:rPr lang="en-US" baseline="0" dirty="0" smtClean="0"/>
            </a:br>
            <a:r>
              <a:rPr lang="en-US" baseline="0" dirty="0" smtClean="0"/>
              <a:t>  - Allows .NET exceptions to be processed by an unmanaged code base</a:t>
            </a:r>
            <a:br>
              <a:rPr lang="en-US" baseline="0" dirty="0" smtClean="0"/>
            </a:br>
            <a:r>
              <a:rPr lang="en-US" baseline="0" dirty="0" smtClean="0"/>
              <a:t>- </a:t>
            </a:r>
            <a:r>
              <a:rPr lang="en-US" baseline="0" dirty="0" err="1" smtClean="0"/>
              <a:t>SystemException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  - Defines the base class for predefined exceptions in the System namespace (and sub-namespaces)</a:t>
            </a:r>
            <a:br>
              <a:rPr lang="en-US" baseline="0" dirty="0" smtClean="0"/>
            </a:br>
            <a:r>
              <a:rPr lang="en-US" baseline="0" dirty="0" smtClean="0"/>
              <a:t>  - Denotes system exceptions </a:t>
            </a:r>
            <a:r>
              <a:rPr lang="en-US" baseline="0" dirty="0" smtClean="0"/>
              <a:t>thrown </a:t>
            </a:r>
            <a:r>
              <a:rPr lang="en-US" baseline="0" dirty="0" smtClean="0"/>
              <a:t>by the .NET platform/CLR</a:t>
            </a:r>
            <a:br>
              <a:rPr lang="en-US" baseline="0" dirty="0" smtClean="0"/>
            </a:br>
            <a:r>
              <a:rPr lang="en-US" baseline="0" dirty="0" smtClean="0"/>
              <a:t>  - Generally regarded as non-recoverable and fatal errors</a:t>
            </a:r>
            <a:br>
              <a:rPr lang="en-US" baseline="0" dirty="0" smtClean="0"/>
            </a:br>
            <a:r>
              <a:rPr lang="en-US" baseline="0" dirty="0" smtClean="0"/>
              <a:t>- </a:t>
            </a:r>
            <a:r>
              <a:rPr lang="da-DK" dirty="0" err="1" smtClean="0"/>
              <a:t>FileNotFoundException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  - Thrown when an attempt to access a file that </a:t>
            </a:r>
            <a:r>
              <a:rPr lang="en-US" baseline="0" dirty="0" smtClean="0"/>
              <a:t>doesn’t </a:t>
            </a:r>
            <a:r>
              <a:rPr lang="en-US" baseline="0" dirty="0" smtClean="0"/>
              <a:t>exist </a:t>
            </a:r>
            <a:r>
              <a:rPr lang="en-US" baseline="0" dirty="0" smtClean="0"/>
              <a:t>fails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- Why the </a:t>
            </a:r>
            <a:r>
              <a:rPr lang="en-US" baseline="0" dirty="0" err="1" smtClean="0"/>
              <a:t>SystemException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ApplicationException</a:t>
            </a:r>
            <a:r>
              <a:rPr lang="en-US" baseline="0" dirty="0" smtClean="0"/>
              <a:t> distinction?</a:t>
            </a:r>
            <a:br>
              <a:rPr lang="en-US" baseline="0" dirty="0" smtClean="0"/>
            </a:br>
            <a:r>
              <a:rPr lang="en-US" baseline="0" dirty="0" smtClean="0"/>
              <a:t>  - Makes it easy to determine who threw the exception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- In practice I rarely define my own exception types, but use the .NET provided ones with a meaningful message</a:t>
            </a:r>
            <a:br>
              <a:rPr lang="en-US" baseline="0" dirty="0" smtClean="0"/>
            </a:br>
            <a:r>
              <a:rPr lang="en-US" baseline="0" dirty="0" smtClean="0"/>
              <a:t>- Fail early, fail often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9EBB-B0A7-40A0-9D52-2A22DE3639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19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 </a:t>
            </a:r>
            <a:r>
              <a:rPr lang="da-DK" dirty="0" err="1" smtClean="0"/>
              <a:t>Instead</a:t>
            </a:r>
            <a:r>
              <a:rPr lang="da-DK" dirty="0" smtClean="0"/>
              <a:t> of </a:t>
            </a:r>
            <a:r>
              <a:rPr lang="da-DK" dirty="0" err="1" smtClean="0"/>
              <a:t>building</a:t>
            </a:r>
            <a:r>
              <a:rPr lang="da-DK" dirty="0" smtClean="0"/>
              <a:t> </a:t>
            </a:r>
            <a:r>
              <a:rPr lang="da-DK" dirty="0" err="1" smtClean="0"/>
              <a:t>custom</a:t>
            </a:r>
            <a:r>
              <a:rPr lang="da-DK" dirty="0" smtClean="0"/>
              <a:t> </a:t>
            </a:r>
            <a:r>
              <a:rPr lang="da-DK" dirty="0" err="1" smtClean="0"/>
              <a:t>exceptions</a:t>
            </a:r>
            <a:r>
              <a:rPr lang="da-DK" dirty="0" smtClean="0"/>
              <a:t>, </a:t>
            </a:r>
            <a:r>
              <a:rPr lang="da-DK" dirty="0" err="1" smtClean="0"/>
              <a:t>consider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using</a:t>
            </a:r>
            <a:r>
              <a:rPr lang="da-DK" baseline="0" dirty="0" smtClean="0"/>
              <a:t> the Data </a:t>
            </a:r>
            <a:r>
              <a:rPr lang="da-DK" baseline="0" dirty="0" err="1" smtClean="0"/>
              <a:t>property</a:t>
            </a:r>
            <a:r>
              <a:rPr lang="da-DK" baseline="0" dirty="0" smtClean="0"/>
              <a:t> of </a:t>
            </a:r>
            <a:r>
              <a:rPr lang="da-DK" baseline="0" dirty="0" smtClean="0"/>
              <a:t>standard </a:t>
            </a:r>
            <a:r>
              <a:rPr lang="da-DK" baseline="0" dirty="0" err="1" smtClean="0"/>
              <a:t>ones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fill</a:t>
            </a:r>
            <a:r>
              <a:rPr lang="da-DK" baseline="0" dirty="0" smtClean="0"/>
              <a:t> in </a:t>
            </a:r>
            <a:r>
              <a:rPr lang="da-DK" baseline="0" dirty="0" err="1" smtClean="0"/>
              <a:t>key</a:t>
            </a:r>
            <a:r>
              <a:rPr lang="da-DK" baseline="0" dirty="0" smtClean="0"/>
              <a:t>/</a:t>
            </a:r>
            <a:r>
              <a:rPr lang="da-DK" baseline="0" dirty="0" err="1" smtClean="0"/>
              <a:t>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9EBB-B0A7-40A0-9D52-2A22DE3639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17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- C</a:t>
            </a:r>
            <a:r>
              <a:rPr lang="en-US" sz="1200" baseline="0" dirty="0" smtClean="0">
                <a:latin typeface="Consolas" pitchFamily="49" charset="0"/>
                <a:cs typeface="Consolas" pitchFamily="49" charset="0"/>
              </a:rPr>
              <a:t>ustom exceptions that adhere to .NET best practices </a:t>
            </a:r>
            <a:r>
              <a:rPr lang="en-US" sz="1200" baseline="0" dirty="0" smtClean="0">
                <a:latin typeface="Consolas" pitchFamily="49" charset="0"/>
                <a:cs typeface="Consolas" pitchFamily="49" charset="0"/>
              </a:rPr>
              <a:t>often differ only </a:t>
            </a:r>
            <a:r>
              <a:rPr lang="en-US" sz="1200" baseline="0" dirty="0" smtClean="0">
                <a:latin typeface="Consolas" pitchFamily="49" charset="0"/>
                <a:cs typeface="Consolas" pitchFamily="49" charset="0"/>
              </a:rPr>
              <a:t>by name</a:t>
            </a:r>
            <a:br>
              <a:rPr lang="en-US" sz="1200" baseline="0" dirty="0" smtClean="0">
                <a:latin typeface="Consolas" pitchFamily="49" charset="0"/>
                <a:cs typeface="Consolas" pitchFamily="49" charset="0"/>
              </a:rPr>
            </a:br>
            <a:r>
              <a:rPr lang="en-US" sz="1200" baseline="0" dirty="0" smtClean="0">
                <a:latin typeface="Consolas" pitchFamily="49" charset="0"/>
                <a:cs typeface="Consolas" pitchFamily="49" charset="0"/>
              </a:rPr>
              <a:t>- Therefore use “Exception” code snippet</a:t>
            </a:r>
            <a:br>
              <a:rPr lang="en-US" sz="1200" baseline="0" dirty="0" smtClean="0">
                <a:latin typeface="Consolas" pitchFamily="49" charset="0"/>
                <a:cs typeface="Consolas" pitchFamily="49" charset="0"/>
              </a:rPr>
            </a:br>
            <a:r>
              <a:rPr lang="en-US" sz="1200" baseline="0" dirty="0" smtClean="0">
                <a:latin typeface="Consolas" pitchFamily="49" charset="0"/>
                <a:cs typeface="Consolas" pitchFamily="49" charset="0"/>
              </a:rPr>
              <a:t>- Note how code snippet doesn’t inherit from </a:t>
            </a:r>
            <a:r>
              <a:rPr lang="en-US" sz="1200" baseline="0" dirty="0" err="1" smtClean="0">
                <a:latin typeface="Consolas" pitchFamily="49" charset="0"/>
                <a:cs typeface="Consolas" pitchFamily="49" charset="0"/>
              </a:rPr>
              <a:t>ApplicationException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9EBB-B0A7-40A0-9D52-2A22DE3639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25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Exception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catch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blocks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make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use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inheritance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structure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during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matching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- Render </a:t>
            </a:r>
            <a:r>
              <a:rPr lang="da-DK" baseline="0" dirty="0" err="1" smtClean="0"/>
              <a:t>catch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blocks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unreachable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if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ordering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wrong</a:t>
            </a:r>
            <a:endParaRPr lang="da-DK" baseline="0" dirty="0" smtClean="0"/>
          </a:p>
          <a:p>
            <a:r>
              <a:rPr lang="da-DK" dirty="0" smtClean="0"/>
              <a:t>- Never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catch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Exception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unless</a:t>
            </a:r>
            <a:r>
              <a:rPr lang="da-DK" baseline="0" dirty="0" smtClean="0"/>
              <a:t> at top most </a:t>
            </a:r>
            <a:r>
              <a:rPr lang="da-DK" baseline="0" dirty="0" err="1" smtClean="0"/>
              <a:t>scope</a:t>
            </a:r>
            <a:r>
              <a:rPr lang="da-DK" baseline="0" dirty="0" smtClean="0"/>
              <a:t> in </a:t>
            </a:r>
            <a:r>
              <a:rPr lang="da-DK" baseline="0" dirty="0" err="1" smtClean="0"/>
              <a:t>application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Otherwise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end up with </a:t>
            </a:r>
            <a:r>
              <a:rPr lang="da-DK" baseline="0" dirty="0" err="1" smtClean="0"/>
              <a:t>runtime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crashes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later</a:t>
            </a:r>
            <a:r>
              <a:rPr lang="da-DK" baseline="0" dirty="0" smtClean="0"/>
              <a:t> as </a:t>
            </a:r>
            <a:r>
              <a:rPr lang="da-DK" baseline="0" dirty="0" err="1" smtClean="0"/>
              <a:t>Exception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catch</a:t>
            </a:r>
            <a:r>
              <a:rPr lang="da-DK" baseline="0" dirty="0" smtClean="0"/>
              <a:t> handler </a:t>
            </a:r>
            <a:r>
              <a:rPr lang="da-DK" baseline="0" dirty="0" err="1" smtClean="0"/>
              <a:t>hides</a:t>
            </a:r>
            <a:r>
              <a:rPr lang="da-DK" baseline="0" dirty="0" smtClean="0"/>
              <a:t> true </a:t>
            </a:r>
            <a:r>
              <a:rPr lang="da-DK" baseline="0" dirty="0" err="1" smtClean="0"/>
              <a:t>exception</a:t>
            </a:r>
            <a:endParaRPr lang="da-DK" baseline="0" dirty="0" smtClean="0"/>
          </a:p>
          <a:p>
            <a:r>
              <a:rPr lang="da-DK" dirty="0" smtClean="0"/>
              <a:t>- If</a:t>
            </a:r>
            <a:r>
              <a:rPr lang="da-DK" baseline="0" dirty="0" smtClean="0"/>
              <a:t>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don’t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catch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exception</a:t>
            </a:r>
            <a:r>
              <a:rPr lang="da-DK" baseline="0" dirty="0" smtClean="0"/>
              <a:t>, </a:t>
            </a:r>
            <a:r>
              <a:rPr lang="da-DK" baseline="0" dirty="0" smtClean="0"/>
              <a:t>the </a:t>
            </a:r>
            <a:r>
              <a:rPr lang="da-DK" baseline="0" dirty="0" err="1" smtClean="0"/>
              <a:t>ultimate</a:t>
            </a:r>
            <a:r>
              <a:rPr lang="da-DK" baseline="0" dirty="0" smtClean="0"/>
              <a:t> receiver is the CLR (Main </a:t>
            </a:r>
            <a:r>
              <a:rPr lang="da-DK" baseline="0" dirty="0" err="1" smtClean="0"/>
              <a:t>method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rethrows</a:t>
            </a:r>
            <a:r>
              <a:rPr lang="da-DK" baseline="0" dirty="0" smtClean="0"/>
              <a:t> it)</a:t>
            </a:r>
            <a:br>
              <a:rPr lang="da-DK" baseline="0" dirty="0" smtClean="0"/>
            </a:br>
            <a:r>
              <a:rPr lang="da-DK" baseline="0" dirty="0" smtClean="0"/>
              <a:t>  - Default </a:t>
            </a:r>
            <a:r>
              <a:rPr lang="da-DK" baseline="0" dirty="0" err="1" smtClean="0"/>
              <a:t>exception</a:t>
            </a:r>
            <a:r>
              <a:rPr lang="da-DK" baseline="0" dirty="0" smtClean="0"/>
              <a:t> handler</a:t>
            </a:r>
            <a:br>
              <a:rPr lang="da-DK" baseline="0" dirty="0" smtClean="0"/>
            </a:br>
            <a:r>
              <a:rPr lang="da-DK" baseline="0" dirty="0" smtClean="0"/>
              <a:t>  - Prints out </a:t>
            </a:r>
            <a:r>
              <a:rPr lang="da-DK" baseline="0" dirty="0" smtClean="0"/>
              <a:t>information </a:t>
            </a:r>
            <a:r>
              <a:rPr lang="da-DK" baseline="0" dirty="0" err="1" smtClean="0"/>
              <a:t>seen</a:t>
            </a:r>
            <a:r>
              <a:rPr lang="da-DK" baseline="0" dirty="0" smtClean="0"/>
              <a:t> in </a:t>
            </a:r>
            <a:r>
              <a:rPr lang="da-DK" baseline="0" dirty="0" smtClean="0"/>
              <a:t>Console </a:t>
            </a:r>
            <a:r>
              <a:rPr lang="da-DK" baseline="0" dirty="0" err="1" smtClean="0"/>
              <a:t>application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Terminates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application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Finally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need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dispose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objects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close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stream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detach</a:t>
            </a:r>
            <a:r>
              <a:rPr lang="da-DK" baseline="0" dirty="0" smtClean="0"/>
              <a:t> from a database</a:t>
            </a:r>
            <a:br>
              <a:rPr lang="da-DK" baseline="0" dirty="0" smtClean="0"/>
            </a:br>
            <a:r>
              <a:rPr lang="da-DK" baseline="0" dirty="0" smtClean="0"/>
              <a:t>  - For </a:t>
            </a:r>
            <a:r>
              <a:rPr lang="da-DK" baseline="0" dirty="0" err="1" smtClean="0"/>
              <a:t>releasing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whose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lifetime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ouside</a:t>
            </a:r>
            <a:r>
              <a:rPr lang="da-DK" baseline="0" dirty="0" smtClean="0"/>
              <a:t> </a:t>
            </a:r>
            <a:r>
              <a:rPr lang="da-DK" baseline="0" dirty="0" smtClean="0"/>
              <a:t>the </a:t>
            </a:r>
            <a:r>
              <a:rPr lang="da-DK" baseline="0" dirty="0" err="1" smtClean="0"/>
              <a:t>CLR’s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9EBB-B0A7-40A0-9D52-2A22DE3639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19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Rethrowing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  - With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throw</a:t>
            </a:r>
            <a:r>
              <a:rPr lang="da-DK" baseline="0" dirty="0" smtClean="0"/>
              <a:t> </a:t>
            </a:r>
            <a:r>
              <a:rPr lang="da-DK" baseline="0" dirty="0" err="1" smtClean="0"/>
              <a:t>keyword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without</a:t>
            </a:r>
            <a:r>
              <a:rPr lang="da-DK" baseline="0" dirty="0" smtClean="0"/>
              <a:t> arguments, </a:t>
            </a:r>
            <a:r>
              <a:rPr lang="da-DK" baseline="0" dirty="0" err="1" smtClean="0"/>
              <a:t>we’re</a:t>
            </a:r>
            <a:r>
              <a:rPr lang="da-DK" baseline="0" dirty="0" smtClean="0"/>
              <a:t> not </a:t>
            </a:r>
            <a:r>
              <a:rPr lang="da-DK" baseline="0" dirty="0" err="1" smtClean="0"/>
              <a:t>creating</a:t>
            </a:r>
            <a:r>
              <a:rPr lang="da-DK" baseline="0" dirty="0" smtClean="0"/>
              <a:t> a new </a:t>
            </a:r>
            <a:r>
              <a:rPr lang="da-DK" baseline="0" dirty="0" err="1" smtClean="0"/>
              <a:t>exception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You’re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rethrowing</a:t>
            </a:r>
            <a:r>
              <a:rPr lang="da-DK" baseline="0" dirty="0" smtClean="0"/>
              <a:t> the original </a:t>
            </a:r>
            <a:r>
              <a:rPr lang="da-DK" baseline="0" dirty="0" err="1" smtClean="0"/>
              <a:t>exception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(with all </a:t>
            </a:r>
            <a:r>
              <a:rPr lang="da-DK" baseline="0" dirty="0" err="1" smtClean="0"/>
              <a:t>its</a:t>
            </a:r>
            <a:r>
              <a:rPr lang="da-DK" baseline="0" dirty="0" smtClean="0"/>
              <a:t> original information)</a:t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smtClean="0"/>
              <a:t>Do </a:t>
            </a:r>
            <a:r>
              <a:rPr lang="da-DK" baseline="0" dirty="0" smtClean="0"/>
              <a:t>so </a:t>
            </a:r>
            <a:r>
              <a:rPr lang="da-DK" baseline="0" dirty="0" err="1" smtClean="0"/>
              <a:t>if</a:t>
            </a:r>
            <a:r>
              <a:rPr lang="da-DK" baseline="0" dirty="0" smtClean="0"/>
              <a:t>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only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partially</a:t>
            </a:r>
            <a:r>
              <a:rPr lang="da-DK" baseline="0" dirty="0" smtClean="0"/>
              <a:t> handle </a:t>
            </a:r>
            <a:r>
              <a:rPr lang="da-DK" baseline="0" dirty="0" err="1" smtClean="0"/>
              <a:t>exception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Make sure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write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throw</a:t>
            </a:r>
            <a:r>
              <a:rPr lang="da-DK" baseline="0" dirty="0" smtClean="0"/>
              <a:t>; and not </a:t>
            </a:r>
            <a:r>
              <a:rPr lang="da-DK" baseline="0" dirty="0" err="1" smtClean="0"/>
              <a:t>throw</a:t>
            </a:r>
            <a:r>
              <a:rPr lang="da-DK" baseline="0" dirty="0" smtClean="0"/>
              <a:t> e; or </a:t>
            </a:r>
            <a:r>
              <a:rPr lang="da-DK" baseline="0" dirty="0" err="1" smtClean="0"/>
              <a:t>you’ll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destroy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stack</a:t>
            </a:r>
            <a:r>
              <a:rPr lang="da-DK" baseline="0" dirty="0" smtClean="0"/>
              <a:t> trace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9EBB-B0A7-40A0-9D52-2A22DE3639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69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Understanding structured exception handling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smtClean="0"/>
              <a:t>Ronnie Holm</a:t>
            </a:r>
          </a:p>
          <a:p>
            <a:r>
              <a:rPr lang="en-US" noProof="0" dirty="0" smtClean="0"/>
              <a:t>Lecture 3</a:t>
            </a:r>
          </a:p>
          <a:p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3563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Processing multiple exceptions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>
            <a:normAutofit lnSpcReduction="10000"/>
          </a:bodyPr>
          <a:lstStyle/>
          <a:p>
            <a:r>
              <a:rPr lang="en-US" noProof="0" dirty="0" smtClean="0"/>
              <a:t>Throw any number of different exception types within try</a:t>
            </a:r>
          </a:p>
          <a:p>
            <a:r>
              <a:rPr lang="en-US" noProof="0" dirty="0" smtClean="0"/>
              <a:t>Exception processed by first ”available” catch</a:t>
            </a:r>
          </a:p>
          <a:p>
            <a:r>
              <a:rPr lang="en-US" noProof="0" dirty="0" smtClean="0"/>
              <a:t>Finally always executes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4572000" y="1628800"/>
            <a:ext cx="42484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class Program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static void Main(string[]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try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    if 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DateTime.Now.Second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% 2 == 0)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        throw new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ArgumentException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    else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        throw new Exception();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catch 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ArgumentException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e)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e.GetType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catch (Exception e)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e.GetType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finally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("Finally");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410236" y="5599118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System.ArgumentException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dirty="0" smtClean="0">
                <a:latin typeface="Consolas" pitchFamily="49" charset="0"/>
                <a:cs typeface="Consolas" pitchFamily="49" charset="0"/>
              </a:rPr>
            </a:b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Finally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96236" y="5599117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dirty="0" smtClean="0">
                <a:latin typeface="Consolas" pitchFamily="49" charset="0"/>
                <a:cs typeface="Consolas" pitchFamily="49" charset="0"/>
              </a:rPr>
            </a:b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Finally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76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07299" y="4476958"/>
            <a:ext cx="7305061" cy="164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Rethrowing exception</a:t>
            </a:r>
            <a:endParaRPr lang="en-US" noProof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610744" cy="3052936"/>
          </a:xfrm>
        </p:spPr>
        <p:txBody>
          <a:bodyPr/>
          <a:lstStyle/>
          <a:p>
            <a:r>
              <a:rPr lang="en-US" noProof="0" smtClean="0"/>
              <a:t>Rethrow original exception object</a:t>
            </a:r>
          </a:p>
          <a:p>
            <a:r>
              <a:rPr lang="en-US" noProof="0" smtClean="0"/>
              <a:t>Make sure you don’t accdentally write throw e;</a:t>
            </a:r>
            <a:endParaRPr lang="en-US" noProof="0"/>
          </a:p>
        </p:txBody>
      </p:sp>
      <p:sp>
        <p:nvSpPr>
          <p:cNvPr id="3" name="Rectangle 2"/>
          <p:cNvSpPr/>
          <p:nvPr/>
        </p:nvSpPr>
        <p:spPr>
          <a:xfrm>
            <a:off x="4067944" y="1484784"/>
            <a:ext cx="439248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Program {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static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void Main(string[]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 string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[] lines;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 try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lines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File.ReadAllLines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("x");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FileNotFoundException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000" dirty="0" smtClean="0">
                <a:latin typeface="Consolas" pitchFamily="49" charset="0"/>
                <a:cs typeface="Consolas" pitchFamily="49" charset="0"/>
              </a:rPr>
              <a:t>           // </a:t>
            </a:r>
            <a:r>
              <a:rPr lang="da-DK" sz="1000" dirty="0" err="1" smtClean="0">
                <a:latin typeface="Consolas" pitchFamily="49" charset="0"/>
                <a:cs typeface="Consolas" pitchFamily="49" charset="0"/>
              </a:rPr>
              <a:t>maybe</a:t>
            </a:r>
            <a:r>
              <a:rPr lang="da-DK" sz="1000" dirty="0" smtClean="0">
                <a:latin typeface="Consolas" pitchFamily="49" charset="0"/>
                <a:cs typeface="Consolas" pitchFamily="49" charset="0"/>
              </a:rPr>
              <a:t> log </a:t>
            </a:r>
            <a:r>
              <a:rPr lang="da-DK" sz="1000" dirty="0" err="1" smtClean="0">
                <a:latin typeface="Consolas" pitchFamily="49" charset="0"/>
                <a:cs typeface="Consolas" pitchFamily="49" charset="0"/>
              </a:rPr>
              <a:t>additional</a:t>
            </a:r>
            <a:r>
              <a:rPr lang="da-DK" sz="1000" dirty="0" smtClean="0">
                <a:latin typeface="Consolas" pitchFamily="49" charset="0"/>
                <a:cs typeface="Consolas" pitchFamily="49" charset="0"/>
              </a:rPr>
              <a:t> information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</a:t>
            </a:r>
            <a:br>
              <a:rPr lang="en-US" sz="1000" dirty="0" smtClean="0">
                <a:latin typeface="Consolas" pitchFamily="49" charset="0"/>
                <a:cs typeface="Consolas" pitchFamily="49" charset="0"/>
              </a:rPr>
            </a:b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     //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shows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Main in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stack trace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//throw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e;</a:t>
            </a:r>
          </a:p>
          <a:p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00" smtClean="0">
                <a:latin typeface="Consolas" pitchFamily="49" charset="0"/>
                <a:cs typeface="Consolas" pitchFamily="49" charset="0"/>
              </a:rPr>
              <a:t>// shows 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ReadAllLines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stack trace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520" y="4149080"/>
            <a:ext cx="8784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Unhandled Exception: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System.IO.FileNotFoundException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Could not find file 'C:\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Users\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roho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\Desktop\ConsoleApplication1\ConsoleApplication1\bin\Debug\x'.</a:t>
            </a:r>
            <a:endParaRPr lang="en-US" sz="900" dirty="0">
              <a:latin typeface="Consolas" pitchFamily="49" charset="0"/>
              <a:cs typeface="Consolas" pitchFamily="49" charset="0"/>
            </a:endParaRP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at System.IO.__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Error.WinIOError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(Int32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errorCode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, String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maybeFullPath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at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System.IO.FileStream.Init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(String path,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FileMode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mode,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FileAccess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access, Int32 rights, Boolean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useRights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                           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FileShare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share, Int32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bufferSize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FileOptions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options, SECURITY_ATTRIBUTES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secAttrs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                            String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msgPath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, Boolean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bFromProxy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, Boolean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useLongPath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, Boolean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checkHost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at System.IO.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FileStream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..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ctor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(String path,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FileMode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mode,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FileAccess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access,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FileShare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share, </a:t>
            </a:r>
            <a:endParaRPr lang="en-US" sz="9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                                Int32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bufferSize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FileOptions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options, String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msgPath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BooleanbFromProxy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, </a:t>
            </a:r>
            <a:endParaRPr lang="en-US" sz="9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                                Boolean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useLongPath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, Boolean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checkHost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at System.IO.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..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ctor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(String path, Encoding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encoding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, Boolean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detectEncodingFromByteOrderMarks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                               Int32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bufferSize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, Boolean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checkHost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at System.IO.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..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ctor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(String path, Encoding encoding)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at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System.IO.File.InternalReadAllLines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(String path, Encoding encoding)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at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System.IO.File.ReadAllLines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(String path)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at ConsoleApplication1.Program.Main(String[]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in c:\Users\roho\Desktop\ConsoleApplication1\ConsoleApplication1\Program.cs:line 23</a:t>
            </a:r>
          </a:p>
        </p:txBody>
      </p:sp>
    </p:spTree>
    <p:extLst>
      <p:ext uri="{BB962C8B-B14F-4D97-AF65-F5344CB8AC3E}">
        <p14:creationId xmlns:p14="http://schemas.microsoft.com/office/powerpoint/2010/main" val="117418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Inner exceptions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674640" cy="3052936"/>
          </a:xfrm>
        </p:spPr>
        <p:txBody>
          <a:bodyPr/>
          <a:lstStyle/>
          <a:p>
            <a:r>
              <a:rPr lang="en-US" noProof="0" dirty="0" smtClean="0"/>
              <a:t>Like </a:t>
            </a:r>
            <a:r>
              <a:rPr lang="en-US" noProof="0" dirty="0" err="1" smtClean="0"/>
              <a:t>rethrow</a:t>
            </a:r>
            <a:r>
              <a:rPr lang="en-US" noProof="0" dirty="0" smtClean="0"/>
              <a:t>, but lets you add contextual information</a:t>
            </a:r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3419872" y="1645382"/>
            <a:ext cx="546418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class Program {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static void Main(string[]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try {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    throw new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ArgumentException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catch (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ArgumentException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e) {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    // during exception handling a new exception is thrown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    throw new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ArithmeticException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("From catch", e);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544" y="5013176"/>
            <a:ext cx="74888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Unhandled Exception: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System.ArithmeticException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: From catch ---&gt; 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System.ArgumentException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: Value does not fall within the expected range.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at ConsoleApplication1.Program.Main(String[]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in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c:\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Users\roho\Desktop\ConsoleApplication1\ConsoleApplication1\Program.cs:line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13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--- End of inner exception stack trace ---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at ConsoleApplication1.Program.Main(String[]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in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c:\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Users\roho\Desktop\ConsoleApplication1\ConsoleApplication1\Program.cs:line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28566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Agenda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Classes of errors</a:t>
            </a:r>
          </a:p>
          <a:p>
            <a:r>
              <a:rPr lang="en-US" noProof="0" smtClean="0"/>
              <a:t>Life without structured exception handling</a:t>
            </a:r>
          </a:p>
          <a:p>
            <a:r>
              <a:rPr lang="en-US" noProof="0" smtClean="0"/>
              <a:t>Working with .NET exceptions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2799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Classes of errors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>
            <a:normAutofit/>
          </a:bodyPr>
          <a:lstStyle/>
          <a:p>
            <a:r>
              <a:rPr lang="en-US" noProof="0" smtClean="0"/>
              <a:t>Bugs</a:t>
            </a:r>
          </a:p>
          <a:p>
            <a:pPr lvl="1"/>
            <a:r>
              <a:rPr lang="en-US" noProof="0" smtClean="0"/>
              <a:t>Errors made by developer</a:t>
            </a:r>
          </a:p>
          <a:p>
            <a:r>
              <a:rPr lang="en-US" noProof="0" smtClean="0"/>
              <a:t>User errors</a:t>
            </a:r>
          </a:p>
          <a:p>
            <a:pPr lvl="1"/>
            <a:r>
              <a:rPr lang="en-US" noProof="0" smtClean="0"/>
              <a:t>Might lead to bugs if not handled</a:t>
            </a:r>
          </a:p>
          <a:p>
            <a:r>
              <a:rPr lang="en-US" noProof="0" smtClean="0"/>
              <a:t>Exceptions</a:t>
            </a:r>
          </a:p>
          <a:p>
            <a:pPr lvl="1"/>
            <a:r>
              <a:rPr lang="en-US" noProof="0" smtClean="0"/>
              <a:t>Runtime anomalies</a:t>
            </a:r>
            <a:endParaRPr lang="en-US" noProof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55976" y="1752600"/>
            <a:ext cx="33947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97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Classes of errors (2)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525963"/>
          </a:xfrm>
        </p:spPr>
        <p:txBody>
          <a:bodyPr>
            <a:normAutofit fontScale="92500" lnSpcReduction="10000"/>
          </a:bodyPr>
          <a:lstStyle/>
          <a:p>
            <a:r>
              <a:rPr lang="en-US" noProof="0" dirty="0" smtClean="0"/>
              <a:t>Regardless of language, typical error density has been shown to be the same</a:t>
            </a:r>
          </a:p>
          <a:p>
            <a:r>
              <a:rPr lang="en-US" noProof="0" dirty="0" smtClean="0"/>
              <a:t>To minimize # of bugs, pick language with a high degree of expressiveness</a:t>
            </a:r>
            <a:endParaRPr lang="en-US" noProof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398418"/>
              </p:ext>
            </p:extLst>
          </p:nvPr>
        </p:nvGraphicFramePr>
        <p:xfrm>
          <a:off x="4067944" y="3861048"/>
          <a:ext cx="47998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928"/>
                <a:gridCol w="2399928"/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Level relative to 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Macro</a:t>
                      </a:r>
                      <a:r>
                        <a:rPr lang="da-DK" baseline="0" dirty="0" smtClean="0"/>
                        <a:t> a</a:t>
                      </a:r>
                      <a:r>
                        <a:rPr lang="da-DK" dirty="0" smtClean="0"/>
                        <a:t>ssembler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C++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1-2.5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C#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1-2.5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1-2.5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1-6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180084"/>
              </p:ext>
            </p:extLst>
          </p:nvPr>
        </p:nvGraphicFramePr>
        <p:xfrm>
          <a:off x="3995936" y="1268760"/>
          <a:ext cx="4871864" cy="2297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932"/>
                <a:gridCol w="2435932"/>
              </a:tblGrid>
              <a:tr h="382841">
                <a:tc>
                  <a:txBody>
                    <a:bodyPr/>
                    <a:lstStyle/>
                    <a:p>
                      <a:r>
                        <a:rPr lang="da-DK" dirty="0" smtClean="0"/>
                        <a:t>Project </a:t>
                      </a:r>
                      <a:r>
                        <a:rPr lang="da-DK" dirty="0" err="1" smtClean="0"/>
                        <a:t>size</a:t>
                      </a:r>
                      <a:r>
                        <a:rPr lang="da-DK" baseline="0" dirty="0" smtClean="0"/>
                        <a:t> (LOC)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Typical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error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density</a:t>
                      </a:r>
                      <a:endParaRPr lang="en-US" dirty="0"/>
                    </a:p>
                  </a:txBody>
                  <a:tcPr/>
                </a:tc>
              </a:tr>
              <a:tr h="382841">
                <a:tc>
                  <a:txBody>
                    <a:bodyPr/>
                    <a:lstStyle/>
                    <a:p>
                      <a:r>
                        <a:rPr lang="da-DK" dirty="0" smtClean="0"/>
                        <a:t>Smaller </a:t>
                      </a:r>
                      <a:r>
                        <a:rPr lang="da-DK" dirty="0" err="1" smtClean="0"/>
                        <a:t>than</a:t>
                      </a:r>
                      <a:r>
                        <a:rPr lang="da-DK" dirty="0" smtClean="0"/>
                        <a:t> 2K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0-25 </a:t>
                      </a:r>
                      <a:r>
                        <a:rPr lang="da-DK" dirty="0" err="1" smtClean="0"/>
                        <a:t>errors</a:t>
                      </a:r>
                      <a:r>
                        <a:rPr lang="da-DK" dirty="0" smtClean="0"/>
                        <a:t>/KLOC</a:t>
                      </a:r>
                      <a:endParaRPr lang="en-US" dirty="0"/>
                    </a:p>
                  </a:txBody>
                  <a:tcPr/>
                </a:tc>
              </a:tr>
              <a:tr h="382841">
                <a:tc>
                  <a:txBody>
                    <a:bodyPr/>
                    <a:lstStyle/>
                    <a:p>
                      <a:r>
                        <a:rPr lang="da-DK" dirty="0" smtClean="0"/>
                        <a:t>2K-16K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0-40 </a:t>
                      </a:r>
                      <a:r>
                        <a:rPr lang="da-DK" dirty="0" err="1" smtClean="0"/>
                        <a:t>erros</a:t>
                      </a:r>
                      <a:r>
                        <a:rPr lang="da-DK" dirty="0" smtClean="0"/>
                        <a:t>/KLOC</a:t>
                      </a:r>
                      <a:endParaRPr lang="en-US" dirty="0"/>
                    </a:p>
                  </a:txBody>
                  <a:tcPr/>
                </a:tc>
              </a:tr>
              <a:tr h="382841">
                <a:tc>
                  <a:txBody>
                    <a:bodyPr/>
                    <a:lstStyle/>
                    <a:p>
                      <a:r>
                        <a:rPr lang="da-DK" dirty="0" smtClean="0"/>
                        <a:t>16K-64K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0.5-50 </a:t>
                      </a:r>
                      <a:r>
                        <a:rPr lang="da-DK" dirty="0" err="1" smtClean="0"/>
                        <a:t>erros</a:t>
                      </a:r>
                      <a:r>
                        <a:rPr lang="da-DK" dirty="0" smtClean="0"/>
                        <a:t>/KLOC</a:t>
                      </a:r>
                      <a:endParaRPr lang="en-US" dirty="0"/>
                    </a:p>
                  </a:txBody>
                  <a:tcPr/>
                </a:tc>
              </a:tr>
              <a:tr h="382841">
                <a:tc>
                  <a:txBody>
                    <a:bodyPr/>
                    <a:lstStyle/>
                    <a:p>
                      <a:r>
                        <a:rPr lang="da-DK" dirty="0" smtClean="0"/>
                        <a:t>64K-512K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2-70 </a:t>
                      </a:r>
                      <a:r>
                        <a:rPr lang="da-DK" dirty="0" err="1" smtClean="0"/>
                        <a:t>errors</a:t>
                      </a:r>
                      <a:r>
                        <a:rPr lang="da-DK" dirty="0" smtClean="0"/>
                        <a:t>/KLOC</a:t>
                      </a:r>
                      <a:endParaRPr lang="en-US" dirty="0"/>
                    </a:p>
                  </a:txBody>
                  <a:tcPr/>
                </a:tc>
              </a:tr>
              <a:tr h="382841">
                <a:tc>
                  <a:txBody>
                    <a:bodyPr/>
                    <a:lstStyle/>
                    <a:p>
                      <a:r>
                        <a:rPr lang="da-DK" dirty="0" smtClean="0"/>
                        <a:t>512K</a:t>
                      </a:r>
                      <a:r>
                        <a:rPr lang="da-DK" baseline="0" dirty="0" smtClean="0"/>
                        <a:t> or more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4-100 </a:t>
                      </a:r>
                      <a:r>
                        <a:rPr lang="da-DK" dirty="0" err="1" smtClean="0"/>
                        <a:t>erros</a:t>
                      </a:r>
                      <a:r>
                        <a:rPr lang="da-DK" dirty="0" smtClean="0"/>
                        <a:t>/KLOC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6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Error handling without exceptions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9992" y="1600200"/>
            <a:ext cx="4186808" cy="4525963"/>
          </a:xfrm>
        </p:spPr>
        <p:txBody>
          <a:bodyPr>
            <a:normAutofit fontScale="92500" lnSpcReduction="10000"/>
          </a:bodyPr>
          <a:lstStyle/>
          <a:p>
            <a:r>
              <a:rPr lang="en-US" noProof="0" dirty="0" smtClean="0"/>
              <a:t>Numeric constant defines special value for error case</a:t>
            </a:r>
          </a:p>
          <a:p>
            <a:r>
              <a:rPr lang="en-US" noProof="0" dirty="0" smtClean="0"/>
              <a:t>Information provided through constant is limited</a:t>
            </a:r>
          </a:p>
          <a:p>
            <a:r>
              <a:rPr lang="en-US" noProof="0" dirty="0" smtClean="0"/>
              <a:t>.NET provides a standard technique to </a:t>
            </a:r>
            <a:r>
              <a:rPr lang="en-US" noProof="0" dirty="0" smtClean="0"/>
              <a:t>send </a:t>
            </a:r>
            <a:r>
              <a:rPr lang="en-US" noProof="0" dirty="0" smtClean="0"/>
              <a:t>and trap runtime errors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683568" y="1443841"/>
            <a:ext cx="367240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class Program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E_FILENOTFOUND = 1000;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static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UseFileSystem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en-US" sz="1200" dirty="0" smtClean="0">
                <a:latin typeface="Consolas" pitchFamily="49" charset="0"/>
                <a:cs typeface="Consolas" pitchFamily="49" charset="0"/>
              </a:rPr>
            </a:b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// assume something happens in</a:t>
            </a:r>
            <a:br>
              <a:rPr lang="en-US" sz="1200" dirty="0" smtClean="0">
                <a:latin typeface="Consolas" pitchFamily="49" charset="0"/>
                <a:cs typeface="Consolas" pitchFamily="49" charset="0"/>
              </a:rPr>
            </a:b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// this method, causing the</a:t>
            </a:r>
            <a:br>
              <a:rPr lang="en-US" sz="1200" dirty="0" smtClean="0">
                <a:latin typeface="Consolas" pitchFamily="49" charset="0"/>
                <a:cs typeface="Consolas" pitchFamily="49" charset="0"/>
              </a:rPr>
            </a:b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// following return value.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return E_FILENOTFOUND;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static void Main(string[]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result =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UseFileSystem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if (result == E_FILENOTFOUND)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</a:t>
            </a:r>
            <a:br>
              <a:rPr lang="en-US" sz="1200" dirty="0" smtClean="0">
                <a:latin typeface="Consolas" pitchFamily="49" charset="0"/>
                <a:cs typeface="Consolas" pitchFamily="49" charset="0"/>
              </a:rPr>
            </a:b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"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Cannot find file file");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77494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Error handling with exceptions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2699792" y="1880803"/>
            <a:ext cx="396044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class Program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static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UseFileSystem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// assume something happens in this 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// method, causing </a:t>
            </a:r>
            <a:r>
              <a:rPr lang="en-US" sz="1200">
                <a:latin typeface="Consolas" pitchFamily="49" charset="0"/>
                <a:cs typeface="Consolas" pitchFamily="49" charset="0"/>
              </a:rPr>
              <a:t>the </a:t>
            </a:r>
            <a:r>
              <a:rPr lang="en-US" sz="1200" smtClean="0">
                <a:latin typeface="Consolas" pitchFamily="49" charset="0"/>
                <a:cs typeface="Consolas" pitchFamily="49" charset="0"/>
              </a:rPr>
              <a:t>following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// exception to be thrown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throw new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FileNotFoundException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static void Main(string[]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try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UseFileSystem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catch 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FileNotFoundException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e)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(e);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a-DK" sz="1200" dirty="0">
              <a:latin typeface="Consolas" pitchFamily="49" charset="0"/>
              <a:cs typeface="Consolas" pitchFamily="49" charset="0"/>
            </a:endParaRPr>
          </a:p>
          <a:p>
            <a:r>
              <a:rPr lang="da-DK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("Still running"); 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6" name="Straight Arrow Connector 5"/>
          <p:cNvCxnSpPr>
            <a:stCxn id="16" idx="3"/>
          </p:cNvCxnSpPr>
          <p:nvPr/>
        </p:nvCxnSpPr>
        <p:spPr>
          <a:xfrm>
            <a:off x="2195737" y="1868808"/>
            <a:ext cx="1008111" cy="6001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7" idx="1"/>
          </p:cNvCxnSpPr>
          <p:nvPr/>
        </p:nvCxnSpPr>
        <p:spPr>
          <a:xfrm flipH="1">
            <a:off x="5220072" y="3198941"/>
            <a:ext cx="1693147" cy="66210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8" idx="1"/>
          </p:cNvCxnSpPr>
          <p:nvPr/>
        </p:nvCxnSpPr>
        <p:spPr>
          <a:xfrm flipH="1">
            <a:off x="5721657" y="4437112"/>
            <a:ext cx="139965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5" idx="2"/>
          </p:cNvCxnSpPr>
          <p:nvPr/>
        </p:nvCxnSpPr>
        <p:spPr>
          <a:xfrm flipH="1">
            <a:off x="6372200" y="2060848"/>
            <a:ext cx="1153843" cy="7200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19645" y="1414517"/>
            <a:ext cx="2012795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a-DK" dirty="0"/>
              <a:t>Type </a:t>
            </a:r>
            <a:r>
              <a:rPr lang="da-DK" dirty="0" err="1"/>
              <a:t>representing</a:t>
            </a:r>
            <a:r>
              <a:rPr lang="da-DK" dirty="0"/>
              <a:t>  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err="1" smtClean="0"/>
              <a:t>details</a:t>
            </a:r>
            <a:r>
              <a:rPr lang="da-DK" dirty="0" smtClean="0"/>
              <a:t> </a:t>
            </a:r>
            <a:r>
              <a:rPr lang="da-DK" dirty="0"/>
              <a:t>of </a:t>
            </a:r>
            <a:r>
              <a:rPr lang="da-DK" dirty="0" err="1" smtClean="0"/>
              <a:t>exception</a:t>
            </a:r>
            <a:endParaRPr lang="da-DK" dirty="0"/>
          </a:p>
        </p:txBody>
      </p:sp>
      <p:sp>
        <p:nvSpPr>
          <p:cNvPr id="16" name="TextBox 15"/>
          <p:cNvSpPr txBox="1"/>
          <p:nvPr/>
        </p:nvSpPr>
        <p:spPr>
          <a:xfrm>
            <a:off x="338133" y="1268643"/>
            <a:ext cx="1857604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da-DK" dirty="0" err="1"/>
              <a:t>Member</a:t>
            </a:r>
            <a:r>
              <a:rPr lang="da-DK" dirty="0"/>
              <a:t> </a:t>
            </a:r>
            <a:r>
              <a:rPr lang="da-DK" dirty="0" err="1" smtClean="0"/>
              <a:t>throwing</a:t>
            </a:r>
            <a:r>
              <a:rPr lang="da-DK" dirty="0" smtClean="0"/>
              <a:t> </a:t>
            </a:r>
            <a:r>
              <a:rPr lang="da-DK" dirty="0" err="1" smtClean="0"/>
              <a:t>instance</a:t>
            </a:r>
            <a:r>
              <a:rPr lang="da-DK" dirty="0" smtClean="0"/>
              <a:t> of </a:t>
            </a:r>
            <a:r>
              <a:rPr lang="da-DK" dirty="0" err="1"/>
              <a:t>exception</a:t>
            </a:r>
            <a:r>
              <a:rPr lang="da-DK" dirty="0"/>
              <a:t> to </a:t>
            </a:r>
            <a:r>
              <a:rPr lang="da-DK" dirty="0" err="1" smtClean="0"/>
              <a:t>caller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913219" y="2737276"/>
            <a:ext cx="1688758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da-DK" dirty="0" err="1"/>
              <a:t>Caller</a:t>
            </a:r>
            <a:r>
              <a:rPr lang="da-DK" dirty="0"/>
              <a:t> </a:t>
            </a:r>
            <a:r>
              <a:rPr lang="da-DK" dirty="0" err="1"/>
              <a:t>invoking</a:t>
            </a:r>
            <a:r>
              <a:rPr lang="da-DK" dirty="0"/>
              <a:t> </a:t>
            </a:r>
            <a:r>
              <a:rPr lang="da-DK" dirty="0" err="1" smtClean="0"/>
              <a:t>exception</a:t>
            </a:r>
            <a:r>
              <a:rPr lang="da-DK" dirty="0" smtClean="0"/>
              <a:t> </a:t>
            </a:r>
            <a:r>
              <a:rPr lang="da-DK" dirty="0" err="1" smtClean="0"/>
              <a:t>prone</a:t>
            </a:r>
            <a:r>
              <a:rPr lang="da-DK" dirty="0" smtClean="0"/>
              <a:t> </a:t>
            </a:r>
            <a:r>
              <a:rPr lang="da-DK" dirty="0" err="1" smtClean="0"/>
              <a:t>member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21307" y="3975447"/>
            <a:ext cx="1480670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da-DK" dirty="0" err="1"/>
              <a:t>Caller</a:t>
            </a:r>
            <a:r>
              <a:rPr lang="da-DK" dirty="0"/>
              <a:t> </a:t>
            </a:r>
            <a:r>
              <a:rPr lang="da-DK" dirty="0" err="1"/>
              <a:t>catches</a:t>
            </a:r>
            <a:r>
              <a:rPr lang="da-DK" dirty="0"/>
              <a:t> </a:t>
            </a:r>
            <a:r>
              <a:rPr lang="da-DK" dirty="0" err="1"/>
              <a:t>potentitial</a:t>
            </a:r>
            <a:r>
              <a:rPr lang="da-DK" dirty="0"/>
              <a:t> </a:t>
            </a:r>
            <a:r>
              <a:rPr lang="da-DK" dirty="0" err="1" smtClean="0"/>
              <a:t>exception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25210" y="5468891"/>
            <a:ext cx="7831166" cy="1200329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nsolas" pitchFamily="49" charset="0"/>
                <a:cs typeface="Consolas" pitchFamily="49" charset="0"/>
              </a:rPr>
              <a:t>System.IO.FileNotFoundException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: Unable to find the specified file.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at ConsoleApplication1.Program.UseFileSystem()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dirty="0" smtClean="0">
                <a:latin typeface="Consolas" pitchFamily="49" charset="0"/>
                <a:cs typeface="Consolas" pitchFamily="49" charset="0"/>
              </a:rPr>
            </a:b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in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c:\Users\roho\Desktop\ConsoleApplication1\ConsoleApplication1\Program.cs:line 14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at ConsoleApplication1.Program.Main(String[]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dirty="0" smtClean="0">
                <a:latin typeface="Consolas" pitchFamily="49" charset="0"/>
                <a:cs typeface="Consolas" pitchFamily="49" charset="0"/>
              </a:rPr>
            </a:b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in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c:\Users\roho\Desktop\ConsoleApplication1\ConsoleApplication1\Program.cs:line 19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Still running</a:t>
            </a:r>
          </a:p>
        </p:txBody>
      </p:sp>
    </p:spTree>
    <p:extLst>
      <p:ext uri="{BB962C8B-B14F-4D97-AF65-F5344CB8AC3E}">
        <p14:creationId xmlns:p14="http://schemas.microsoft.com/office/powerpoint/2010/main" val="118481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Exception inheritance hierarchy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999" y="1335439"/>
            <a:ext cx="2530624" cy="4425355"/>
          </a:xfrm>
        </p:spPr>
        <p:txBody>
          <a:bodyPr>
            <a:normAutofit fontScale="92500" lnSpcReduction="10000"/>
          </a:bodyPr>
          <a:lstStyle/>
          <a:p>
            <a:r>
              <a:rPr lang="en-US" noProof="0" smtClean="0"/>
              <a:t>Determine actual exception based on type</a:t>
            </a:r>
          </a:p>
          <a:p>
            <a:r>
              <a:rPr lang="en-US" noProof="0" smtClean="0"/>
              <a:t>Access specific exception information by type</a:t>
            </a:r>
            <a:endParaRPr lang="en-US" noProof="0"/>
          </a:p>
        </p:txBody>
      </p:sp>
      <p:sp>
        <p:nvSpPr>
          <p:cNvPr id="5" name="TextBox 4"/>
          <p:cNvSpPr txBox="1"/>
          <p:nvPr/>
        </p:nvSpPr>
        <p:spPr>
          <a:xfrm>
            <a:off x="3666416" y="2589132"/>
            <a:ext cx="130131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a-DK" dirty="0" err="1" smtClean="0"/>
              <a:t>ISerializable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90601" y="2589132"/>
            <a:ext cx="121398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a-DK" dirty="0" smtClean="0"/>
              <a:t>_</a:t>
            </a:r>
            <a:r>
              <a:rPr lang="da-DK" dirty="0" err="1" smtClean="0"/>
              <a:t>Exception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76101" y="2943528"/>
            <a:ext cx="109857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a-DK" dirty="0" err="1" smtClean="0"/>
              <a:t>Exception</a:t>
            </a:r>
            <a:endParaRPr lang="da-DK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823673" y="2219800"/>
            <a:ext cx="8034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a-DK" dirty="0" smtClean="0"/>
              <a:t>Object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09342" y="3807624"/>
            <a:ext cx="176503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a-DK" dirty="0" err="1" smtClean="0"/>
              <a:t>SystemException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69600" y="4705900"/>
            <a:ext cx="243541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err="1" smtClean="0"/>
              <a:t>FileNotFoundException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0"/>
            <a:endCxn id="9" idx="2"/>
          </p:cNvCxnSpPr>
          <p:nvPr/>
        </p:nvCxnSpPr>
        <p:spPr>
          <a:xfrm flipV="1">
            <a:off x="6225386" y="2589132"/>
            <a:ext cx="0" cy="3543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  <a:endCxn id="8" idx="2"/>
          </p:cNvCxnSpPr>
          <p:nvPr/>
        </p:nvCxnSpPr>
        <p:spPr>
          <a:xfrm flipV="1">
            <a:off x="4591860" y="3312860"/>
            <a:ext cx="1633526" cy="4947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0"/>
            <a:endCxn id="10" idx="2"/>
          </p:cNvCxnSpPr>
          <p:nvPr/>
        </p:nvCxnSpPr>
        <p:spPr>
          <a:xfrm flipV="1">
            <a:off x="4587306" y="4176956"/>
            <a:ext cx="4554" cy="5289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1"/>
            <a:endCxn id="5" idx="3"/>
          </p:cNvCxnSpPr>
          <p:nvPr/>
        </p:nvCxnSpPr>
        <p:spPr>
          <a:xfrm flipH="1" flipV="1">
            <a:off x="4967734" y="2773798"/>
            <a:ext cx="708367" cy="35439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6" idx="1"/>
          </p:cNvCxnSpPr>
          <p:nvPr/>
        </p:nvCxnSpPr>
        <p:spPr>
          <a:xfrm flipV="1">
            <a:off x="6774671" y="2773798"/>
            <a:ext cx="715930" cy="35439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627098" y="3813247"/>
            <a:ext cx="215892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a-DK" dirty="0" err="1" smtClean="0"/>
              <a:t>ApplicationException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11374" y="4711523"/>
            <a:ext cx="243541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a-DK" smtClean="0"/>
              <a:t>MyCustomException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6" idx="0"/>
            <a:endCxn id="35" idx="2"/>
          </p:cNvCxnSpPr>
          <p:nvPr/>
        </p:nvCxnSpPr>
        <p:spPr>
          <a:xfrm flipH="1" flipV="1">
            <a:off x="7706560" y="4182579"/>
            <a:ext cx="22520" cy="5289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0"/>
            <a:endCxn id="8" idx="2"/>
          </p:cNvCxnSpPr>
          <p:nvPr/>
        </p:nvCxnSpPr>
        <p:spPr>
          <a:xfrm flipH="1" flipV="1">
            <a:off x="6225386" y="3312860"/>
            <a:ext cx="1481174" cy="5003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7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Building custom exceptions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632" y="1236766"/>
            <a:ext cx="2520280" cy="4280466"/>
          </a:xfrm>
        </p:spPr>
        <p:txBody>
          <a:bodyPr>
            <a:normAutofit fontScale="85000" lnSpcReduction="10000"/>
          </a:bodyPr>
          <a:lstStyle/>
          <a:p>
            <a:r>
              <a:rPr lang="en-US" noProof="0" dirty="0" smtClean="0"/>
              <a:t>A lot of boilerplate code involved to catch based on type</a:t>
            </a:r>
          </a:p>
          <a:p>
            <a:r>
              <a:rPr lang="en-US" noProof="0" dirty="0" smtClean="0"/>
              <a:t>Custom exception doesn’t even adhere to all the .NET best practices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3328594" y="1249342"/>
            <a:ext cx="4860032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CarIsDeadException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ApplicationException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DateTime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ErrorTimeStamp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CauseOfError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CarIsDeadException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CarIsDeadException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(string message, 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    string cause,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DateTime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time) : base(message) {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CauseOfError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= cause;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ErrorTimeStamp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= time;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328594" y="3645024"/>
            <a:ext cx="55811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class Program {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static void Main(string[]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try {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CarIsDeadException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e = new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CarIsDeadException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string.Format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("{0} has overheated", "Kia"),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"You have a lead foot",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DateTime.Now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e.HelpLink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= "http://additionalhelp.dk";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       throw 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e;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catch 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CarIsDeadException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e) {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e.Message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e.ErrorTimeStamp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e.CauseOfError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e.HelpLink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55576" y="5733255"/>
            <a:ext cx="228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Kia has overheated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16-03-2013 18:45:04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You have a lead foot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http://additionalhelp.dk</a:t>
            </a:r>
          </a:p>
        </p:txBody>
      </p:sp>
    </p:spTree>
    <p:extLst>
      <p:ext uri="{BB962C8B-B14F-4D97-AF65-F5344CB8AC3E}">
        <p14:creationId xmlns:p14="http://schemas.microsoft.com/office/powerpoint/2010/main" val="383242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Building custom exceptions (2)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196752"/>
            <a:ext cx="7488832" cy="2664296"/>
          </a:xfrm>
        </p:spPr>
        <p:txBody>
          <a:bodyPr>
            <a:normAutofit fontScale="70000" lnSpcReduction="20000"/>
          </a:bodyPr>
          <a:lstStyle/>
          <a:p>
            <a:r>
              <a:rPr lang="en-US" noProof="0" smtClean="0"/>
              <a:t>Best practices for custom exceptions</a:t>
            </a:r>
          </a:p>
          <a:p>
            <a:pPr lvl="1"/>
            <a:r>
              <a:rPr lang="en-US" noProof="0" smtClean="0"/>
              <a:t>Derives from Exception or ApplicationException</a:t>
            </a:r>
          </a:p>
          <a:p>
            <a:pPr lvl="1"/>
            <a:r>
              <a:rPr lang="en-US" noProof="0" smtClean="0"/>
              <a:t>Is marked with the Serializable attribute</a:t>
            </a:r>
          </a:p>
          <a:p>
            <a:pPr lvl="1"/>
            <a:r>
              <a:rPr lang="en-US" noProof="0" smtClean="0"/>
              <a:t>Defines a default constructor</a:t>
            </a:r>
          </a:p>
          <a:p>
            <a:pPr lvl="1"/>
            <a:r>
              <a:rPr lang="en-US" noProof="0" smtClean="0"/>
              <a:t>Defines a constructor that sets the inherited Message property</a:t>
            </a:r>
          </a:p>
          <a:p>
            <a:pPr lvl="1"/>
            <a:r>
              <a:rPr lang="en-US" noProof="0" smtClean="0"/>
              <a:t>Defines a constructor to handle ”inner exceptions”</a:t>
            </a:r>
          </a:p>
          <a:p>
            <a:pPr lvl="1"/>
            <a:r>
              <a:rPr lang="en-US" noProof="0" smtClean="0"/>
              <a:t>Defines a constructor to handle the serialization of your type</a:t>
            </a:r>
          </a:p>
          <a:p>
            <a:r>
              <a:rPr lang="en-US" noProof="0" smtClean="0"/>
              <a:t>Use the Exception snippet</a:t>
            </a:r>
            <a:endParaRPr lang="en-US" noProof="0"/>
          </a:p>
        </p:txBody>
      </p:sp>
      <p:sp>
        <p:nvSpPr>
          <p:cNvPr id="5" name="Rectangle 4"/>
          <p:cNvSpPr/>
          <p:nvPr/>
        </p:nvSpPr>
        <p:spPr>
          <a:xfrm>
            <a:off x="611560" y="3981671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Serializable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MyException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: Exception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MyException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 {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MyException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(string message) : base(message) {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MyException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(string message, Exception inner) : base(message, inner) {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protected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MyException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SerializationInfo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info,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StreamingContext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context)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: base(info, context) { }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// additional custom properties,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ctors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, and data members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592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1163</Words>
  <Application>Microsoft Office PowerPoint</Application>
  <PresentationFormat>On-screen Show (4:3)</PresentationFormat>
  <Paragraphs>265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Kontortema</vt:lpstr>
      <vt:lpstr>Understanding structured exception handling</vt:lpstr>
      <vt:lpstr>Agenda</vt:lpstr>
      <vt:lpstr>Classes of errors</vt:lpstr>
      <vt:lpstr>Classes of errors (2)</vt:lpstr>
      <vt:lpstr>Error handling without exceptions</vt:lpstr>
      <vt:lpstr>Error handling with exceptions</vt:lpstr>
      <vt:lpstr>Exception inheritance hierarchy</vt:lpstr>
      <vt:lpstr>Building custom exceptions</vt:lpstr>
      <vt:lpstr>Building custom exceptions (2)</vt:lpstr>
      <vt:lpstr>Processing multiple exceptions</vt:lpstr>
      <vt:lpstr>Rethrowing exception</vt:lpstr>
      <vt:lpstr>Inner exceptions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structured exception handling</dc:title>
  <dc:creator>Ronnie Holm (ROHO - Underviser - CPH Business)</dc:creator>
  <cp:lastModifiedBy>Ronnie Holm (ROHO - Underviser - CPH Business)</cp:lastModifiedBy>
  <cp:revision>76</cp:revision>
  <dcterms:created xsi:type="dcterms:W3CDTF">2013-03-16T10:36:41Z</dcterms:created>
  <dcterms:modified xsi:type="dcterms:W3CDTF">2013-11-05T21:53:57Z</dcterms:modified>
</cp:coreProperties>
</file>