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4" r:id="rId11"/>
    <p:sldId id="268" r:id="rId12"/>
    <p:sldId id="265" r:id="rId13"/>
    <p:sldId id="269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6046" autoAdjust="0"/>
  </p:normalViewPr>
  <p:slideViewPr>
    <p:cSldViewPr>
      <p:cViewPr varScale="1">
        <p:scale>
          <a:sx n="51" d="100"/>
          <a:sy n="51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9FC52-7D1D-4314-8E3E-03DE7D4F9B6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E7EBF-A321-4658-A439-269D4ECE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Foundation for event-based</a:t>
            </a:r>
            <a:r>
              <a:rPr lang="en-US" baseline="0" dirty="0" smtClean="0"/>
              <a:t> </a:t>
            </a:r>
            <a:r>
              <a:rPr lang="en-US" dirty="0" smtClean="0"/>
              <a:t>UI programming</a:t>
            </a:r>
            <a:br>
              <a:rPr lang="en-US" dirty="0" smtClean="0"/>
            </a:br>
            <a:r>
              <a:rPr lang="en-US" dirty="0" smtClean="0"/>
              <a:t>- Traditional</a:t>
            </a:r>
            <a:r>
              <a:rPr lang="en-US" baseline="0" dirty="0" smtClean="0"/>
              <a:t> callbacks in C points to a memory address and </a:t>
            </a:r>
            <a:r>
              <a:rPr lang="en-US" baseline="0" dirty="0" smtClean="0"/>
              <a:t>isn’t </a:t>
            </a:r>
            <a:r>
              <a:rPr lang="en-US" baseline="0" dirty="0" smtClean="0"/>
              <a:t>type-safe (source of bugs)</a:t>
            </a:r>
            <a:br>
              <a:rPr lang="en-US" baseline="0" dirty="0" smtClean="0"/>
            </a:br>
            <a:r>
              <a:rPr lang="en-US" baseline="0" dirty="0" smtClean="0"/>
              <a:t>- Delegates are an object-oriented approach to function callbacks</a:t>
            </a:r>
            <a:br>
              <a:rPr lang="en-US" baseline="0" dirty="0" smtClean="0"/>
            </a:br>
            <a:r>
              <a:rPr lang="en-US" baseline="0" dirty="0" smtClean="0"/>
              <a:t>- Asynchronous delegates lets you call </a:t>
            </a:r>
            <a:r>
              <a:rPr lang="en-US" baseline="0" dirty="0" smtClean="0"/>
              <a:t>method </a:t>
            </a:r>
            <a:r>
              <a:rPr lang="en-US" baseline="0" dirty="0" smtClean="0"/>
              <a:t>on </a:t>
            </a:r>
            <a:r>
              <a:rPr lang="en-US" baseline="0" dirty="0" smtClean="0"/>
              <a:t>secondary </a:t>
            </a:r>
            <a:r>
              <a:rPr lang="en-US" baseline="0" dirty="0" smtClean="0"/>
              <a:t>thread of execution without manually managing Thread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E7EBF-A321-4658-A439-269D4ECE6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Decouples</a:t>
            </a:r>
            <a:r>
              <a:rPr lang="en-US" baseline="0" dirty="0" smtClean="0"/>
              <a:t> subjects and observers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1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C# delegate</a:t>
            </a:r>
            <a:r>
              <a:rPr lang="en-US" baseline="0" dirty="0" smtClean="0"/>
              <a:t> type definition </a:t>
            </a:r>
            <a:r>
              <a:rPr lang="en-US" baseline="0" dirty="0" smtClean="0"/>
              <a:t>results </a:t>
            </a:r>
            <a:r>
              <a:rPr lang="en-US" baseline="0" dirty="0" smtClean="0"/>
              <a:t>in sealed class deriving from </a:t>
            </a:r>
            <a:r>
              <a:rPr lang="en-US" baseline="0" dirty="0" err="1" smtClean="0"/>
              <a:t>MulticastDelegate</a:t>
            </a:r>
            <a:r>
              <a:rPr lang="en-US" baseline="0" dirty="0" smtClean="0"/>
              <a:t> with three </a:t>
            </a:r>
            <a:br>
              <a:rPr lang="en-US" baseline="0" dirty="0" smtClean="0"/>
            </a:br>
            <a:r>
              <a:rPr lang="en-US" baseline="0" dirty="0" smtClean="0"/>
              <a:t>  compiler-generated methods whose parameters and return </a:t>
            </a:r>
            <a:r>
              <a:rPr lang="en-US" baseline="0" dirty="0" smtClean="0"/>
              <a:t>types </a:t>
            </a:r>
            <a:r>
              <a:rPr lang="en-US" baseline="0" dirty="0" smtClean="0"/>
              <a:t>are based on the delegate’s definition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MulticastDelegate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Provides descendants with access to </a:t>
            </a:r>
            <a:r>
              <a:rPr lang="en-US" baseline="0" dirty="0" smtClean="0"/>
              <a:t>list containing addresses </a:t>
            </a:r>
            <a:r>
              <a:rPr lang="en-US" baseline="0" dirty="0" smtClean="0"/>
              <a:t>of </a:t>
            </a:r>
            <a:r>
              <a:rPr lang="en-US" baseline="0" dirty="0" smtClean="0"/>
              <a:t>methods </a:t>
            </a:r>
            <a:r>
              <a:rPr lang="en-US" baseline="0" dirty="0" smtClean="0"/>
              <a:t>maintained by </a:t>
            </a:r>
            <a:r>
              <a:rPr lang="en-US" baseline="0" dirty="0" smtClean="0"/>
              <a:t>delegate </a:t>
            </a:r>
            <a:r>
              <a:rPr lang="en-US" baseline="0" dirty="0" smtClean="0"/>
              <a:t>object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en-US" baseline="0" dirty="0" smtClean="0"/>
              <a:t>Additional </a:t>
            </a:r>
            <a:r>
              <a:rPr lang="en-US" baseline="0" dirty="0" smtClean="0"/>
              <a:t>methods (and a few overloaded operators) to interact with the invocation list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Invoke method</a:t>
            </a:r>
            <a:br>
              <a:rPr lang="en-US" dirty="0" smtClean="0"/>
            </a:br>
            <a:r>
              <a:rPr lang="en-US" baseline="0" dirty="0" smtClean="0"/>
              <a:t>  - I</a:t>
            </a:r>
            <a:r>
              <a:rPr lang="en-US" dirty="0" smtClean="0"/>
              <a:t>nvokes each method maintained by </a:t>
            </a:r>
            <a:r>
              <a:rPr lang="en-US" dirty="0" smtClean="0"/>
              <a:t>delegate </a:t>
            </a:r>
            <a:r>
              <a:rPr lang="en-US" dirty="0" smtClean="0"/>
              <a:t>object in </a:t>
            </a:r>
            <a:r>
              <a:rPr lang="en-US" dirty="0" smtClean="0"/>
              <a:t>synchronous</a:t>
            </a:r>
            <a:r>
              <a:rPr lang="en-US" baseline="0" dirty="0" smtClean="0"/>
              <a:t> </a:t>
            </a:r>
            <a:r>
              <a:rPr lang="en-US" baseline="0" dirty="0" smtClean="0"/>
              <a:t>manner</a:t>
            </a:r>
            <a:br>
              <a:rPr lang="en-US" baseline="0" dirty="0" smtClean="0"/>
            </a:br>
            <a:r>
              <a:rPr lang="en-US" baseline="0" dirty="0" smtClean="0"/>
              <a:t>  - Caller must wait for </a:t>
            </a:r>
            <a:r>
              <a:rPr lang="en-US" baseline="0" dirty="0" smtClean="0"/>
              <a:t>call </a:t>
            </a:r>
            <a:r>
              <a:rPr lang="en-US" baseline="0" dirty="0" smtClean="0"/>
              <a:t>to complete before continuing on its way</a:t>
            </a:r>
            <a:br>
              <a:rPr lang="en-US" baseline="0" dirty="0" smtClean="0"/>
            </a:br>
            <a:r>
              <a:rPr lang="en-US" baseline="0" dirty="0" smtClean="0"/>
              <a:t>  - May get called implicitly when you make use of </a:t>
            </a:r>
            <a:r>
              <a:rPr lang="en-US" baseline="0" dirty="0" smtClean="0"/>
              <a:t>appropriate </a:t>
            </a:r>
            <a:r>
              <a:rPr lang="en-US" baseline="0" dirty="0" smtClean="0"/>
              <a:t>C# syntax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BeginInvoke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EndInvoke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Call current method asynchronously on </a:t>
            </a:r>
            <a:r>
              <a:rPr lang="en-US" baseline="0" dirty="0" smtClean="0"/>
              <a:t>separate </a:t>
            </a:r>
            <a:r>
              <a:rPr lang="en-US" baseline="0" dirty="0" smtClean="0"/>
              <a:t>thread of execution</a:t>
            </a:r>
            <a:br>
              <a:rPr lang="en-US" baseline="0" dirty="0" smtClean="0"/>
            </a:br>
            <a:r>
              <a:rPr lang="en-US" baseline="0" dirty="0" smtClean="0"/>
              <a:t>  - Used for </a:t>
            </a:r>
            <a:r>
              <a:rPr lang="en-US" baseline="0" dirty="0" smtClean="0"/>
              <a:t>callbacks </a:t>
            </a:r>
            <a:r>
              <a:rPr lang="en-US" baseline="0" dirty="0" smtClean="0"/>
              <a:t>that takes time to complete (such as when doing networking)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E7EBF-A321-4658-A439-269D4ECE6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</a:t>
            </a:r>
            <a:r>
              <a:rPr lang="en-US" dirty="0" smtClean="0"/>
              <a:t>Main, </a:t>
            </a:r>
            <a:r>
              <a:rPr lang="en-US" dirty="0" smtClean="0"/>
              <a:t>the</a:t>
            </a:r>
            <a:r>
              <a:rPr lang="en-US" baseline="0" dirty="0" smtClean="0"/>
              <a:t> first example uses “method group conversion” where you </a:t>
            </a:r>
            <a:r>
              <a:rPr lang="en-US" baseline="0" dirty="0" smtClean="0"/>
              <a:t>pass method </a:t>
            </a:r>
            <a:r>
              <a:rPr lang="en-US" baseline="0" dirty="0" smtClean="0"/>
              <a:t>directly</a:t>
            </a:r>
            <a:br>
              <a:rPr lang="en-US" baseline="0" dirty="0" smtClean="0"/>
            </a:br>
            <a:r>
              <a:rPr lang="en-US" baseline="0" dirty="0" smtClean="0"/>
              <a:t>- If you don’t want to call methods on </a:t>
            </a:r>
            <a:r>
              <a:rPr lang="en-US" baseline="0" dirty="0" err="1" smtClean="0"/>
              <a:t>PrinterObserver</a:t>
            </a:r>
            <a:r>
              <a:rPr lang="en-US" baseline="0" dirty="0" smtClean="0"/>
              <a:t> </a:t>
            </a:r>
            <a:r>
              <a:rPr lang="en-US" baseline="0" dirty="0" smtClean="0"/>
              <a:t>object, use method group conversion syntax</a:t>
            </a:r>
            <a:br>
              <a:rPr lang="en-US" baseline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Observe multicast behavior</a:t>
            </a:r>
            <a:r>
              <a:rPr lang="en-US" baseline="0" dirty="0" smtClean="0"/>
              <a:t> because we use += within </a:t>
            </a:r>
            <a:r>
              <a:rPr lang="en-US" baseline="0" dirty="0" err="1" smtClean="0"/>
              <a:t>RegisterPrinterObserver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+= actually calls the static </a:t>
            </a:r>
            <a:r>
              <a:rPr lang="en-US" baseline="0" dirty="0" err="1" smtClean="0"/>
              <a:t>Delegate.Combine</a:t>
            </a:r>
            <a:r>
              <a:rPr lang="en-US" baseline="0" dirty="0" smtClean="0"/>
              <a:t>() which you could also call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E7EBF-A321-4658-A439-269D4ECE6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C# allows </a:t>
            </a:r>
            <a:r>
              <a:rPr lang="en-US" dirty="0" smtClean="0"/>
              <a:t>for</a:t>
            </a:r>
            <a:r>
              <a:rPr lang="en-US" baseline="0" dirty="0" smtClean="0"/>
              <a:t> </a:t>
            </a:r>
            <a:r>
              <a:rPr lang="en-US" baseline="0" dirty="0" smtClean="0"/>
              <a:t>the definition of generic delegate types</a:t>
            </a:r>
            <a:br>
              <a:rPr lang="en-US" baseline="0" dirty="0" smtClean="0"/>
            </a:br>
            <a:r>
              <a:rPr lang="en-US" baseline="0" dirty="0" smtClean="0"/>
              <a:t>- The exact name of the delegate oftentimes doesn’t matter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E7EBF-A321-4658-A439-269D4ECE6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Lambda expressions</a:t>
            </a:r>
            <a:r>
              <a:rPr lang="en-US" baseline="0" dirty="0" smtClean="0"/>
              <a:t> can be used anywhere you </a:t>
            </a:r>
            <a:r>
              <a:rPr lang="en-US" baseline="0" dirty="0" smtClean="0"/>
              <a:t>would’ve used anonymous </a:t>
            </a:r>
            <a:r>
              <a:rPr lang="en-US" baseline="0" dirty="0" smtClean="0"/>
              <a:t>method or </a:t>
            </a:r>
            <a:r>
              <a:rPr lang="en-US" baseline="0" dirty="0" smtClean="0"/>
              <a:t>strongly </a:t>
            </a:r>
            <a:r>
              <a:rPr lang="en-US" baseline="0" dirty="0" smtClean="0"/>
              <a:t>typed delegate</a:t>
            </a:r>
            <a:br>
              <a:rPr lang="en-US" baseline="0" dirty="0" smtClean="0"/>
            </a:br>
            <a:r>
              <a:rPr lang="en-US" baseline="0" dirty="0" smtClean="0"/>
              <a:t>- Compiler translates lambda expression into </a:t>
            </a:r>
            <a:r>
              <a:rPr lang="en-US" baseline="0" dirty="0" smtClean="0"/>
              <a:t>anonymous </a:t>
            </a:r>
            <a:r>
              <a:rPr lang="en-US" baseline="0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E7EBF-A321-4658-A439-269D4ECE6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gfree.dk/blog/2010/10/19/demystifying-linq-to-objects/" TargetMode="External"/><Relationship Id="rId2" Type="http://schemas.openxmlformats.org/officeDocument/2006/relationships/hyperlink" Target="http://code.msdn.microsoft.com/101-LINQ-Samples-3fb9811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Delegates, events, and lambda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anonymous methods you must define a custom method in a class matching the delegate’s signature</a:t>
            </a:r>
          </a:p>
          <a:p>
            <a:r>
              <a:rPr lang="en-US" dirty="0" smtClean="0"/>
              <a:t>Oftentimes these custom methods are very small and not used outside the delegate</a:t>
            </a:r>
          </a:p>
        </p:txBody>
      </p:sp>
    </p:spTree>
    <p:extLst>
      <p:ext uri="{BB962C8B-B14F-4D97-AF65-F5344CB8AC3E}">
        <p14:creationId xmlns:p14="http://schemas.microsoft.com/office/powerpoint/2010/main" val="13582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84176"/>
            <a:ext cx="8229600" cy="1324744"/>
          </a:xfrm>
        </p:spPr>
        <p:txBody>
          <a:bodyPr/>
          <a:lstStyle/>
          <a:p>
            <a:r>
              <a:rPr lang="en-US" dirty="0" smtClean="0"/>
              <a:t>Anonymous method can access local variables of the method that defines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464304"/>
            <a:ext cx="55534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f1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&gt;(Adder);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f2 =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b;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 2;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3;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f3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* x + b * y;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5004048" y="4664907"/>
            <a:ext cx="1152128" cy="106834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4064742"/>
            <a:ext cx="2511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Closure: a function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</a:t>
            </a:r>
            <a:r>
              <a:rPr lang="en-US" dirty="0"/>
              <a:t>to a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together </a:t>
            </a:r>
            <a:r>
              <a:rPr lang="en-US" dirty="0"/>
              <a:t>with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referencing </a:t>
            </a:r>
            <a:r>
              <a:rPr lang="en-US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320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Concise way to author anonymous methods</a:t>
            </a:r>
          </a:p>
          <a:p>
            <a:r>
              <a:rPr lang="en-US" dirty="0" smtClean="0"/>
              <a:t>Simplifies working with delegate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780928"/>
            <a:ext cx="56886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f2 =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f3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=&gt;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});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f4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 b) =&gt; a + b);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96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code.msdn.microsoft.com/101-LINQ-Samples-3fb9811b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www.bugfree.dk/blog/2010/10/19/demystifying-linq-to-objects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delegate type</a:t>
            </a:r>
          </a:p>
          <a:p>
            <a:r>
              <a:rPr lang="en-US" dirty="0"/>
              <a:t>N</a:t>
            </a:r>
            <a:r>
              <a:rPr lang="en-US" dirty="0" smtClean="0"/>
              <a:t>on-generic delegates</a:t>
            </a:r>
          </a:p>
          <a:p>
            <a:r>
              <a:rPr lang="en-US" dirty="0" smtClean="0"/>
              <a:t>Generic delegates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Language Integrated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delegate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Type-safe </a:t>
            </a:r>
            <a:r>
              <a:rPr lang="en-US" dirty="0"/>
              <a:t>object that </a:t>
            </a:r>
            <a:r>
              <a:rPr lang="en-US" dirty="0" smtClean="0"/>
              <a:t>“points to” </a:t>
            </a:r>
            <a:r>
              <a:rPr lang="en-US" dirty="0"/>
              <a:t>a method or a list of methods </a:t>
            </a:r>
            <a:r>
              <a:rPr lang="en-US" dirty="0" smtClean="0"/>
              <a:t>to be </a:t>
            </a:r>
            <a:r>
              <a:rPr lang="en-US" dirty="0"/>
              <a:t>invoked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An indirection layer between caller and callee</a:t>
            </a:r>
          </a:p>
          <a:p>
            <a:r>
              <a:rPr lang="en-US" dirty="0" smtClean="0"/>
              <a:t>Delegates are classes with build-in support for multicasting and asynchronous method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object, called the subject, maintains a list of its dependents, called observers, and notifies them automatically of any state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89040"/>
            <a:ext cx="6068328" cy="25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 (2)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732" y="1196752"/>
            <a:ext cx="26277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Notify(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8732" y="1988840"/>
            <a:ext cx="4716016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Notify(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.ForegroundColor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WhitePrinterObserver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Notify(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.ForegroundColor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.White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48064" y="1196752"/>
            <a:ext cx="3782956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_observers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observers.Add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_observers)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p.Notify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8732" y="4658349"/>
            <a:ext cx="550338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p.RegisterPrinterObserver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p.RegisterPrinterObserver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WhitePrinterObserver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p.Print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8349"/>
            <a:ext cx="258846" cy="7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delegate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5" y="2924944"/>
            <a:ext cx="6130746" cy="30653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236200"/>
            <a:ext cx="60129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may point to any method taking two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arguments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of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type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and int and returning float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7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delegate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556" y="4581128"/>
            <a:ext cx="540060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.ForegroundColor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WhitePrinter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.ForegroundColor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.White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5556" y="1373730"/>
            <a:ext cx="4368452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_observers;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_observers += p;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(_observers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_observers(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_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observers.Invoke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475956"/>
            <a:ext cx="258846" cy="776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36603" y="5412124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RedPrinter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(Int32)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WhitePrinter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(Int32)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8024" y="1373730"/>
            <a:ext cx="3744416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p.RegisterPrinterObserver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p.RegisterPrinterObserver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WhitePrinter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p.Print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8" idx="0"/>
          </p:cNvCxnSpPr>
          <p:nvPr/>
        </p:nvCxnSpPr>
        <p:spPr>
          <a:xfrm flipH="1" flipV="1">
            <a:off x="2975856" y="1988840"/>
            <a:ext cx="4403747" cy="34232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2021" y="1196752"/>
            <a:ext cx="76328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OtherObserver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SumCallback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c1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PrinterObserver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RedPrinter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OtherObserver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c2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OtherObserver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WhitePrinter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SumCallback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SumCallback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(Adder);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32832" y="4365104"/>
            <a:ext cx="7297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&lt;T&gt;(T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&lt;T1, T2,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&gt;(T1 arg1, T2 arg2);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c1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RedPrinter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c2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WhitePrinter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c3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&gt;(Adder);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9" name="Down Arrow 8"/>
          <p:cNvSpPr/>
          <p:nvPr/>
        </p:nvSpPr>
        <p:spPr>
          <a:xfrm>
            <a:off x="3635896" y="3627346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delegates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4809847"/>
            <a:ext cx="87667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c1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RedPrinter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c2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WhitePrinter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c3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&gt;(Adder);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355480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&lt;T&gt;(T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&lt;T1, T2&gt;(T1 arg1, T2 arg2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 to 16 arguments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&lt;T1, T2,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&gt;(T1 arg1, T2 arg2);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 to 16 arguments</a:t>
            </a:r>
            <a:endParaRPr lang="en-US" sz="1400" dirty="0"/>
          </a:p>
        </p:txBody>
      </p:sp>
      <p:sp>
        <p:nvSpPr>
          <p:cNvPr id="6" name="Down Arrow 5"/>
          <p:cNvSpPr/>
          <p:nvPr/>
        </p:nvSpPr>
        <p:spPr>
          <a:xfrm>
            <a:off x="3635896" y="3861048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1009</Words>
  <Application>Microsoft Office PowerPoint</Application>
  <PresentationFormat>On-screen Show (4:3)</PresentationFormat>
  <Paragraphs>205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Kontortema</vt:lpstr>
      <vt:lpstr>Delegates, events, and lambda expressions</vt:lpstr>
      <vt:lpstr>Agenda</vt:lpstr>
      <vt:lpstr>The delegate type</vt:lpstr>
      <vt:lpstr>Observer pattern</vt:lpstr>
      <vt:lpstr>Observer pattern (2)</vt:lpstr>
      <vt:lpstr>Using a delegate</vt:lpstr>
      <vt:lpstr>Using a delegate (2)</vt:lpstr>
      <vt:lpstr>Generic delegates</vt:lpstr>
      <vt:lpstr>Generic delegates (2)</vt:lpstr>
      <vt:lpstr>Anonymous methods</vt:lpstr>
      <vt:lpstr>Anonymous methods (2)</vt:lpstr>
      <vt:lpstr>Lambda expressions</vt:lpstr>
      <vt:lpstr>Language Integration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Delegates, events, and lambda expressions</dc:title>
  <dc:creator>Ronnie Holm (ROHO - Underviser - CPH Business)</dc:creator>
  <cp:lastModifiedBy>Ronnie Holm (ROHO - Underviser - CPH Business)</cp:lastModifiedBy>
  <cp:revision>63</cp:revision>
  <dcterms:created xsi:type="dcterms:W3CDTF">2013-04-12T12:24:23Z</dcterms:created>
  <dcterms:modified xsi:type="dcterms:W3CDTF">2013-11-06T12:00:51Z</dcterms:modified>
</cp:coreProperties>
</file>