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9" r:id="rId6"/>
    <p:sldId id="261" r:id="rId7"/>
    <p:sldId id="259" r:id="rId8"/>
    <p:sldId id="262" r:id="rId9"/>
    <p:sldId id="264" r:id="rId10"/>
    <p:sldId id="263" r:id="rId11"/>
    <p:sldId id="265" r:id="rId12"/>
    <p:sldId id="266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2433" autoAdjust="0"/>
  </p:normalViewPr>
  <p:slideViewPr>
    <p:cSldViewPr>
      <p:cViewPr>
        <p:scale>
          <a:sx n="50" d="100"/>
          <a:sy n="50" d="100"/>
        </p:scale>
        <p:origin x="-114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6585-B60E-4608-83EB-161DE9014DA5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FF0D6-7083-4FD2-B23E-678B941010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3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LINQ provides </a:t>
            </a:r>
            <a:r>
              <a:rPr lang="en-US" baseline="0" dirty="0" smtClean="0"/>
              <a:t>multiple symmetric architectures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- Local queries for local object collections</a:t>
            </a:r>
            <a:br>
              <a:rPr lang="en-US" baseline="0" dirty="0" smtClean="0"/>
            </a:br>
            <a:r>
              <a:rPr lang="en-US" baseline="0" dirty="0" smtClean="0"/>
              <a:t>  - Interpreted queries for remote 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FF0D6-7083-4FD2-B23E-678B941010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0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FF0D6-7083-4FD2-B23E-678B941010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0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Collections don’t implement an IEnumerator</a:t>
            </a:r>
            <a:br>
              <a:rPr lang="en-US" dirty="0" smtClean="0"/>
            </a:br>
            <a:r>
              <a:rPr lang="en-US" dirty="0" smtClean="0"/>
              <a:t>- Instead</a:t>
            </a:r>
            <a:r>
              <a:rPr lang="en-US" baseline="0" dirty="0" smtClean="0"/>
              <a:t> they provide </a:t>
            </a:r>
            <a:r>
              <a:rPr lang="en-US" baseline="0" dirty="0" smtClean="0"/>
              <a:t>enumerators through the </a:t>
            </a:r>
            <a:r>
              <a:rPr lang="en-US" baseline="0" dirty="0" smtClean="0"/>
              <a:t>IEnumerable interface</a:t>
            </a:r>
            <a:br>
              <a:rPr lang="en-US" baseline="0" dirty="0" smtClean="0"/>
            </a:br>
            <a:r>
              <a:rPr lang="en-US" baseline="0" dirty="0" smtClean="0"/>
              <a:t>- By providing a single method returning an enumerator</a:t>
            </a:r>
            <a:br>
              <a:rPr lang="en-US" baseline="0" dirty="0" smtClean="0"/>
            </a:br>
            <a:r>
              <a:rPr lang="en-US" baseline="0" dirty="0" smtClean="0"/>
              <a:t>  - Iteration logic can be farmed off to another class</a:t>
            </a:r>
            <a:br>
              <a:rPr lang="en-US" baseline="0" dirty="0" smtClean="0"/>
            </a:br>
            <a:r>
              <a:rPr lang="en-US" baseline="0" dirty="0" smtClean="0"/>
              <a:t>  - Several consumers can enumerate the collection at once without interfering with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FF0D6-7083-4FD2-B23E-678B941010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9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IEnumerator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</a:t>
            </a:r>
            <a:r>
              <a:rPr lang="en-US" sz="1200" baseline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inherits from IDisposable</a:t>
            </a:r>
            <a:br>
              <a:rPr lang="en-US" sz="1200" baseline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- Allows enumerators to hold references to resources such as database connections</a:t>
            </a:r>
            <a:br>
              <a:rPr lang="en-US" sz="1200" baseline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- </a:t>
            </a:r>
            <a:r>
              <a:rPr lang="en-US" sz="1200" baseline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Ensures </a:t>
            </a:r>
            <a:r>
              <a:rPr lang="en-US" sz="1200" baseline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resources are released when enumeration is complete</a:t>
            </a:r>
            <a:br>
              <a:rPr lang="en-US" sz="1200" baseline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- foreach statement recognizes this details and gets surrounded by using block</a:t>
            </a:r>
            <a:br>
              <a:rPr lang="en-US" sz="1200" baseline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By defining a</a:t>
            </a:r>
            <a:r>
              <a:rPr lang="en-US" baseline="0" dirty="0" smtClean="0"/>
              <a:t> typed version of GetEnumerator and Current</a:t>
            </a:r>
            <a:br>
              <a:rPr lang="en-US" baseline="0" dirty="0" smtClean="0"/>
            </a:br>
            <a:r>
              <a:rPr lang="en-US" baseline="0" dirty="0" smtClean="0"/>
              <a:t>  - Interfaces strengthen static type safety</a:t>
            </a:r>
            <a:br>
              <a:rPr lang="en-US" baseline="0" dirty="0" smtClean="0"/>
            </a:br>
            <a:r>
              <a:rPr lang="en-US" baseline="0" dirty="0" smtClean="0"/>
              <a:t>  - Remedies the unboxing and type casting issues with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FF0D6-7083-4FD2-B23E-678B941010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Because IQueryable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&lt;T&gt; is a subtype of IEnumerable&lt;T&gt;, the compiler has a choice</a:t>
            </a: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in resolving Where</a:t>
            </a:r>
            <a:b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- Call the extension method in IEnumerable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&lt;T&gt; or the one in IQueryable&lt;T&gt;?</a:t>
            </a:r>
            <a:b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- Compiler chooses</a:t>
            </a: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IQueryable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&lt;T&gt;</a:t>
            </a: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because its signature is </a:t>
            </a: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more </a:t>
            </a: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specific match</a:t>
            </a:r>
            <a:b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- When you enumerate over an interpreted query, then</a:t>
            </a:r>
            <a:b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- The outermost sequence runs a program that traverses the entire expression tree and processes it</a:t>
            </a:r>
            <a:b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- In this example LINQ to SQL translates expression tree to </a:t>
            </a: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SQL </a:t>
            </a: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statement</a:t>
            </a:r>
            <a:b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- SQL statement executes, yielding the result as a sequence</a:t>
            </a:r>
            <a:b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- For the translation from expression tree to SQL, LINQ to SQL needs some clues as to schema of the database</a:t>
            </a:r>
            <a:b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baseline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- Table and Column attributes applied to the Customer class serve this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FF0D6-7083-4FD2-B23E-678B941010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Because </a:t>
            </a:r>
            <a:r>
              <a:rPr lang="en-US" baseline="0" dirty="0" err="1" smtClean="0"/>
              <a:t>IQueryable.Where</a:t>
            </a:r>
            <a:r>
              <a:rPr lang="en-US" baseline="0" dirty="0" smtClean="0"/>
              <a:t> also returns IQueryable</a:t>
            </a:r>
            <a:r>
              <a:rPr lang="en-US" dirty="0" smtClean="0"/>
              <a:t>&lt;T&gt;, the same</a:t>
            </a:r>
            <a:r>
              <a:rPr lang="en-US" baseline="0" dirty="0" smtClean="0"/>
              <a:t> process follows with </a:t>
            </a:r>
            <a:r>
              <a:rPr lang="en-US" baseline="0" dirty="0" err="1" smtClean="0"/>
              <a:t>OrderBy</a:t>
            </a:r>
            <a:r>
              <a:rPr lang="en-US" baseline="0" dirty="0" smtClean="0"/>
              <a:t> and Select</a:t>
            </a:r>
            <a:br>
              <a:rPr lang="en-US" baseline="0" dirty="0" smtClean="0"/>
            </a:br>
            <a:r>
              <a:rPr lang="en-US" baseline="0" dirty="0" smtClean="0"/>
              <a:t>- The end result is an expression tree describing </a:t>
            </a:r>
            <a:r>
              <a:rPr lang="en-US" baseline="0" dirty="0" smtClean="0"/>
              <a:t>entire </a:t>
            </a:r>
            <a:r>
              <a:rPr lang="en-US" baseline="0" dirty="0" smtClean="0"/>
              <a:t>query, which can be traversed at runtime</a:t>
            </a:r>
            <a:br>
              <a:rPr lang="en-US" baseline="0" dirty="0" smtClean="0"/>
            </a:br>
            <a:r>
              <a:rPr lang="en-US" baseline="0" dirty="0" smtClean="0"/>
              <a:t>- The benefit of having a standard set of methods in Queryable is that</a:t>
            </a:r>
            <a:br>
              <a:rPr lang="en-US" baseline="0" dirty="0" smtClean="0"/>
            </a:br>
            <a:r>
              <a:rPr lang="en-US" baseline="0" dirty="0" smtClean="0"/>
              <a:t>  - They define a standard vocabulary for querying any remote collection</a:t>
            </a:r>
            <a:br>
              <a:rPr lang="en-US" baseline="0" dirty="0" smtClean="0"/>
            </a:br>
            <a:r>
              <a:rPr lang="en-US" baseline="0" dirty="0" smtClean="0"/>
              <a:t>- An IQueryable provider may be unable to cope with some queries</a:t>
            </a:r>
            <a:br>
              <a:rPr lang="en-US" baseline="0" dirty="0" smtClean="0"/>
            </a:br>
            <a:r>
              <a:rPr lang="en-US" baseline="0" dirty="0" smtClean="0"/>
              <a:t>  - LINQ to SQL and LINQ to EF are both limited by the capabilities of the database server</a:t>
            </a:r>
            <a:br>
              <a:rPr lang="en-US" baseline="0" dirty="0" smtClean="0"/>
            </a:br>
            <a:r>
              <a:rPr lang="en-US" baseline="0" dirty="0" smtClean="0"/>
              <a:t>  - Some LINQ queries have </a:t>
            </a:r>
            <a:r>
              <a:rPr lang="en-US" baseline="0" dirty="0" smtClean="0"/>
              <a:t>no </a:t>
            </a:r>
            <a:r>
              <a:rPr lang="en-US" baseline="0" dirty="0" smtClean="0"/>
              <a:t>SQL translation which causes a runtime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FF0D6-7083-4FD2-B23E-678B941010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1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Install VS debug visualizer</a:t>
            </a:r>
            <a:r>
              <a:rPr lang="en-US" baseline="0" dirty="0" smtClean="0"/>
              <a:t> for expression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FF0D6-7083-4FD2-B23E-678B941010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08-11-2013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ADO.NET: The 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queries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6371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Interpreted queries operate over sequences that implement IQueryable&lt;T&gt;</a:t>
            </a:r>
          </a:p>
          <a:p>
            <a:r>
              <a:rPr lang="en-US" dirty="0" smtClean="0"/>
              <a:t>Resolves to query operators in the Queryable class, which </a:t>
            </a:r>
            <a:r>
              <a:rPr lang="en-US" dirty="0" smtClean="0"/>
              <a:t>emit </a:t>
            </a:r>
            <a:r>
              <a:rPr lang="en-US" dirty="0" smtClean="0"/>
              <a:t>expression trees that are interpreted at runtime</a:t>
            </a:r>
          </a:p>
          <a:p>
            <a:r>
              <a:rPr lang="en-US" dirty="0" smtClean="0"/>
              <a:t>Two </a:t>
            </a:r>
            <a:r>
              <a:rPr lang="en-US" dirty="0"/>
              <a:t>IQueryable&lt;T</a:t>
            </a:r>
            <a:r>
              <a:rPr lang="en-US" dirty="0" smtClean="0"/>
              <a:t>&gt; implementation ship with .NET</a:t>
            </a:r>
          </a:p>
          <a:p>
            <a:pPr lvl="1"/>
            <a:r>
              <a:rPr lang="en-US" dirty="0" smtClean="0"/>
              <a:t>LINQ to SQL</a:t>
            </a:r>
          </a:p>
          <a:p>
            <a:pPr lvl="1"/>
            <a:r>
              <a:rPr lang="en-US" dirty="0" smtClean="0"/>
              <a:t>LINQ to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Interpreted </a:t>
            </a:r>
            <a:r>
              <a:rPr lang="en-US" dirty="0" smtClean="0"/>
              <a:t>queries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/>
          <a:lstStyle/>
          <a:p>
            <a:r>
              <a:rPr lang="en-US" dirty="0" smtClean="0"/>
              <a:t>Transforming from LINQ to SQL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584" y="2155641"/>
            <a:ext cx="66967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args)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LINQ to SQL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DataContext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 LINQ to Entities works similarly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DataContext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dc = new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DataContext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("connection string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");</a:t>
            </a:r>
            <a:b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Table&lt;T&gt; implements IQueryable&lt;T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Table&lt;Customer&gt; customers =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dc.GetTable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&lt;Customer&gt;();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IQueryable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query = customers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.Where(n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n.Name.Contains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n.Name.Length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.Select(n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n.Name.ToUpper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query)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.WriteLine(name);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724128" y="5595044"/>
            <a:ext cx="3240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SELECT UPPER([t0].[Name]) AS [value]</a:t>
            </a:r>
          </a:p>
          <a:p>
            <a:r>
              <a:rPr lang="en-US" sz="1400" dirty="0"/>
              <a:t>FROM [Customer] AS [t0]</a:t>
            </a:r>
          </a:p>
          <a:p>
            <a:r>
              <a:rPr lang="en-US" sz="1400" dirty="0"/>
              <a:t>WHERE [t0].[Name] LIKE @p0</a:t>
            </a:r>
          </a:p>
          <a:p>
            <a:r>
              <a:rPr lang="en-US" sz="1400" dirty="0"/>
              <a:t>ORDER BY LEN([t0].[Name])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788026" y="4149080"/>
            <a:ext cx="936102" cy="192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IQueryable&lt;T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dirty="0"/>
              <a:t>extension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0746" y="6194109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IQueryable&lt;T</a:t>
            </a:r>
            <a:r>
              <a:rPr lang="en-US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6194109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Queryable</a:t>
            </a:r>
            <a:endParaRPr lang="en-US" dirty="0"/>
          </a:p>
        </p:txBody>
      </p:sp>
      <p:cxnSp>
        <p:nvCxnSpPr>
          <p:cNvPr id="6" name="Straight Connector 5"/>
          <p:cNvCxnSpPr>
            <a:stCxn id="5" idx="3"/>
            <a:endCxn id="4" idx="1"/>
          </p:cNvCxnSpPr>
          <p:nvPr/>
        </p:nvCxnSpPr>
        <p:spPr>
          <a:xfrm>
            <a:off x="2051720" y="6410133"/>
            <a:ext cx="609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7544" y="3103800"/>
            <a:ext cx="59766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public</a:t>
            </a:r>
            <a:r>
              <a:rPr lang="en-US" dirty="0"/>
              <a:t> </a:t>
            </a:r>
            <a:r>
              <a:rPr lang="en-US" dirty="0">
                <a:solidFill>
                  <a:srgbClr val="A52A2A"/>
                </a:solidFill>
              </a:rPr>
              <a:t>static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 </a:t>
            </a:r>
            <a:r>
              <a:rPr lang="en-US" dirty="0" smtClean="0"/>
              <a:t>Queryable {</a:t>
            </a: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    public</a:t>
            </a:r>
            <a:r>
              <a:rPr lang="en-US" dirty="0"/>
              <a:t> </a:t>
            </a:r>
            <a:r>
              <a:rPr lang="en-US" dirty="0">
                <a:solidFill>
                  <a:srgbClr val="A52A2A"/>
                </a:solidFill>
              </a:rPr>
              <a:t>static</a:t>
            </a:r>
            <a:r>
              <a:rPr lang="en-US" dirty="0"/>
              <a:t> IQueryable&lt;</a:t>
            </a:r>
            <a:r>
              <a:rPr lang="en-US" dirty="0" err="1"/>
              <a:t>TSource</a:t>
            </a:r>
            <a:r>
              <a:rPr lang="en-US" dirty="0"/>
              <a:t>&gt; Where&lt;</a:t>
            </a:r>
            <a:r>
              <a:rPr lang="en-US" dirty="0" err="1"/>
              <a:t>TSource</a:t>
            </a:r>
            <a:r>
              <a:rPr lang="en-US" dirty="0" smtClean="0"/>
              <a:t>&gt;(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this</a:t>
            </a:r>
            <a:r>
              <a:rPr lang="en-US" dirty="0"/>
              <a:t> IQueryable&lt;</a:t>
            </a:r>
            <a:r>
              <a:rPr lang="en-US" dirty="0" err="1"/>
              <a:t>TSource</a:t>
            </a:r>
            <a:r>
              <a:rPr lang="en-US" dirty="0"/>
              <a:t>&gt; source, 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Expression&lt;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b="1" dirty="0" err="1">
                <a:solidFill>
                  <a:srgbClr val="FF0000"/>
                </a:solidFill>
              </a:rPr>
              <a:t>bool</a:t>
            </a:r>
            <a:r>
              <a:rPr lang="en-US" dirty="0"/>
              <a:t>&gt;&gt; predicate</a:t>
            </a:r>
            <a:r>
              <a:rPr lang="en-US" dirty="0" smtClean="0"/>
              <a:t>) { …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1835696" y="4365105"/>
            <a:ext cx="1440160" cy="877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5856" y="4365104"/>
            <a:ext cx="5828840" cy="175432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Instructs compiler to translate supplied lambda expression</a:t>
            </a:r>
            <a:br>
              <a:rPr lang="en-US" dirty="0" smtClean="0"/>
            </a:br>
            <a:r>
              <a:rPr lang="en-US" dirty="0" smtClean="0"/>
              <a:t>to an expression tree rather than a compiled delegate.</a:t>
            </a:r>
          </a:p>
          <a:p>
            <a:endParaRPr lang="en-US" dirty="0"/>
          </a:p>
          <a:p>
            <a:r>
              <a:rPr lang="en-US" dirty="0" smtClean="0"/>
              <a:t>An expression tree is an object model that can be inspected </a:t>
            </a:r>
          </a:p>
          <a:p>
            <a:r>
              <a:rPr lang="en-US" dirty="0" smtClean="0"/>
              <a:t>at runtime so that LINQ to SQL or LINQ to EF can later </a:t>
            </a:r>
            <a:br>
              <a:rPr lang="en-US" dirty="0" smtClean="0"/>
            </a:br>
            <a:r>
              <a:rPr lang="en-US" dirty="0" smtClean="0"/>
              <a:t>translate it into a SQL statement.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544" y="1231592"/>
            <a:ext cx="5472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public</a:t>
            </a:r>
            <a:r>
              <a:rPr lang="en-US" dirty="0"/>
              <a:t> </a:t>
            </a:r>
            <a:r>
              <a:rPr lang="en-US" dirty="0">
                <a:solidFill>
                  <a:srgbClr val="A52A2A"/>
                </a:solidFill>
              </a:rPr>
              <a:t>static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 </a:t>
            </a:r>
            <a:r>
              <a:rPr lang="en-US" dirty="0" smtClean="0"/>
              <a:t>Enumerable {</a:t>
            </a: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    public</a:t>
            </a:r>
            <a:r>
              <a:rPr lang="en-US" dirty="0"/>
              <a:t> </a:t>
            </a:r>
            <a:r>
              <a:rPr lang="en-US" dirty="0">
                <a:solidFill>
                  <a:srgbClr val="A52A2A"/>
                </a:solidFill>
              </a:rPr>
              <a:t>static</a:t>
            </a:r>
            <a:r>
              <a:rPr lang="en-US" dirty="0"/>
              <a:t> IEnumerable&lt;</a:t>
            </a:r>
            <a:r>
              <a:rPr lang="en-US" dirty="0" err="1"/>
              <a:t>TSource</a:t>
            </a:r>
            <a:r>
              <a:rPr lang="en-US" dirty="0"/>
              <a:t>&gt; Where&lt;</a:t>
            </a:r>
            <a:r>
              <a:rPr lang="en-US" dirty="0" err="1"/>
              <a:t>TSource</a:t>
            </a:r>
            <a:r>
              <a:rPr lang="en-US" dirty="0" smtClean="0"/>
              <a:t>&gt;(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this</a:t>
            </a:r>
            <a:r>
              <a:rPr lang="en-US" dirty="0"/>
              <a:t> IEnumerable&lt;</a:t>
            </a:r>
            <a:r>
              <a:rPr lang="en-US" dirty="0" err="1"/>
              <a:t>TSource</a:t>
            </a:r>
            <a:r>
              <a:rPr lang="en-US" dirty="0"/>
              <a:t>&gt; source, 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b="1" dirty="0" err="1">
                <a:solidFill>
                  <a:srgbClr val="FF0000"/>
                </a:solidFill>
              </a:rPr>
              <a:t>bool</a:t>
            </a:r>
            <a:r>
              <a:rPr lang="en-US" dirty="0"/>
              <a:t>&gt; predicate</a:t>
            </a:r>
            <a:r>
              <a:rPr lang="en-US" dirty="0" smtClean="0"/>
              <a:t>) {  … }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356233" y="2564912"/>
            <a:ext cx="484632" cy="394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query 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3212976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args)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q1 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localProducts.Where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p.Discontinued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IQueryable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 q2 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sqlProducts.Where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 =&gt; !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p.Discontinued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when assigning lambda expression to intermediate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variable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you must be explicit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predicate1 = p =&gt; 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p.Discontinued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q3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localProducts.Where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(predicate1);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Expression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 predicate2 = p =&gt; 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p.Discontinued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IQueryable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q4 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sqlProducts.Where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(predicate2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Autofit/>
          </a:bodyPr>
          <a:lstStyle/>
          <a:p>
            <a:r>
              <a:rPr lang="en-US" sz="2700" dirty="0"/>
              <a:t>Implicit conversion from lambda expression to Expression&lt;</a:t>
            </a:r>
            <a:r>
              <a:rPr lang="en-US" sz="2700" dirty="0" err="1"/>
              <a:t>TDelegate</a:t>
            </a:r>
            <a:r>
              <a:rPr lang="en-US" sz="2700" dirty="0"/>
              <a:t>&gt; causes C# </a:t>
            </a:r>
            <a:r>
              <a:rPr lang="en-US" sz="2700" dirty="0" smtClean="0"/>
              <a:t>compiler to emit code that builds an expression tree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186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query </a:t>
            </a:r>
            <a:r>
              <a:rPr lang="en-US" dirty="0" smtClean="0"/>
              <a:t>expressions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tree is a miniature code DOM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79"/>
            <a:ext cx="5371560" cy="260741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1" idx="0"/>
            <a:endCxn id="7" idx="2"/>
          </p:cNvCxnSpPr>
          <p:nvPr/>
        </p:nvCxnSpPr>
        <p:spPr>
          <a:xfrm flipH="1" flipV="1">
            <a:off x="4089428" y="4956294"/>
            <a:ext cx="1102073" cy="48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1800" y="5445224"/>
            <a:ext cx="483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Means “typed lambda expression”. Might</a:t>
            </a:r>
          </a:p>
          <a:p>
            <a:r>
              <a:rPr lang="en-US" dirty="0" smtClean="0"/>
              <a:t>have been named </a:t>
            </a:r>
            <a:r>
              <a:rPr lang="en-US" dirty="0" err="1" smtClean="0"/>
              <a:t>LambdaExpression</a:t>
            </a:r>
            <a:r>
              <a:rPr lang="en-US" dirty="0"/>
              <a:t>&lt;</a:t>
            </a:r>
            <a:r>
              <a:rPr lang="en-US" dirty="0" err="1"/>
              <a:t>TDelegate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if it didn’t take so many characters to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query expressions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51672"/>
            <a:ext cx="4444039" cy="3701008"/>
          </a:xfrm>
        </p:spPr>
      </p:pic>
      <p:sp>
        <p:nvSpPr>
          <p:cNvPr id="5" name="Rectangle 4"/>
          <p:cNvSpPr/>
          <p:nvPr/>
        </p:nvSpPr>
        <p:spPr>
          <a:xfrm>
            <a:off x="827584" y="148478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 f = s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5;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584" y="595472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f.Body.NodeType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LessThan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.WriteLine(((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BinaryExpression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f.Body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).Right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Entity Framework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core collection </a:t>
            </a:r>
            <a:r>
              <a:rPr lang="en-US" dirty="0" smtClean="0"/>
              <a:t>interfaces</a:t>
            </a:r>
          </a:p>
          <a:p>
            <a:r>
              <a:rPr lang="en-US" dirty="0"/>
              <a:t>Interpreted </a:t>
            </a:r>
            <a:r>
              <a:rPr lang="en-US" dirty="0" smtClean="0"/>
              <a:t>queries</a:t>
            </a:r>
          </a:p>
          <a:p>
            <a:r>
              <a:rPr lang="en-US" dirty="0"/>
              <a:t>Building query expressions</a:t>
            </a:r>
          </a:p>
        </p:txBody>
      </p:sp>
    </p:spTree>
    <p:extLst>
      <p:ext uri="{BB962C8B-B14F-4D97-AF65-F5344CB8AC3E}">
        <p14:creationId xmlns:p14="http://schemas.microsoft.com/office/powerpoint/2010/main" val="36941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full-blown object-relational mapper (ORM)</a:t>
            </a:r>
          </a:p>
          <a:p>
            <a:r>
              <a:rPr lang="en-US" dirty="0" smtClean="0"/>
              <a:t>Attempts to bridge </a:t>
            </a:r>
            <a:r>
              <a:rPr lang="en-US" dirty="0" smtClean="0"/>
              <a:t>impedance mismatch between OO and relational domain</a:t>
            </a:r>
          </a:p>
          <a:p>
            <a:r>
              <a:rPr lang="en-US" dirty="0" smtClean="0"/>
              <a:t>Allows interaction with RDBMS using object model that maps to business objects in app</a:t>
            </a:r>
          </a:p>
          <a:p>
            <a:r>
              <a:rPr lang="en-US" dirty="0" smtClean="0"/>
              <a:t>Database first vs. code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EF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EDMX XML models are required to map between database fields and class properties</a:t>
            </a:r>
          </a:p>
          <a:p>
            <a:pPr lvl="1"/>
            <a:r>
              <a:rPr lang="en-US" dirty="0" smtClean="0"/>
              <a:t>Conceptual (model as perceived by application)</a:t>
            </a:r>
          </a:p>
          <a:p>
            <a:pPr lvl="1"/>
            <a:r>
              <a:rPr lang="en-US" dirty="0" smtClean="0"/>
              <a:t>Logical (mapping between physical/conceptual)</a:t>
            </a:r>
          </a:p>
          <a:p>
            <a:pPr lvl="1"/>
            <a:r>
              <a:rPr lang="en-US" dirty="0" smtClean="0"/>
              <a:t>Physical (description of real database entities)</a:t>
            </a:r>
          </a:p>
          <a:p>
            <a:r>
              <a:rPr lang="en-US" dirty="0" smtClean="0"/>
              <a:t>Entity designer will generate C# classes that maps to the conceptual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EF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46" y="2564904"/>
            <a:ext cx="5252108" cy="377301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From C# LINQ query to database and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 collection interfaces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24131" y="4077072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IEnumerable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4131" y="5119465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IEnumerable&lt;T</a:t>
            </a:r>
            <a:r>
              <a:rPr lang="en-US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4131" y="6194109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IQueryable&lt;T</a:t>
            </a:r>
            <a:r>
              <a:rPr lang="en-US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2160" y="4077072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IEnumerator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4688227" y="4509120"/>
            <a:ext cx="0" cy="610345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flipV="1">
            <a:off x="4688227" y="5551513"/>
            <a:ext cx="0" cy="642596"/>
          </a:xfrm>
          <a:prstGeom prst="straightConnector1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5552323" y="4293096"/>
            <a:ext cx="459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12160" y="5119465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IEnumerator</a:t>
            </a:r>
            <a:r>
              <a:rPr lang="en-US" dirty="0"/>
              <a:t>&lt;T&gt;</a:t>
            </a:r>
          </a:p>
        </p:txBody>
      </p:sp>
      <p:cxnSp>
        <p:nvCxnSpPr>
          <p:cNvPr id="12" name="Straight Connector 11"/>
          <p:cNvCxnSpPr>
            <a:stCxn id="5" idx="3"/>
            <a:endCxn id="11" idx="1"/>
          </p:cNvCxnSpPr>
          <p:nvPr/>
        </p:nvCxnSpPr>
        <p:spPr>
          <a:xfrm>
            <a:off x="5552323" y="5335489"/>
            <a:ext cx="459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79106" y="1268760"/>
            <a:ext cx="8229600" cy="25922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 different kinds of collection exists, each with different internal implementations and external characteristics</a:t>
            </a:r>
          </a:p>
          <a:p>
            <a:r>
              <a:rPr lang="en-US" dirty="0" smtClean="0"/>
              <a:t>Ability to traverse </a:t>
            </a:r>
            <a:r>
              <a:rPr lang="en-US" dirty="0" smtClean="0"/>
              <a:t>contents </a:t>
            </a:r>
            <a:r>
              <a:rPr lang="en-US" dirty="0" smtClean="0"/>
              <a:t>of </a:t>
            </a:r>
            <a:r>
              <a:rPr lang="en-US" dirty="0" smtClean="0"/>
              <a:t>collection </a:t>
            </a:r>
            <a:r>
              <a:rPr lang="en-US" dirty="0" smtClean="0"/>
              <a:t>is an almost universal need</a:t>
            </a:r>
          </a:p>
          <a:p>
            <a:r>
              <a:rPr lang="en-US" dirty="0" smtClean="0"/>
              <a:t>Framework exposes common traversal API through the IEnumerable/IEnumerator interfaces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80017" y="5119465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Enumerable</a:t>
            </a:r>
            <a:endParaRPr lang="en-US" dirty="0"/>
          </a:p>
        </p:txBody>
      </p:sp>
      <p:cxnSp>
        <p:nvCxnSpPr>
          <p:cNvPr id="15" name="Straight Connector 14"/>
          <p:cNvCxnSpPr>
            <a:stCxn id="14" idx="3"/>
            <a:endCxn id="5" idx="1"/>
          </p:cNvCxnSpPr>
          <p:nvPr/>
        </p:nvCxnSpPr>
        <p:spPr>
          <a:xfrm>
            <a:off x="3208209" y="5335489"/>
            <a:ext cx="615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86913" y="6194109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Queryable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3"/>
            <a:endCxn id="6" idx="1"/>
          </p:cNvCxnSpPr>
          <p:nvPr/>
        </p:nvCxnSpPr>
        <p:spPr>
          <a:xfrm>
            <a:off x="3215105" y="6410133"/>
            <a:ext cx="609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IEnumerable/IEnumerator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7"/>
          </a:xfrm>
        </p:spPr>
        <p:txBody>
          <a:bodyPr>
            <a:normAutofit/>
          </a:bodyPr>
          <a:lstStyle/>
          <a:p>
            <a:r>
              <a:rPr lang="en-US" dirty="0" smtClean="0"/>
              <a:t>Defines basic low-level protocol by which collection elements are traversed in a read-only, forward-only manner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6093296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IEnumerable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1557" y="6093296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IEnumerator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3"/>
            <a:endCxn id="7" idx="1"/>
          </p:cNvCxnSpPr>
          <p:nvPr/>
        </p:nvCxnSpPr>
        <p:spPr>
          <a:xfrm>
            <a:off x="2051720" y="6309320"/>
            <a:ext cx="459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9592" y="324433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GetEnumerator();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927179" y="436510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MoveNext();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Current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Reset();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4400195" y="321297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args)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String class implements IEnumerable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 = s.GetEnumerator();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(e.MoveNext())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)e.Current;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.WriteLine(c);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or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using syntactic shortcut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.WriteLine(c);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224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IEnumerable&lt;T</a:t>
            </a:r>
            <a:r>
              <a:rPr lang="en-US" sz="3600" dirty="0"/>
              <a:t>&gt;/</a:t>
            </a:r>
            <a:r>
              <a:rPr lang="en-US" sz="3600" dirty="0" smtClean="0"/>
              <a:t>IEnumerator</a:t>
            </a:r>
            <a:r>
              <a:rPr lang="en-US" sz="3600" dirty="0"/>
              <a:t>&lt;T&gt;</a:t>
            </a:r>
            <a:r>
              <a:rPr lang="en-US" sz="3600" dirty="0" smtClean="0"/>
              <a:t> </a:t>
            </a:r>
            <a:r>
              <a:rPr lang="en-US" sz="3600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Avoid overhead of boxing with value-type elements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801" y="6093296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IEnumerable&lt;T</a:t>
            </a:r>
            <a:r>
              <a:rPr lang="en-US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830" y="6093296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IEnumerator</a:t>
            </a:r>
            <a:r>
              <a:rPr lang="en-US" dirty="0"/>
              <a:t>&lt;T&gt;</a:t>
            </a: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>
            <a:off x="2006993" y="6309320"/>
            <a:ext cx="459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28085" y="2145049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args)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{ 1, 2, 3 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 =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n.GetEnumerator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(e.MoveNext())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e.Current;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.WriteLine(c);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or in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short-hand</a:t>
            </a:r>
            <a:b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using (var e = n.GetEnumerator())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.WriteLine(c);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02635" y="52326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public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struct</a:t>
            </a:r>
            <a:r>
              <a:rPr lang="en-US" dirty="0"/>
              <a:t> Enumerator : </a:t>
            </a:r>
            <a:endParaRPr lang="en-US" dirty="0" smtClean="0"/>
          </a:p>
          <a:p>
            <a:r>
              <a:rPr lang="en-US" dirty="0" smtClean="0"/>
              <a:t>    IEnumerator&lt;T</a:t>
            </a:r>
            <a:r>
              <a:rPr lang="en-US" dirty="0"/>
              <a:t>&gt;, IDisposable, IEnumerator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788635" y="3068959"/>
            <a:ext cx="1855373" cy="2163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2635" y="259190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: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GetEnumerator();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02635" y="3673766"/>
            <a:ext cx="34933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: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T Current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21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IEnumerable&lt;T&gt; extension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Added to current context through using statement</a:t>
            </a:r>
          </a:p>
          <a:p>
            <a:r>
              <a:rPr lang="en-US" dirty="0" smtClean="0"/>
              <a:t>Adds methods to every instance of type that implements IEnumerable&lt;T&gt;</a:t>
            </a:r>
          </a:p>
          <a:p>
            <a:r>
              <a:rPr lang="en-US" dirty="0" smtClean="0"/>
              <a:t>Extension methods typically require only an iteration protocol in order to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5634" y="6165304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IEnumerable&lt;T</a:t>
            </a:r>
            <a:r>
              <a:rPr lang="en-US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6165304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Enumerable</a:t>
            </a:r>
            <a:endParaRPr lang="en-US" dirty="0"/>
          </a:p>
        </p:txBody>
      </p:sp>
      <p:cxnSp>
        <p:nvCxnSpPr>
          <p:cNvPr id="6" name="Straight Connector 5"/>
          <p:cNvCxnSpPr>
            <a:stCxn id="5" idx="3"/>
            <a:endCxn id="4" idx="1"/>
          </p:cNvCxnSpPr>
          <p:nvPr/>
        </p:nvCxnSpPr>
        <p:spPr>
          <a:xfrm>
            <a:off x="1979712" y="6381328"/>
            <a:ext cx="615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9592" y="3774519"/>
            <a:ext cx="7416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Enumerable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Where&lt;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source,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predicate)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element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source)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(predicate(element))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yield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element;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4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753</Words>
  <Application>Microsoft Office PowerPoint</Application>
  <PresentationFormat>On-screen Show (4:3)</PresentationFormat>
  <Paragraphs>179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Kontortema</vt:lpstr>
      <vt:lpstr>ADO.NET: The Entity Framework</vt:lpstr>
      <vt:lpstr>Agenda</vt:lpstr>
      <vt:lpstr>Introduction to EF</vt:lpstr>
      <vt:lpstr>Introduction to EF (2)</vt:lpstr>
      <vt:lpstr>Introduction to EF (3)</vt:lpstr>
      <vt:lpstr>The core collection interfaces</vt:lpstr>
      <vt:lpstr>IEnumerable/IEnumerator interface</vt:lpstr>
      <vt:lpstr>IEnumerable&lt;T&gt;/IEnumerator&lt;T&gt; interface</vt:lpstr>
      <vt:lpstr>IEnumerable&lt;T&gt; extension methods</vt:lpstr>
      <vt:lpstr>Interpreted queries</vt:lpstr>
      <vt:lpstr>Interpreted queries (2)</vt:lpstr>
      <vt:lpstr>IQueryable&lt;T&gt; extension methods</vt:lpstr>
      <vt:lpstr>Building query expressions</vt:lpstr>
      <vt:lpstr>Building query expressions (2)</vt:lpstr>
      <vt:lpstr>Building query expressions 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ADO.NET: The Entity Framework</dc:title>
  <dc:creator>Ronnie Holm (ROHO - Underviser - Cphbusiness)</dc:creator>
  <cp:lastModifiedBy>Ronnie Holm (ROHO - Underviser - CPH Business)</cp:lastModifiedBy>
  <cp:revision>100</cp:revision>
  <dcterms:created xsi:type="dcterms:W3CDTF">2013-04-27T09:11:01Z</dcterms:created>
  <dcterms:modified xsi:type="dcterms:W3CDTF">2013-11-08T18:53:38Z</dcterms:modified>
</cp:coreProperties>
</file>