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0" r:id="rId4"/>
    <p:sldId id="258" r:id="rId5"/>
    <p:sldId id="259" r:id="rId6"/>
    <p:sldId id="257" r:id="rId7"/>
    <p:sldId id="265" r:id="rId8"/>
    <p:sldId id="266" r:id="rId9"/>
    <p:sldId id="268" r:id="rId10"/>
    <p:sldId id="273" r:id="rId11"/>
    <p:sldId id="274" r:id="rId12"/>
    <p:sldId id="267" r:id="rId13"/>
    <p:sldId id="262" r:id="rId14"/>
    <p:sldId id="264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50977" autoAdjust="0"/>
  </p:normalViewPr>
  <p:slideViewPr>
    <p:cSldViewPr>
      <p:cViewPr varScale="1">
        <p:scale>
          <a:sx n="33" d="100"/>
          <a:sy n="33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2ECF6-0E4D-4E67-8C5A-6A01A7FD646A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D419-A710-47F6-BD7C-26CA136A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 is a model of reality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in a program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In OO, </a:t>
            </a:r>
            <a:r>
              <a:rPr lang="da-DK" baseline="0" dirty="0" err="1" smtClean="0"/>
              <a:t>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world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there’re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views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well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Paradigms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exist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scientific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field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Most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known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probably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astronomy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Geocentric</a:t>
            </a:r>
            <a:r>
              <a:rPr lang="da-DK" baseline="0" dirty="0" smtClean="0"/>
              <a:t> model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  - Earth is the </a:t>
            </a:r>
            <a:r>
              <a:rPr lang="da-DK" baseline="0" dirty="0" err="1" smtClean="0"/>
              <a:t>orbital</a:t>
            </a:r>
            <a:r>
              <a:rPr lang="da-DK" baseline="0" dirty="0" smtClean="0"/>
              <a:t> center of all </a:t>
            </a:r>
            <a:r>
              <a:rPr lang="da-DK" baseline="0" dirty="0" err="1" smtClean="0"/>
              <a:t>heavenly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bodies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Planets </a:t>
            </a:r>
            <a:r>
              <a:rPr lang="da-DK" baseline="0" dirty="0" err="1" smtClean="0"/>
              <a:t>orbit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evenly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spaced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circular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orbits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Turned</a:t>
            </a:r>
            <a:r>
              <a:rPr lang="da-DK" baseline="0" dirty="0" smtClean="0"/>
              <a:t> out to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hard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predict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heavenly</a:t>
            </a:r>
            <a:r>
              <a:rPr lang="da-DK" baseline="0" dirty="0" smtClean="0"/>
              <a:t> motion</a:t>
            </a:r>
            <a:br>
              <a:rPr lang="da-DK" baseline="0" dirty="0" smtClean="0"/>
            </a:br>
            <a:r>
              <a:rPr lang="da-DK" baseline="0" dirty="0" smtClean="0"/>
              <a:t>  - Special cases </a:t>
            </a:r>
            <a:r>
              <a:rPr lang="da-DK" baseline="0" dirty="0" err="1" smtClean="0"/>
              <a:t>got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 over time, </a:t>
            </a:r>
            <a:r>
              <a:rPr lang="da-DK" baseline="0" dirty="0" err="1" smtClean="0"/>
              <a:t>making</a:t>
            </a:r>
            <a:r>
              <a:rPr lang="da-DK" baseline="0" dirty="0" smtClean="0"/>
              <a:t> the model </a:t>
            </a:r>
            <a:r>
              <a:rPr lang="da-DK" baseline="0" dirty="0" err="1" smtClean="0"/>
              <a:t>complex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telescopes</a:t>
            </a:r>
            <a:r>
              <a:rPr lang="da-DK" baseline="0" dirty="0" smtClean="0"/>
              <a:t> made the </a:t>
            </a:r>
            <a:r>
              <a:rPr lang="da-DK" baseline="0" dirty="0" err="1" smtClean="0"/>
              <a:t>imprecisions</a:t>
            </a:r>
            <a:r>
              <a:rPr lang="da-DK" baseline="0" dirty="0" smtClean="0"/>
              <a:t> stand out </a:t>
            </a:r>
            <a:r>
              <a:rPr lang="da-DK" baseline="0" dirty="0" err="1" smtClean="0"/>
              <a:t>even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further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Even </a:t>
            </a:r>
            <a:r>
              <a:rPr lang="da-DK" baseline="0" dirty="0" err="1" smtClean="0"/>
              <a:t>though</a:t>
            </a:r>
            <a:r>
              <a:rPr lang="da-DK" baseline="0" dirty="0" smtClean="0"/>
              <a:t> the model is </a:t>
            </a:r>
            <a:r>
              <a:rPr lang="da-DK" baseline="0" dirty="0" err="1" smtClean="0"/>
              <a:t>imprecise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still </a:t>
            </a:r>
            <a:r>
              <a:rPr lang="da-DK" baseline="0" dirty="0" err="1" smtClean="0"/>
              <a:t>valuable</a:t>
            </a:r>
            <a:r>
              <a:rPr lang="da-DK" baseline="0" dirty="0" smtClean="0"/>
              <a:t> 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Ptolemy’s</a:t>
            </a:r>
            <a:r>
              <a:rPr lang="da-DK" baseline="0" dirty="0" smtClean="0"/>
              <a:t> model </a:t>
            </a:r>
            <a:r>
              <a:rPr lang="da-DK" baseline="0" dirty="0" err="1" smtClean="0"/>
              <a:t>dominated</a:t>
            </a:r>
            <a:r>
              <a:rPr lang="da-DK" baseline="0" dirty="0" smtClean="0"/>
              <a:t> for 1500 </a:t>
            </a:r>
            <a:r>
              <a:rPr lang="da-DK" baseline="0" dirty="0" err="1" smtClean="0"/>
              <a:t>years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until</a:t>
            </a:r>
            <a:r>
              <a:rPr lang="da-DK" baseline="0" dirty="0" smtClean="0"/>
              <a:t> the 17th </a:t>
            </a:r>
            <a:r>
              <a:rPr lang="da-DK" baseline="0" dirty="0" err="1" smtClean="0"/>
              <a:t>century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In </a:t>
            </a:r>
            <a:r>
              <a:rPr lang="da-DK" baseline="0" dirty="0" err="1" smtClean="0"/>
              <a:t>late</a:t>
            </a:r>
            <a:r>
              <a:rPr lang="da-DK" baseline="0" dirty="0" smtClean="0"/>
              <a:t> 16th </a:t>
            </a:r>
            <a:r>
              <a:rPr lang="da-DK" baseline="0" dirty="0" err="1" smtClean="0"/>
              <a:t>century</a:t>
            </a:r>
            <a:r>
              <a:rPr lang="da-DK" baseline="0" dirty="0" smtClean="0"/>
              <a:t> </a:t>
            </a:r>
            <a:r>
              <a:rPr lang="da-DK" baseline="0" dirty="0" smtClean="0"/>
              <a:t>it </a:t>
            </a:r>
            <a:r>
              <a:rPr lang="da-DK" baseline="0" dirty="0" err="1" smtClean="0"/>
              <a:t>was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gradually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superceded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heliocentric</a:t>
            </a:r>
            <a:r>
              <a:rPr lang="da-DK" baseline="0" dirty="0" smtClean="0"/>
              <a:t> model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Heliocentric</a:t>
            </a:r>
            <a:r>
              <a:rPr lang="da-DK" baseline="0" dirty="0" smtClean="0"/>
              <a:t> model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Earth and planets revolve around a stationary Sun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da-DK" baseline="0" dirty="0" smtClean="0"/>
              <a:t>Planets </a:t>
            </a:r>
            <a:r>
              <a:rPr lang="da-DK" baseline="0" dirty="0" err="1" smtClean="0"/>
              <a:t>orbit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elliptical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orbits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spaced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Describes</a:t>
            </a:r>
            <a:r>
              <a:rPr lang="da-DK" baseline="0" dirty="0" smtClean="0"/>
              <a:t> reality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/more </a:t>
            </a:r>
            <a:r>
              <a:rPr lang="da-DK" baseline="0" dirty="0" err="1" smtClean="0"/>
              <a:t>precise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geocentric</a:t>
            </a:r>
            <a:r>
              <a:rPr lang="da-DK" baseline="0" dirty="0" smtClean="0"/>
              <a:t>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Multiple </a:t>
            </a:r>
            <a:r>
              <a:rPr lang="da-DK" baseline="0" dirty="0" err="1" smtClean="0"/>
              <a:t>paradigms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co-exist</a:t>
            </a:r>
            <a:r>
              <a:rPr lang="da-DK" baseline="0" dirty="0" smtClean="0"/>
              <a:t> for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 smtClean="0"/>
              <a:t>- </a:t>
            </a:r>
            <a:r>
              <a:rPr lang="da-DK" dirty="0" err="1" smtClean="0"/>
              <a:t>Ctor’s</a:t>
            </a:r>
            <a:r>
              <a:rPr lang="da-DK" dirty="0" smtClean="0"/>
              <a:t> </a:t>
            </a:r>
            <a:r>
              <a:rPr lang="da-DK" dirty="0" err="1" smtClean="0"/>
              <a:t>return</a:t>
            </a:r>
            <a:r>
              <a:rPr lang="da-DK" dirty="0" smtClean="0"/>
              <a:t> type is implicit. </a:t>
            </a:r>
            <a:r>
              <a:rPr lang="da-DK" dirty="0" err="1" smtClean="0"/>
              <a:t>Chicken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egg</a:t>
            </a:r>
            <a:r>
              <a:rPr lang="da-DK" baseline="0" dirty="0" smtClean="0"/>
              <a:t> problem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always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provide a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, a default is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ILSply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smtClean="0"/>
              <a:t>Default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arguments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smtClean="0"/>
              <a:t>Data is set to default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as part of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executes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bool</a:t>
            </a:r>
            <a:r>
              <a:rPr lang="da-DK" baseline="0" dirty="0" smtClean="0"/>
              <a:t> is false, </a:t>
            </a:r>
            <a:r>
              <a:rPr lang="da-DK" baseline="0" dirty="0" err="1" smtClean="0"/>
              <a:t>ref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null</a:t>
            </a:r>
            <a:r>
              <a:rPr lang="da-DK" baseline="0" dirty="0" smtClean="0"/>
              <a:t>, int is 0, </a:t>
            </a:r>
            <a:r>
              <a:rPr lang="da-DK" baseline="0" dirty="0" err="1" smtClean="0"/>
              <a:t>float</a:t>
            </a:r>
            <a:r>
              <a:rPr lang="da-DK" baseline="0" dirty="0" smtClean="0"/>
              <a:t> </a:t>
            </a:r>
            <a:r>
              <a:rPr lang="da-DK" baseline="0" dirty="0" smtClean="0"/>
              <a:t>is 0.0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Provide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to set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at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time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Naming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convenion</a:t>
            </a:r>
            <a:r>
              <a:rPr lang="da-DK" baseline="0" dirty="0" smtClean="0"/>
              <a:t> with _ to </a:t>
            </a:r>
            <a:r>
              <a:rPr lang="da-DK" baseline="0" dirty="0" err="1" smtClean="0"/>
              <a:t>avoid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t</a:t>
            </a:r>
            <a:r>
              <a:rPr lang="da-DK" dirty="0" err="1" smtClean="0"/>
              <a:t>his</a:t>
            </a:r>
            <a:r>
              <a:rPr lang="da-DK" dirty="0" smtClean="0"/>
              <a:t> </a:t>
            </a:r>
            <a:r>
              <a:rPr lang="da-DK" dirty="0" err="1" smtClean="0"/>
              <a:t>resolves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 resolution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: with </a:t>
            </a:r>
            <a:r>
              <a:rPr lang="da-DK" baseline="0" dirty="0" err="1" smtClean="0"/>
              <a:t>this.make</a:t>
            </a:r>
            <a:r>
              <a:rPr lang="da-DK" baseline="0" dirty="0" smtClean="0"/>
              <a:t>, </a:t>
            </a:r>
            <a:r>
              <a:rPr lang="da-DK" baseline="0" dirty="0" smtClean="0"/>
              <a:t>it </a:t>
            </a:r>
            <a:r>
              <a:rPr lang="da-DK" baseline="0" dirty="0" err="1" smtClean="0"/>
              <a:t>resolves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ambiguity</a:t>
            </a:r>
            <a:r>
              <a:rPr lang="da-DK" baseline="0" dirty="0" smtClean="0"/>
              <a:t>. For </a:t>
            </a:r>
            <a:r>
              <a:rPr lang="da-DK" baseline="0" dirty="0" err="1" smtClean="0"/>
              <a:t>Speedup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anything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 </a:t>
            </a:r>
            <a:r>
              <a:rPr lang="da-DK" baseline="0" dirty="0" err="1" smtClean="0"/>
              <a:t>hardly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as it </a:t>
            </a:r>
            <a:r>
              <a:rPr lang="da-DK" baseline="0" dirty="0" err="1" smtClean="0"/>
              <a:t>adds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noise</a:t>
            </a:r>
            <a:r>
              <a:rPr lang="da-DK" baseline="0" dirty="0" smtClean="0"/>
              <a:t> </a:t>
            </a:r>
            <a:r>
              <a:rPr lang="da-DK" baseline="0" dirty="0" smtClean="0"/>
              <a:t>to the </a:t>
            </a:r>
            <a:r>
              <a:rPr lang="da-DK" baseline="0" dirty="0" err="1" smtClean="0"/>
              <a:t>code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useful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constructor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optional</a:t>
            </a:r>
            <a:r>
              <a:rPr lang="da-DK" baseline="0" dirty="0" smtClean="0"/>
              <a:t> arguments with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as alternative to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 for .NET version </a:t>
            </a:r>
            <a:r>
              <a:rPr lang="da-DK" baseline="0" dirty="0" smtClean="0"/>
              <a:t>&gt;= 4.0</a:t>
            </a:r>
            <a:endParaRPr lang="da-DK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7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</a:t>
            </a:r>
            <a:r>
              <a:rPr lang="da-DK" dirty="0" err="1" smtClean="0"/>
              <a:t>Without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access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modifiers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encapsulation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achivable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we’d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have OO as a </a:t>
            </a:r>
            <a:r>
              <a:rPr lang="da-DK" baseline="0" dirty="0" err="1" smtClean="0"/>
              <a:t>grouping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mechanism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Types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internal</a:t>
            </a:r>
            <a:r>
              <a:rPr lang="da-DK" dirty="0" smtClean="0"/>
              <a:t> by default</a:t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Type </a:t>
            </a:r>
            <a:r>
              <a:rPr lang="da-DK" dirty="0" err="1" smtClean="0"/>
              <a:t>members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private </a:t>
            </a:r>
            <a:r>
              <a:rPr lang="da-DK" dirty="0" smtClean="0"/>
              <a:t>by default</a:t>
            </a:r>
          </a:p>
          <a:p>
            <a:pPr marL="171450" indent="-171450">
              <a:buFontTx/>
              <a:buChar char="-"/>
            </a:pP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Implemented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accessor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mutator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in CIL (</a:t>
            </a:r>
            <a:r>
              <a:rPr lang="da-DK" baseline="0" dirty="0" err="1" smtClean="0"/>
              <a:t>verify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ILSpy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Removes </a:t>
            </a:r>
            <a:r>
              <a:rPr lang="da-DK" baseline="0" dirty="0" err="1" smtClean="0"/>
              <a:t>boilerplate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properties has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associated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logic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en-US" baseline="0" noProof="0" dirty="0" smtClean="0"/>
              <a:t>within</a:t>
            </a:r>
            <a:r>
              <a:rPr lang="da-DK" baseline="0" dirty="0" smtClean="0"/>
              <a:t> mutator is a </a:t>
            </a:r>
            <a:r>
              <a:rPr lang="da-DK" baseline="0" dirty="0" err="1" smtClean="0"/>
              <a:t>special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token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compiler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Oftentimes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validation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logic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 to set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 of backing </a:t>
            </a:r>
            <a:r>
              <a:rPr lang="da-DK" baseline="0" dirty="0" err="1" smtClean="0"/>
              <a:t>field</a:t>
            </a:r>
            <a:r>
              <a:rPr lang="da-DK" baseline="0" dirty="0" smtClean="0"/>
              <a:t> is invalid from C# but valid in CIL (</a:t>
            </a:r>
            <a:r>
              <a:rPr lang="da-DK" baseline="0" dirty="0" err="1" smtClean="0"/>
              <a:t>prevents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conflicts</a:t>
            </a:r>
            <a:r>
              <a:rPr lang="da-DK" baseline="0" dirty="0" smtClean="0"/>
              <a:t> with </a:t>
            </a:r>
            <a:r>
              <a:rPr lang="da-DK" baseline="0" dirty="0" smtClean="0"/>
              <a:t>C</a:t>
            </a:r>
            <a:r>
              <a:rPr lang="da-DK" baseline="0" dirty="0" smtClean="0"/>
              <a:t>#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)</a:t>
            </a:r>
          </a:p>
          <a:p>
            <a:pPr marL="0" indent="0">
              <a:buFontTx/>
              <a:buNone/>
            </a:pPr>
            <a:r>
              <a:rPr lang="da-DK" dirty="0" smtClean="0"/>
              <a:t>- Start with simple</a:t>
            </a:r>
            <a:r>
              <a:rPr lang="da-DK" baseline="0" dirty="0" smtClean="0"/>
              <a:t> properties,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expand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hand-written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 smtClean="0"/>
              <a:t>- Removes </a:t>
            </a:r>
            <a:r>
              <a:rPr lang="da-DK" dirty="0" err="1" smtClean="0"/>
              <a:t>boilerplate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0" indent="0">
              <a:buFontTx/>
              <a:buNone/>
            </a:pPr>
            <a:r>
              <a:rPr lang="da-DK" dirty="0" smtClean="0"/>
              <a:t>- </a:t>
            </a:r>
            <a:r>
              <a:rPr lang="da-DK" dirty="0" err="1" smtClean="0"/>
              <a:t>Example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aseline="0" dirty="0" smtClean="0"/>
              <a:t>  - </a:t>
            </a:r>
            <a:r>
              <a:rPr lang="da-DK" dirty="0" smtClean="0"/>
              <a:t>Default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the </a:t>
            </a:r>
            <a:r>
              <a:rPr lang="da-DK" baseline="0" dirty="0" smtClean="0"/>
              <a:t>setter for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property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Can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ctor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well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shifts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</a:t>
            </a:r>
            <a:r>
              <a:rPr lang="da-DK" baseline="0" dirty="0" smtClean="0"/>
              <a:t> </a:t>
            </a:r>
            <a:r>
              <a:rPr lang="da-DK" baseline="0" dirty="0" smtClean="0"/>
              <a:t>more </a:t>
            </a:r>
            <a:r>
              <a:rPr lang="da-DK" baseline="0" dirty="0" err="1" smtClean="0"/>
              <a:t>frequently</a:t>
            </a:r>
            <a:r>
              <a:rPr lang="da-DK" baseline="0" dirty="0" smtClean="0"/>
              <a:t> in CS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astronomy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In CS </a:t>
            </a:r>
            <a:r>
              <a:rPr lang="da-DK" baseline="0" dirty="0" err="1" smtClean="0"/>
              <a:t>there’s</a:t>
            </a:r>
            <a:r>
              <a:rPr lang="da-DK" baseline="0" dirty="0" smtClean="0"/>
              <a:t> tens of </a:t>
            </a:r>
            <a:r>
              <a:rPr lang="da-DK" baseline="0" dirty="0" err="1" smtClean="0"/>
              <a:t>paradigms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currently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</a:t>
            </a:r>
            <a:r>
              <a:rPr lang="da-DK" baseline="0" dirty="0" smtClean="0"/>
              <a:t>mainstream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SP and OOP have </a:t>
            </a:r>
            <a:r>
              <a:rPr lang="da-DK" baseline="0" dirty="0" err="1" smtClean="0"/>
              <a:t>co-existed</a:t>
            </a:r>
            <a:r>
              <a:rPr lang="da-DK" baseline="0" dirty="0" smtClean="0"/>
              <a:t> for 30-40 </a:t>
            </a:r>
            <a:r>
              <a:rPr lang="da-DK" baseline="0" dirty="0" err="1" smtClean="0"/>
              <a:t>years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OO is a </a:t>
            </a:r>
            <a:r>
              <a:rPr lang="da-DK" baseline="0" dirty="0" smtClean="0"/>
              <a:t>successor/superset </a:t>
            </a:r>
            <a:r>
              <a:rPr lang="da-DK" baseline="0" dirty="0" smtClean="0"/>
              <a:t>of SP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OO </a:t>
            </a:r>
            <a:r>
              <a:rPr lang="da-DK" baseline="0" dirty="0" err="1" smtClean="0"/>
              <a:t>contenders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include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Focuses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modelling</a:t>
            </a:r>
            <a:r>
              <a:rPr lang="da-DK" baseline="0" dirty="0" smtClean="0"/>
              <a:t> programs as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equiped</a:t>
            </a:r>
            <a:r>
              <a:rPr lang="da-DK" baseline="0" dirty="0" smtClean="0"/>
              <a:t> </a:t>
            </a:r>
            <a:r>
              <a:rPr lang="da-DK" baseline="0" dirty="0" smtClean="0"/>
              <a:t>to deal with </a:t>
            </a:r>
            <a:r>
              <a:rPr lang="da-DK" baseline="0" dirty="0" err="1" smtClean="0"/>
              <a:t>concurrency</a:t>
            </a:r>
            <a:endParaRPr lang="da-DK" baseline="0" dirty="0" smtClean="0"/>
          </a:p>
          <a:p>
            <a:pPr marL="0" lvl="0" indent="0">
              <a:buFontTx/>
              <a:buNone/>
            </a:pPr>
            <a:r>
              <a:rPr lang="da-DK" baseline="0" dirty="0" smtClean="0"/>
              <a:t>- OO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adapt</a:t>
            </a:r>
            <a:r>
              <a:rPr lang="da-DK" baseline="0" dirty="0" smtClean="0"/>
              <a:t> more FP features over time to </a:t>
            </a:r>
            <a:r>
              <a:rPr lang="da-DK" baseline="0" dirty="0" err="1" smtClean="0"/>
              <a:t>delay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shift</a:t>
            </a:r>
            <a:endParaRPr lang="da-DK" baseline="0" dirty="0" smtClean="0"/>
          </a:p>
          <a:p>
            <a:pPr marL="0" lvl="0" indent="0">
              <a:buFontTx/>
              <a:buNone/>
            </a:pPr>
            <a:r>
              <a:rPr lang="da-DK" baseline="0" dirty="0" smtClean="0"/>
              <a:t>- Most </a:t>
            </a:r>
            <a:r>
              <a:rPr lang="da-DK" baseline="0" dirty="0" err="1" smtClean="0"/>
              <a:t>people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shift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teaching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, litterature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updating</a:t>
            </a:r>
            <a:endParaRPr lang="da-D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</a:t>
            </a:r>
            <a:r>
              <a:rPr lang="da-DK" baseline="0" dirty="0" err="1" smtClean="0"/>
              <a:t>Key</a:t>
            </a:r>
            <a:r>
              <a:rPr lang="da-DK" baseline="0" dirty="0" smtClean="0"/>
              <a:t> point: OO </a:t>
            </a:r>
            <a:r>
              <a:rPr lang="da-DK" baseline="0" dirty="0" err="1" smtClean="0"/>
              <a:t>isn’t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view</a:t>
            </a:r>
            <a:r>
              <a:rPr lang="da-DK" baseline="0" dirty="0" smtClean="0"/>
              <a:t> on problem </a:t>
            </a:r>
            <a:r>
              <a:rPr lang="da-DK" baseline="0" dirty="0" err="1" smtClean="0"/>
              <a:t>solving</a:t>
            </a:r>
            <a:r>
              <a:rPr lang="da-DK" baseline="0" dirty="0" smtClean="0"/>
              <a:t> in software and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eventually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replaced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One step up from </a:t>
            </a:r>
            <a:r>
              <a:rPr lang="da-DK" baseline="0" dirty="0" err="1" smtClean="0"/>
              <a:t>unstructured</a:t>
            </a:r>
            <a:r>
              <a:rPr lang="da-DK" baseline="0" dirty="0" smtClean="0"/>
              <a:t> spaghetti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full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gotos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Makes </a:t>
            </a:r>
            <a:r>
              <a:rPr lang="da-DK" baseline="0" dirty="0" err="1" smtClean="0"/>
              <a:t>extensive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block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routines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statements, and for loops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Program is </a:t>
            </a:r>
            <a:r>
              <a:rPr lang="da-DK" baseline="0" dirty="0" err="1" smtClean="0"/>
              <a:t>seen</a:t>
            </a:r>
            <a:r>
              <a:rPr lang="da-DK" baseline="0" dirty="0" smtClean="0"/>
              <a:t> as a list of </a:t>
            </a:r>
            <a:r>
              <a:rPr lang="da-DK" baseline="0" dirty="0" err="1" smtClean="0"/>
              <a:t>tasks</a:t>
            </a:r>
            <a:r>
              <a:rPr lang="da-DK" baseline="0" dirty="0" smtClean="0"/>
              <a:t> to perform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possible</a:t>
            </a:r>
            <a:r>
              <a:rPr lang="da-DK" baseline="0" dirty="0" smtClean="0"/>
              <a:t> </a:t>
            </a:r>
            <a:r>
              <a:rPr lang="da-DK" baseline="0" dirty="0" smtClean="0"/>
              <a:t>to do SP in </a:t>
            </a:r>
            <a:r>
              <a:rPr lang="da-DK" baseline="0" dirty="0" err="1" smtClean="0"/>
              <a:t>almost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In C# terms, </a:t>
            </a:r>
            <a:r>
              <a:rPr lang="da-DK" baseline="0" dirty="0" err="1" smtClean="0"/>
              <a:t>think</a:t>
            </a:r>
            <a:r>
              <a:rPr lang="da-DK" baseline="0" dirty="0" smtClean="0"/>
              <a:t> of SP as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fields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Global data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fields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maybe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grouped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together</a:t>
            </a:r>
            <a:r>
              <a:rPr lang="da-DK" baseline="0" dirty="0" smtClean="0"/>
              <a:t> in a ”</a:t>
            </a:r>
            <a:r>
              <a:rPr lang="da-DK" baseline="0" dirty="0" err="1" smtClean="0"/>
              <a:t>struct</a:t>
            </a:r>
            <a:r>
              <a:rPr lang="da-DK" baseline="0" dirty="0" smtClean="0"/>
              <a:t>”,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supported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Linux and Windows kernels </a:t>
            </a:r>
            <a:r>
              <a:rPr lang="da-DK" baseline="0" dirty="0" err="1" smtClean="0"/>
              <a:t>developed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SP, so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possible</a:t>
            </a:r>
            <a:r>
              <a:rPr lang="da-DK" baseline="0" dirty="0" smtClean="0"/>
              <a:t> but </a:t>
            </a:r>
            <a:r>
              <a:rPr lang="da-DK" baseline="0" dirty="0" err="1" smtClean="0"/>
              <a:t>requires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skilled</a:t>
            </a:r>
            <a:r>
              <a:rPr lang="da-DK" baseline="0" dirty="0" smtClean="0"/>
              <a:t> </a:t>
            </a:r>
            <a:r>
              <a:rPr lang="da-DK" baseline="0" dirty="0" smtClean="0"/>
              <a:t>developers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How to </a:t>
            </a:r>
            <a:r>
              <a:rPr lang="da-DK" baseline="0" dirty="0" err="1" smtClean="0"/>
              <a:t>enforce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contrains</a:t>
            </a:r>
            <a:r>
              <a:rPr lang="da-DK" baseline="0" dirty="0" smtClean="0"/>
              <a:t> in SP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multiple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modify</a:t>
            </a:r>
            <a:r>
              <a:rPr lang="da-DK" baseline="0" dirty="0" smtClean="0"/>
              <a:t> it?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Maybe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convention-based</a:t>
            </a:r>
            <a:r>
              <a:rPr lang="da-DK" baseline="0" dirty="0" smtClean="0"/>
              <a:t> approach to OO-</a:t>
            </a:r>
            <a:r>
              <a:rPr lang="da-DK" baseline="0" dirty="0" err="1" smtClean="0"/>
              <a:t>immitation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prefixes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Conventions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easily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fall</a:t>
            </a:r>
            <a:r>
              <a:rPr lang="da-DK" baseline="0" dirty="0" smtClean="0"/>
              <a:t> over with </a:t>
            </a:r>
            <a:r>
              <a:rPr lang="da-DK" baseline="0" dirty="0" err="1" smtClean="0"/>
              <a:t>thousands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Hard to </a:t>
            </a:r>
            <a:r>
              <a:rPr lang="da-DK" baseline="0" dirty="0" err="1" smtClean="0"/>
              <a:t>reuse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without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routines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do </a:t>
            </a:r>
            <a:r>
              <a:rPr lang="da-DK" baseline="0" dirty="0" err="1" smtClean="0"/>
              <a:t>anything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itself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Hard to </a:t>
            </a:r>
            <a:r>
              <a:rPr lang="da-DK" baseline="0" dirty="0" err="1" smtClean="0"/>
              <a:t>reuse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routines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maybe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tied</a:t>
            </a:r>
            <a:r>
              <a:rPr lang="da-DK" baseline="0" dirty="0" smtClean="0"/>
              <a:t> to multiple and independent </a:t>
            </a:r>
            <a:r>
              <a:rPr lang="da-DK" baseline="0" dirty="0" err="1" smtClean="0"/>
              <a:t>pieces</a:t>
            </a:r>
            <a:r>
              <a:rPr lang="da-DK" baseline="0" dirty="0" smtClean="0"/>
              <a:t> of data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Tie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shift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SP not </a:t>
            </a:r>
            <a:r>
              <a:rPr lang="da-DK" baseline="0" dirty="0" err="1" smtClean="0"/>
              <a:t>good</a:t>
            </a:r>
            <a:r>
              <a:rPr lang="da-DK" baseline="0" dirty="0" smtClean="0"/>
              <a:t> at </a:t>
            </a:r>
            <a:r>
              <a:rPr lang="da-DK" baseline="0" dirty="0" err="1" smtClean="0"/>
              <a:t>modelling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complexity</a:t>
            </a:r>
            <a:r>
              <a:rPr lang="da-DK" baseline="0" dirty="0" smtClean="0"/>
              <a:t> of real-</a:t>
            </a:r>
            <a:r>
              <a:rPr lang="da-DK" baseline="0" dirty="0" err="1" smtClean="0"/>
              <a:t>world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Establish</a:t>
            </a:r>
            <a:r>
              <a:rPr lang="da-DK" baseline="0" dirty="0" smtClean="0"/>
              <a:t> OO as a </a:t>
            </a:r>
            <a:r>
              <a:rPr lang="da-DK" baseline="0" dirty="0" smtClean="0"/>
              <a:t>superset </a:t>
            </a:r>
            <a:r>
              <a:rPr lang="da-DK" baseline="0" dirty="0" smtClean="0"/>
              <a:t>of SP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E</a:t>
            </a:r>
            <a:r>
              <a:rPr lang="en-US" baseline="0" dirty="0" smtClean="0"/>
              <a:t>ach object is capable of receiving messages, processing data, and sending messages to other objects</a:t>
            </a:r>
          </a:p>
          <a:p>
            <a:pPr marL="0" indent="0">
              <a:buFontTx/>
              <a:buNone/>
            </a:pPr>
            <a:r>
              <a:rPr lang="en-US" dirty="0" smtClean="0"/>
              <a:t>- OO data structures tend to carry their own operators around with them</a:t>
            </a:r>
          </a:p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Program might contain multiple copies of each type of object</a:t>
            </a:r>
          </a:p>
          <a:p>
            <a:pPr marL="0" indent="0">
              <a:buFontTx/>
              <a:buNone/>
            </a:pPr>
            <a:r>
              <a:rPr lang="en-US" dirty="0" smtClean="0"/>
              <a:t>- Objects wrap their data within a set of functions designed to ensure data is used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aseline="0" dirty="0" smtClean="0"/>
              <a:t>- OO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partially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simulated</a:t>
            </a:r>
            <a:r>
              <a:rPr lang="da-DK" baseline="0" dirty="0" smtClean="0"/>
              <a:t> in non-OO </a:t>
            </a:r>
            <a:r>
              <a:rPr lang="da-DK" baseline="0" dirty="0" err="1" smtClean="0"/>
              <a:t>languages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C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support </a:t>
            </a:r>
            <a:r>
              <a:rPr lang="da-DK" baseline="0" dirty="0" err="1" smtClean="0"/>
              <a:t>inheritance</a:t>
            </a:r>
            <a:r>
              <a:rPr lang="en-US" baseline="0" dirty="0" smtClean="0"/>
              <a:t>, for instance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support all </a:t>
            </a:r>
            <a:r>
              <a:rPr lang="da-DK" baseline="0" dirty="0" err="1" smtClean="0"/>
              <a:t>four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pillars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real OO </a:t>
            </a:r>
            <a:r>
              <a:rPr lang="da-DK" baseline="0" dirty="0" err="1" smtClean="0"/>
              <a:t>languages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</a:t>
            </a:r>
            <a:r>
              <a:rPr lang="da-DK" baseline="0" dirty="0" err="1" smtClean="0"/>
              <a:t>Sometimes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abstraction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absorbed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pillars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C</a:t>
            </a:r>
            <a:r>
              <a:rPr lang="en-US" dirty="0" smtClean="0"/>
              <a:t>hange </a:t>
            </a:r>
            <a:r>
              <a:rPr lang="en-US" dirty="0" smtClean="0"/>
              <a:t>implementation </a:t>
            </a:r>
            <a:r>
              <a:rPr lang="en-US" dirty="0" smtClean="0"/>
              <a:t>details of one class without affecting any other class</a:t>
            </a:r>
          </a:p>
          <a:p>
            <a:pPr marL="0" indent="0">
              <a:buFontTx/>
              <a:buNone/>
            </a:pPr>
            <a:r>
              <a:rPr lang="da-DK" dirty="0" smtClean="0"/>
              <a:t>- Public interface and </a:t>
            </a:r>
            <a:r>
              <a:rPr lang="da-DK" dirty="0" err="1" smtClean="0"/>
              <a:t>pre</a:t>
            </a:r>
            <a:r>
              <a:rPr lang="da-DK" dirty="0" smtClean="0"/>
              <a:t>- and </a:t>
            </a:r>
            <a:r>
              <a:rPr lang="da-DK" dirty="0" err="1" smtClean="0"/>
              <a:t>postconditions</a:t>
            </a:r>
            <a:endParaRPr lang="da-DK" dirty="0" smtClean="0"/>
          </a:p>
          <a:p>
            <a:pPr marL="0" indent="0">
              <a:buFontTx/>
              <a:buNone/>
            </a:pPr>
            <a:r>
              <a:rPr lang="en-US" dirty="0" smtClean="0"/>
              <a:t>- Methods act as intermediaries for retrieving or modifying the data they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Methods will typically include safeguards specific to the types of contained</a:t>
            </a:r>
            <a:r>
              <a:rPr lang="en-US" baseline="0" dirty="0" smtClean="0"/>
              <a:t> data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da-DK" dirty="0" smtClean="0"/>
              <a:t>- Sinus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: Provide angle as argument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Internally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table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lookup-values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actual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formula</a:t>
            </a:r>
            <a:endParaRPr lang="da-DK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Often confused as a way to reuse existing code which is not a good practice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Control data: </a:t>
            </a:r>
            <a:r>
              <a:rPr lang="da-DK" baseline="0" dirty="0" err="1" smtClean="0"/>
              <a:t>color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size</a:t>
            </a:r>
            <a:r>
              <a:rPr lang="da-DK" baseline="0" dirty="0" smtClean="0"/>
              <a:t> location</a:t>
            </a:r>
          </a:p>
          <a:p>
            <a:pPr marL="0" indent="0">
              <a:buFontTx/>
              <a:buNone/>
            </a:pPr>
            <a:r>
              <a:rPr lang="da-DK" baseline="0" dirty="0" smtClean="0"/>
              <a:t>- Control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draw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Inheritance for implementation reuse leads to tight coupling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re-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by re-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hierarchy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upwards</a:t>
            </a:r>
            <a:endParaRPr lang="da-DK" baseline="0" dirty="0" smtClean="0"/>
          </a:p>
          <a:p>
            <a:pPr marL="0" lvl="0" indent="0">
              <a:buFontTx/>
              <a:buNone/>
            </a:pPr>
            <a:r>
              <a:rPr lang="da-DK" baseline="0" dirty="0" smtClean="0"/>
              <a:t>- Classes vs. interfaces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Re-usability of code is better achieved through composition</a:t>
            </a:r>
            <a:br>
              <a:rPr lang="en-US" baseline="0" dirty="0" smtClean="0"/>
            </a:br>
            <a:r>
              <a:rPr lang="en-US" baseline="0" dirty="0" smtClean="0"/>
              <a:t>  - Interfaces allow composition to </a:t>
            </a:r>
            <a:r>
              <a:rPr lang="en-US" baseline="0" dirty="0" smtClean="0"/>
              <a:t>support </a:t>
            </a:r>
            <a:r>
              <a:rPr lang="en-US" baseline="0" dirty="0" smtClean="0"/>
              <a:t>polymorphic behavior</a:t>
            </a:r>
            <a:br>
              <a:rPr lang="en-US" baseline="0" dirty="0" smtClean="0"/>
            </a:br>
            <a:r>
              <a:rPr lang="en-US" baseline="0" dirty="0" smtClean="0"/>
              <a:t>  - </a:t>
            </a:r>
            <a:r>
              <a:rPr lang="da-DK" baseline="0" dirty="0" smtClean="0"/>
              <a:t>Class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type, but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interfaces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Business-domain classes may all be base classes without any inheritance at all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Abstraction captures only those details </a:t>
            </a:r>
            <a:r>
              <a:rPr lang="en-US" dirty="0" smtClean="0"/>
              <a:t>about </a:t>
            </a:r>
            <a:r>
              <a:rPr lang="en-US" dirty="0" smtClean="0"/>
              <a:t>object that are relevant to </a:t>
            </a:r>
            <a:r>
              <a:rPr lang="en-US" dirty="0" smtClean="0"/>
              <a:t>current </a:t>
            </a:r>
            <a:r>
              <a:rPr lang="en-US" dirty="0" smtClean="0"/>
              <a:t>perspective</a:t>
            </a:r>
          </a:p>
          <a:p>
            <a:pPr marL="0" indent="0">
              <a:buFontTx/>
              <a:buNone/>
            </a:pPr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dirty="0" smtClean="0"/>
              <a:t>Object</a:t>
            </a:r>
            <a:r>
              <a:rPr lang="da-DK" baseline="0" dirty="0" smtClean="0"/>
              <a:t> is an </a:t>
            </a:r>
            <a:r>
              <a:rPr lang="en-US" baseline="0" dirty="0" smtClean="0"/>
              <a:t>attempt to combine abstractions of data and code</a:t>
            </a:r>
          </a:p>
          <a:p>
            <a:pPr marL="0" indent="0">
              <a:buFontTx/>
              <a:buNone/>
            </a:pPr>
            <a:r>
              <a:rPr lang="en-US" dirty="0" smtClean="0"/>
              <a:t>- Allows handling data bits in meaningful ways, i.e., </a:t>
            </a:r>
            <a:r>
              <a:rPr lang="en-US" dirty="0" smtClean="0"/>
              <a:t>it’s </a:t>
            </a:r>
            <a:r>
              <a:rPr lang="en-US" dirty="0" smtClean="0"/>
              <a:t>the basic motivation behind a </a:t>
            </a:r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Each individual control does the right thing according to its specific type</a:t>
            </a:r>
          </a:p>
          <a:p>
            <a:pPr marL="0" indent="0">
              <a:buFontTx/>
              <a:buNone/>
            </a:pPr>
            <a:r>
              <a:rPr lang="da-DK" dirty="0" smtClean="0"/>
              <a:t>- In </a:t>
            </a:r>
            <a:r>
              <a:rPr lang="da-DK" dirty="0" err="1" smtClean="0"/>
              <a:t>TextBox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</a:t>
            </a:r>
            <a:r>
              <a:rPr lang="da-DK" baseline="0" dirty="0" smtClean="0"/>
              <a:t>base </a:t>
            </a:r>
            <a:r>
              <a:rPr lang="da-DK" baseline="0" dirty="0" err="1" smtClean="0"/>
              <a:t>method</a:t>
            </a: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aseline="0" dirty="0" smtClean="0"/>
              <a:t>- Virtual </a:t>
            </a:r>
            <a:r>
              <a:rPr lang="da-DK" baseline="0" dirty="0" err="1" smtClean="0"/>
              <a:t>vs</a:t>
            </a:r>
            <a:r>
              <a:rPr lang="da-DK" baseline="0" dirty="0" smtClean="0"/>
              <a:t> </a:t>
            </a:r>
            <a:r>
              <a:rPr lang="da-DK" baseline="0" dirty="0" smtClean="0"/>
              <a:t>abstract </a:t>
            </a:r>
            <a:r>
              <a:rPr lang="da-DK" baseline="0" dirty="0" err="1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D419-A710-47F6-BD7C-26CA136AA5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Understanding encapsulation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Ronnie Holm</a:t>
            </a:r>
          </a:p>
          <a:p>
            <a:r>
              <a:rPr lang="en-US" noProof="0" dirty="0" smtClean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676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 abstraction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0808"/>
            <a:ext cx="4825922" cy="295232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600200"/>
            <a:ext cx="3250704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details </a:t>
            </a:r>
            <a:r>
              <a:rPr lang="en-US" dirty="0"/>
              <a:t>so </a:t>
            </a:r>
            <a:r>
              <a:rPr lang="en-US" dirty="0" smtClean="0"/>
              <a:t>programmer </a:t>
            </a:r>
            <a:r>
              <a:rPr lang="en-US" dirty="0"/>
              <a:t>can focus on </a:t>
            </a:r>
            <a:r>
              <a:rPr lang="en-US" dirty="0" smtClean="0"/>
              <a:t>a </a:t>
            </a:r>
            <a:r>
              <a:rPr lang="en-US" dirty="0"/>
              <a:t>few concepts at a time</a:t>
            </a:r>
          </a:p>
        </p:txBody>
      </p:sp>
    </p:spTree>
    <p:extLst>
      <p:ext uri="{BB962C8B-B14F-4D97-AF65-F5344CB8AC3E}">
        <p14:creationId xmlns:p14="http://schemas.microsoft.com/office/powerpoint/2010/main" val="17783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Polymorphism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4104456" cy="447019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97492"/>
            <a:ext cx="3600400" cy="2131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No </a:t>
            </a:r>
            <a:r>
              <a:rPr lang="da-DK" dirty="0" err="1" smtClean="0"/>
              <a:t>need</a:t>
            </a:r>
            <a:r>
              <a:rPr lang="da-DK" dirty="0" smtClean="0"/>
              <a:t> to </a:t>
            </a:r>
            <a:r>
              <a:rPr lang="da-DK" dirty="0" err="1" smtClean="0"/>
              <a:t>know</a:t>
            </a:r>
            <a:r>
              <a:rPr lang="da-DK" dirty="0" smtClean="0"/>
              <a:t> </a:t>
            </a:r>
            <a:r>
              <a:rPr lang="da-DK" dirty="0" err="1" smtClean="0"/>
              <a:t>specific</a:t>
            </a:r>
            <a:r>
              <a:rPr lang="da-DK" dirty="0" smtClean="0"/>
              <a:t> type as long as type </a:t>
            </a:r>
            <a:r>
              <a:rPr lang="da-DK" dirty="0" err="1" smtClean="0"/>
              <a:t>inherits</a:t>
            </a:r>
            <a:r>
              <a:rPr lang="da-DK" dirty="0" smtClean="0"/>
              <a:t> </a:t>
            </a:r>
            <a:r>
              <a:rPr lang="da-DK" dirty="0" err="1" smtClean="0"/>
              <a:t>shared</a:t>
            </a:r>
            <a:r>
              <a:rPr lang="da-DK" dirty="0" smtClean="0"/>
              <a:t> </a:t>
            </a:r>
            <a:r>
              <a:rPr lang="da-DK" dirty="0" err="1" smtClean="0"/>
              <a:t>ability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Polymorphism (2)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72" y="1231532"/>
            <a:ext cx="3627572" cy="1540768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Allows values of different data types to be handled using a uniform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141710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0072" y="23322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Button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04248" y="234523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ListBox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5894724" y="1874304"/>
            <a:ext cx="314612" cy="457989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7073431" y="1874304"/>
            <a:ext cx="405469" cy="470929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2" y="2992154"/>
            <a:ext cx="3627572" cy="34163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virtual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("Control");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Button :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override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base.Draw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("Button");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Control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override void Draw()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48472" y="2992154"/>
            <a:ext cx="4572000" cy="230832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Control[] controls =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new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(Control c in controls)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c.Draw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37840" y="5392811"/>
            <a:ext cx="4572000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Output 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Control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Button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TextBox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Constructor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noProof="0" dirty="0" smtClean="0"/>
              <a:t>Method(s) that create instances of class</a:t>
            </a:r>
          </a:p>
          <a:p>
            <a:r>
              <a:rPr lang="en-US" noProof="0" dirty="0" smtClean="0"/>
              <a:t>Called implicitly through new keyword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4644008" y="1628800"/>
            <a:ext cx="3851920" cy="30931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_make;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Car(string make)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make = 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SpeedUp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delta)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+= delta;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4008" y="4960620"/>
            <a:ext cx="3851920" cy="149271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Program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Main(string[]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Car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c1 = new Car();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Car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c2 = new Car("Kia");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c2.SpeedUp(10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keyword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noProof="0" dirty="0" smtClean="0"/>
              <a:t>Provides explicit access to instance data</a:t>
            </a:r>
          </a:p>
          <a:p>
            <a:r>
              <a:rPr lang="en-US" noProof="0" dirty="0" smtClean="0"/>
              <a:t>this keyword is implicitly implied</a:t>
            </a:r>
          </a:p>
          <a:p>
            <a:r>
              <a:rPr lang="en-US" noProof="0" dirty="0" smtClean="0"/>
              <a:t>Used for constructor chaining as well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644008" y="1628800"/>
            <a:ext cx="3851920" cy="30931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string make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Car(string make) {</a:t>
            </a:r>
          </a:p>
          <a:p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this.make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make;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SpeedUp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delta) 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this.currentSpeed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+= delta;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Access modifiers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25881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Controls visibility of types and members to other types, members, and assemblies</a:t>
            </a:r>
          </a:p>
          <a:p>
            <a:r>
              <a:rPr lang="en-US" noProof="0" dirty="0" smtClean="0"/>
              <a:t>Make encapsulation possible</a:t>
            </a:r>
          </a:p>
          <a:p>
            <a:r>
              <a:rPr lang="en-US" noProof="0" dirty="0" smtClean="0"/>
              <a:t>Common modifiers</a:t>
            </a:r>
          </a:p>
          <a:p>
            <a:pPr lvl="1"/>
            <a:r>
              <a:rPr lang="en-US" noProof="0" dirty="0" smtClean="0"/>
              <a:t>public</a:t>
            </a:r>
          </a:p>
          <a:p>
            <a:pPr lvl="1"/>
            <a:r>
              <a:rPr lang="en-US" noProof="0" dirty="0" smtClean="0"/>
              <a:t>private</a:t>
            </a:r>
          </a:p>
          <a:p>
            <a:pPr lvl="1"/>
            <a:r>
              <a:rPr lang="en-US" noProof="0" dirty="0" smtClean="0"/>
              <a:t>protected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1700808"/>
            <a:ext cx="4176464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// internal class with private constructor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Radio()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2924944"/>
            <a:ext cx="4176464" cy="101566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// public class with public constructor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Radio()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6016" y="4077072"/>
            <a:ext cx="4176464" cy="267765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member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accessible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derived</a:t>
            </a:r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string _model;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return _model;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protected 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(string model)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_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model = model;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DABRadio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Radio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DABRadio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SetModel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("DAB");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Properties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4258816" cy="504056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Short-hand accessor and mutator methods</a:t>
            </a:r>
          </a:p>
          <a:p>
            <a:r>
              <a:rPr lang="en-US" noProof="0" dirty="0" smtClean="0"/>
              <a:t>Supports read-only or write-only properties</a:t>
            </a:r>
          </a:p>
          <a:p>
            <a:r>
              <a:rPr lang="en-US" noProof="0" dirty="0" smtClean="0"/>
              <a:t>Automatic properties removes boilerplate</a:t>
            </a:r>
          </a:p>
          <a:p>
            <a:r>
              <a:rPr lang="en-US" noProof="0" dirty="0" smtClean="0"/>
              <a:t>Automatic properties always implement both read and write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04048" y="1484784"/>
            <a:ext cx="3528392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{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_name;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return _name;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(string name)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_name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name;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48" y="3645024"/>
            <a:ext cx="3528392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_name;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string Name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return _name;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set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_name = value;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4048" y="5805264"/>
            <a:ext cx="3540710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606226" y="3212976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612385" y="5373216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Object initialization syntax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4781127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Class may not provide constructor to set value of all public fields or properties</a:t>
            </a:r>
          </a:p>
          <a:p>
            <a:r>
              <a:rPr lang="en-US" noProof="0" dirty="0" smtClean="0"/>
              <a:t>Short-hand way to set values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554396" y="1628800"/>
            <a:ext cx="4172805" cy="83099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397" y="2780928"/>
            <a:ext cx="4172805" cy="13849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Person p = new Person();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p.Firstname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"John";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p.Lastname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"Doe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9646" y="4811668"/>
            <a:ext cx="4157556" cy="156966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        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Person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new Person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"John",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"Doe"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8781" y="4365104"/>
            <a:ext cx="32403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noProof="0" dirty="0" smtClean="0"/>
              <a:t>Paradigms of thought</a:t>
            </a:r>
          </a:p>
          <a:p>
            <a:r>
              <a:rPr lang="en-US" noProof="0" dirty="0" smtClean="0"/>
              <a:t>Pillars of object orientation</a:t>
            </a:r>
          </a:p>
          <a:p>
            <a:r>
              <a:rPr lang="en-US" noProof="0" dirty="0" smtClean="0"/>
              <a:t>Language constructs supporting encapsulation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74" y="1628800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 in astronomy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3744416" cy="4525963"/>
          </a:xfrm>
        </p:spPr>
        <p:txBody>
          <a:bodyPr/>
          <a:lstStyle/>
          <a:p>
            <a:r>
              <a:rPr lang="en-US" noProof="0" dirty="0" smtClean="0"/>
              <a:t>Paradigm describes distinct concepts or thought patterns</a:t>
            </a:r>
          </a:p>
          <a:p>
            <a:r>
              <a:rPr lang="en-US" noProof="0" dirty="0" smtClean="0"/>
              <a:t>Paradigm shifts are relatively rare</a:t>
            </a:r>
          </a:p>
          <a:p>
            <a:r>
              <a:rPr lang="en-US" noProof="0" dirty="0" err="1" smtClean="0"/>
              <a:t>Geocentrism</a:t>
            </a:r>
            <a:r>
              <a:rPr lang="en-US" noProof="0" dirty="0" smtClean="0"/>
              <a:t> vs. </a:t>
            </a:r>
            <a:r>
              <a:rPr lang="en-US" noProof="0" dirty="0" err="1" smtClean="0"/>
              <a:t>Heliocentrism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54" y="1772816"/>
            <a:ext cx="4534826" cy="41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 in programming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en-US" noProof="0" dirty="0" smtClean="0"/>
              <a:t>Currently dominating</a:t>
            </a:r>
          </a:p>
          <a:p>
            <a:pPr lvl="1"/>
            <a:r>
              <a:rPr lang="en-US" noProof="0" dirty="0" smtClean="0"/>
              <a:t>Structured programming</a:t>
            </a:r>
          </a:p>
          <a:p>
            <a:pPr lvl="1"/>
            <a:r>
              <a:rPr lang="en-US" noProof="0" dirty="0" smtClean="0"/>
              <a:t>Object oriented programming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28800"/>
            <a:ext cx="3085187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Structured programming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Separates data and routines</a:t>
            </a:r>
          </a:p>
          <a:p>
            <a:r>
              <a:rPr lang="en-US" noProof="0" dirty="0" smtClean="0"/>
              <a:t>Involves global data</a:t>
            </a:r>
          </a:p>
          <a:p>
            <a:r>
              <a:rPr lang="en-US" noProof="0" dirty="0" smtClean="0"/>
              <a:t>Allowing </a:t>
            </a:r>
            <a:r>
              <a:rPr lang="en-US" noProof="0" dirty="0" smtClean="0"/>
              <a:t>any command to modify any piece of data leads to buggy programs</a:t>
            </a:r>
          </a:p>
          <a:p>
            <a:r>
              <a:rPr lang="en-US" noProof="0" dirty="0" smtClean="0"/>
              <a:t>Reuse is hard when data and routines aren’t tightly coupled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4" y="1556792"/>
            <a:ext cx="4218809" cy="42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 oriented programming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Concept as object</a:t>
            </a:r>
          </a:p>
          <a:p>
            <a:r>
              <a:rPr lang="en-US" noProof="0" dirty="0" smtClean="0"/>
              <a:t>Objects encapsulate</a:t>
            </a:r>
          </a:p>
          <a:p>
            <a:pPr lvl="1"/>
            <a:r>
              <a:rPr lang="en-US" noProof="0" dirty="0" smtClean="0"/>
              <a:t>Data (nouns)</a:t>
            </a:r>
          </a:p>
          <a:p>
            <a:pPr lvl="1"/>
            <a:r>
              <a:rPr lang="en-US" noProof="0" dirty="0" smtClean="0"/>
              <a:t>Methods (verbs)</a:t>
            </a:r>
          </a:p>
          <a:p>
            <a:r>
              <a:rPr lang="en-US" noProof="0" dirty="0" smtClean="0"/>
              <a:t>Objects are usually instances of classes</a:t>
            </a:r>
          </a:p>
          <a:p>
            <a:r>
              <a:rPr lang="en-US" noProof="0" dirty="0" smtClean="0"/>
              <a:t>Objects are self-contained ”machines” with roles and </a:t>
            </a:r>
            <a:r>
              <a:rPr lang="en-US" noProof="0" dirty="0" smtClean="0"/>
              <a:t>responsibilities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288364" cy="2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Pillars of OOP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089551" cy="41109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3034680" cy="1972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Encapsulation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205" cy="4525963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Keep each class self-contained</a:t>
            </a:r>
          </a:p>
          <a:p>
            <a:r>
              <a:rPr lang="en-US" noProof="0" dirty="0" smtClean="0"/>
              <a:t>Public interface vs. private implementation</a:t>
            </a:r>
          </a:p>
          <a:p>
            <a:r>
              <a:rPr lang="en-US" noProof="0" dirty="0" smtClean="0"/>
              <a:t>Changing public interface means notifying clients</a:t>
            </a:r>
          </a:p>
          <a:p>
            <a:r>
              <a:rPr lang="en-US" noProof="0" dirty="0" smtClean="0"/>
              <a:t>Internal details known only to class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05" y="1844824"/>
            <a:ext cx="38555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Inheritance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noProof="0" dirty="0" smtClean="0"/>
              <a:t>Derived </a:t>
            </a:r>
            <a:r>
              <a:rPr lang="en-US" noProof="0" dirty="0" smtClean="0"/>
              <a:t>types inherit </a:t>
            </a:r>
            <a:r>
              <a:rPr lang="en-US" noProof="0" dirty="0" smtClean="0"/>
              <a:t>methods/data from parent</a:t>
            </a:r>
          </a:p>
          <a:p>
            <a:r>
              <a:rPr lang="en-US" noProof="0" dirty="0" smtClean="0"/>
              <a:t>Enables reuse of data and code</a:t>
            </a:r>
          </a:p>
          <a:p>
            <a:r>
              <a:rPr lang="en-US" noProof="0" dirty="0" smtClean="0"/>
              <a:t>”is-a” </a:t>
            </a:r>
            <a:r>
              <a:rPr lang="en-US" noProof="0" dirty="0" err="1" smtClean="0"/>
              <a:t>vs</a:t>
            </a:r>
            <a:r>
              <a:rPr lang="en-US" noProof="0" dirty="0" smtClean="0"/>
              <a:t> </a:t>
            </a:r>
            <a:r>
              <a:rPr lang="en-US" noProof="0" dirty="0" smtClean="0"/>
              <a:t>”has-a” relationships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7" y="4030169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Button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5737" y="49331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ListBox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04479" y="493319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GridView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0"/>
            <a:endCxn id="4" idx="1"/>
          </p:cNvCxnSpPr>
          <p:nvPr/>
        </p:nvCxnSpPr>
        <p:spPr>
          <a:xfrm flipV="1">
            <a:off x="1286212" y="4258769"/>
            <a:ext cx="909525" cy="66148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4" idx="2"/>
          </p:cNvCxnSpPr>
          <p:nvPr/>
        </p:nvCxnSpPr>
        <p:spPr>
          <a:xfrm flipV="1">
            <a:off x="2870389" y="4487369"/>
            <a:ext cx="0" cy="44582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4" idx="3"/>
          </p:cNvCxnSpPr>
          <p:nvPr/>
        </p:nvCxnSpPr>
        <p:spPr>
          <a:xfrm flipH="1" flipV="1">
            <a:off x="3545040" y="4258769"/>
            <a:ext cx="934091" cy="674424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1560" y="606814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LinkButton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2" idx="0"/>
            <a:endCxn id="5" idx="2"/>
          </p:cNvCxnSpPr>
          <p:nvPr/>
        </p:nvCxnSpPr>
        <p:spPr>
          <a:xfrm flipV="1">
            <a:off x="1286212" y="5377453"/>
            <a:ext cx="0" cy="690691"/>
          </a:xfrm>
          <a:prstGeom prst="straightConnector1">
            <a:avLst/>
          </a:prstGeom>
          <a:ln w="25400" cap="flat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56176" y="4005064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Car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364087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Wheel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020271" y="4920253"/>
            <a:ext cx="13493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Engine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0" idx="0"/>
          </p:cNvCxnSpPr>
          <p:nvPr/>
        </p:nvCxnSpPr>
        <p:spPr>
          <a:xfrm flipH="1" flipV="1">
            <a:off x="7164288" y="4487369"/>
            <a:ext cx="530635" cy="432884"/>
          </a:xfrm>
          <a:prstGeom prst="straightConnector1">
            <a:avLst/>
          </a:prstGeom>
          <a:ln w="25400" cap="flat" cmpd="sng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0"/>
          </p:cNvCxnSpPr>
          <p:nvPr/>
        </p:nvCxnSpPr>
        <p:spPr>
          <a:xfrm flipV="1">
            <a:off x="6038739" y="4487369"/>
            <a:ext cx="405469" cy="432884"/>
          </a:xfrm>
          <a:prstGeom prst="straightConnector1">
            <a:avLst/>
          </a:prstGeom>
          <a:ln w="25400" cap="flat" cmpd="sng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62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1487</Words>
  <Application>Microsoft Office PowerPoint</Application>
  <PresentationFormat>On-screen Show (4:3)</PresentationFormat>
  <Paragraphs>298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Kontortema</vt:lpstr>
      <vt:lpstr>Understanding encapsulation</vt:lpstr>
      <vt:lpstr>Agenda</vt:lpstr>
      <vt:lpstr>Paradigms in astronomy</vt:lpstr>
      <vt:lpstr>Paradigms in programming</vt:lpstr>
      <vt:lpstr>Structured programming</vt:lpstr>
      <vt:lpstr>Object oriented programming</vt:lpstr>
      <vt:lpstr>Pillars of OOP</vt:lpstr>
      <vt:lpstr>Encapsulation</vt:lpstr>
      <vt:lpstr>Inheritance</vt:lpstr>
      <vt:lpstr>Data abstraction</vt:lpstr>
      <vt:lpstr>Polymorphism</vt:lpstr>
      <vt:lpstr>Polymorphism (2)</vt:lpstr>
      <vt:lpstr>Constructor</vt:lpstr>
      <vt:lpstr>this keyword</vt:lpstr>
      <vt:lpstr>Access modifiers</vt:lpstr>
      <vt:lpstr>Properties</vt:lpstr>
      <vt:lpstr>Object initialization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encapsulation</dc:title>
  <dc:creator>Ronnie Holm (ROHO - Underviser - CPH Business)</dc:creator>
  <cp:lastModifiedBy>Ronnie Holm (ROHO - Underviser - CPH Business)</cp:lastModifiedBy>
  <cp:revision>116</cp:revision>
  <dcterms:created xsi:type="dcterms:W3CDTF">2013-03-09T13:02:23Z</dcterms:created>
  <dcterms:modified xsi:type="dcterms:W3CDTF">2013-11-08T22:15:59Z</dcterms:modified>
</cp:coreProperties>
</file>