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58" r:id="rId5"/>
    <p:sldId id="259" r:id="rId6"/>
    <p:sldId id="261" r:id="rId7"/>
    <p:sldId id="260" r:id="rId8"/>
    <p:sldId id="262" r:id="rId9"/>
    <p:sldId id="267" r:id="rId10"/>
    <p:sldId id="270" r:id="rId11"/>
    <p:sldId id="265" r:id="rId12"/>
    <p:sldId id="271" r:id="rId13"/>
    <p:sldId id="266" r:id="rId14"/>
    <p:sldId id="272" r:id="rId15"/>
    <p:sldId id="268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0160" autoAdjust="0"/>
  </p:normalViewPr>
  <p:slideViewPr>
    <p:cSldViewPr>
      <p:cViewPr>
        <p:scale>
          <a:sx n="50" d="100"/>
          <a:sy n="50" d="100"/>
        </p:scale>
        <p:origin x="-7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80F30-C199-4091-8072-83AD7DF6131D}" type="datetimeFigureOut">
              <a:rPr lang="en-US" smtClean="0"/>
              <a:t>11/8/2013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C1D10-F5B2-4157-BAD9-D519B647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en-US" dirty="0" smtClean="0"/>
              <a:t>When we think of a "structure" we often think of architecture, but data also has structure</a:t>
            </a:r>
            <a:br>
              <a:rPr lang="en-US" dirty="0" smtClean="0"/>
            </a:br>
            <a:r>
              <a:rPr lang="en-US" dirty="0" smtClean="0"/>
              <a:t>- There’re many different types of data structures: arrays, graphs, queues, stacks, and so on</a:t>
            </a:r>
            <a:br>
              <a:rPr lang="en-US" dirty="0" smtClean="0"/>
            </a:br>
            <a:r>
              <a:rPr lang="en-US" dirty="0" smtClean="0"/>
              <a:t>- Generally</a:t>
            </a:r>
            <a:r>
              <a:rPr lang="en-US" baseline="0" dirty="0" smtClean="0"/>
              <a:t> speaking, any class is an example of a data structure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We use these structures to be able to effectively store and access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Data structures provide a means to manage large amounts of data efficiently</a:t>
            </a:r>
            <a:br>
              <a:rPr lang="en-US" dirty="0" smtClean="0"/>
            </a:br>
            <a:r>
              <a:rPr lang="en-US" dirty="0" smtClean="0"/>
              <a:t>- Efficient data structures are key to designing efficient algorithms</a:t>
            </a:r>
            <a:br>
              <a:rPr lang="en-US" dirty="0" smtClean="0"/>
            </a:br>
            <a:r>
              <a:rPr lang="en-US" dirty="0" smtClean="0"/>
              <a:t>- Implementing data structures usually require writing procedures that create and manipulate instances of structure</a:t>
            </a:r>
            <a:br>
              <a:rPr lang="en-US" dirty="0" smtClean="0"/>
            </a:br>
            <a:r>
              <a:rPr lang="en-US" dirty="0" smtClean="0"/>
              <a:t>- Generally</a:t>
            </a:r>
            <a:r>
              <a:rPr lang="en-US" baseline="0" dirty="0" smtClean="0"/>
              <a:t> speaking, any method on a class is an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http://invisiblecomputer.wonderhowto.com/inspiration/coding-fundamentals-introduction-data-structures-and-algorithms-0135613/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baseline="0" dirty="0" smtClean="0"/>
              <a:t> http://www.devilsduke.com/running-time-complexity-functions-summarized/2556/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24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Common data types have </a:t>
            </a:r>
            <a:r>
              <a:rPr lang="da-DK" dirty="0" err="1" smtClean="0"/>
              <a:t>GetHashCode</a:t>
            </a:r>
            <a:r>
              <a:rPr lang="da-DK" baseline="0" dirty="0" smtClean="0"/>
              <a:t>() </a:t>
            </a:r>
            <a:r>
              <a:rPr lang="da-DK" baseline="0" dirty="0" err="1" smtClean="0"/>
              <a:t>defined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en-US" baseline="0" dirty="0" smtClean="0"/>
              <a:t>Default implementation does not guarantee unique return values for different objects</a:t>
            </a:r>
            <a:br>
              <a:rPr lang="en-US" baseline="0" dirty="0" smtClean="0"/>
            </a:br>
            <a:r>
              <a:rPr lang="en-US" baseline="0" dirty="0" smtClean="0"/>
              <a:t>  - Objects used as key must override the </a:t>
            </a:r>
            <a:r>
              <a:rPr lang="en-US" baseline="0" dirty="0" err="1" smtClean="0"/>
              <a:t>GetHashCode</a:t>
            </a:r>
            <a:r>
              <a:rPr lang="en-US" baseline="0" dirty="0" smtClean="0"/>
              <a:t>()</a:t>
            </a:r>
            <a:br>
              <a:rPr lang="en-US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Ideally, the hash function should assign each possible key to a unique bucket</a:t>
            </a:r>
            <a:br>
              <a:rPr lang="en-US" baseline="0" dirty="0" smtClean="0"/>
            </a:br>
            <a:r>
              <a:rPr lang="en-US" baseline="0" dirty="0" smtClean="0"/>
              <a:t>- Most hash table designs assume hash collisions occur and accommodate them in some way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http://en.wikipedia.org/wiki/Hash_table</a:t>
            </a:r>
            <a:br>
              <a:rPr lang="en-US" baseline="0" dirty="0" smtClean="0"/>
            </a:br>
            <a:r>
              <a:rPr lang="en-US" baseline="0" dirty="0" smtClean="0"/>
              <a:t>- http://msdn.microsoft.com/en-us/library/system.object.gethashcode.aspx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9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Named</a:t>
            </a:r>
            <a:r>
              <a:rPr lang="da-DK" dirty="0" smtClean="0"/>
              <a:t> </a:t>
            </a:r>
            <a:r>
              <a:rPr lang="da-DK" dirty="0" err="1" smtClean="0"/>
              <a:t>Enqueue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Dequeue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instead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Remove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historical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reasons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First element added to queue will be first to be removed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Useful in software architecture</a:t>
            </a:r>
            <a:br>
              <a:rPr lang="en-US" baseline="0" dirty="0" smtClean="0"/>
            </a:br>
            <a:r>
              <a:rPr lang="en-US" baseline="0" dirty="0" smtClean="0"/>
              <a:t>  - Used to create highly scalable systems</a:t>
            </a:r>
            <a:br>
              <a:rPr lang="en-US" baseline="0" dirty="0" smtClean="0"/>
            </a:br>
            <a:r>
              <a:rPr lang="en-US" baseline="0" dirty="0" smtClean="0"/>
              <a:t>  - Enables a system to keep functioning under different kinds of loads</a:t>
            </a:r>
            <a:br>
              <a:rPr lang="en-US" baseline="0" dirty="0" smtClean="0"/>
            </a:br>
            <a:r>
              <a:rPr lang="en-US" baseline="0" dirty="0" smtClean="0"/>
              <a:t>  - Enables restarting program </a:t>
            </a:r>
            <a:r>
              <a:rPr lang="en-US" baseline="0" dirty="0" err="1" smtClean="0"/>
              <a:t>dequeuing</a:t>
            </a:r>
            <a:r>
              <a:rPr lang="en-US" baseline="0" dirty="0" smtClean="0"/>
              <a:t> without affecting </a:t>
            </a:r>
            <a:r>
              <a:rPr lang="en-US" baseline="0" dirty="0" err="1" smtClean="0"/>
              <a:t>enqueuing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- Response time for individual request is higher than direct calls, but more overall scalable approach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</a:t>
            </a:r>
            <a:r>
              <a:rPr lang="en-US" baseline="0" dirty="0" err="1" smtClean="0"/>
              <a:t>Skat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tastselv</a:t>
            </a:r>
            <a:r>
              <a:rPr lang="en-US" baseline="0" dirty="0" smtClean="0"/>
              <a:t> system (</a:t>
            </a:r>
            <a:r>
              <a:rPr lang="en-US" baseline="0" dirty="0" err="1" smtClean="0"/>
              <a:t>QueueIT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Hierachical</a:t>
            </a:r>
            <a:r>
              <a:rPr lang="da-DK" dirty="0" smtClean="0"/>
              <a:t> data </a:t>
            </a:r>
            <a:r>
              <a:rPr lang="da-DK" dirty="0" err="1" smtClean="0"/>
              <a:t>includes</a:t>
            </a:r>
            <a:r>
              <a:rPr lang="da-DK" dirty="0" smtClean="0"/>
              <a:t> file system and XML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en-US" dirty="0" smtClean="0"/>
              <a:t>- Compare with canonical traversal of list which</a:t>
            </a:r>
            <a:r>
              <a:rPr lang="en-US" baseline="0" dirty="0" smtClean="0"/>
              <a:t> is linear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</a:t>
            </a:r>
            <a:r>
              <a:rPr lang="en-US" dirty="0" smtClean="0"/>
              <a:t>Stepping through items of tree exactly once in a systematic way is called walking or traversing tree</a:t>
            </a:r>
            <a:br>
              <a:rPr lang="en-US" dirty="0" smtClean="0"/>
            </a:br>
            <a:r>
              <a:rPr lang="en-US" dirty="0" smtClean="0"/>
              <a:t>- Such traversals are classified by the order in which nodes are visited</a:t>
            </a:r>
            <a:br>
              <a:rPr lang="en-US" dirty="0" smtClean="0"/>
            </a:br>
            <a:r>
              <a:rPr lang="en-US" dirty="0" smtClean="0"/>
              <a:t>- From a given node there’s more than one possible next node</a:t>
            </a:r>
            <a:br>
              <a:rPr lang="en-US" dirty="0" smtClean="0"/>
            </a:br>
            <a:r>
              <a:rPr lang="en-US" dirty="0" smtClean="0"/>
              <a:t>- Starting at root of (binary) tree, three main steps can be performed and their</a:t>
            </a:r>
            <a:r>
              <a:rPr lang="en-US" baseline="0" dirty="0" smtClean="0"/>
              <a:t> </a:t>
            </a:r>
            <a:r>
              <a:rPr lang="en-US" dirty="0" smtClean="0"/>
              <a:t>order defines the traversal 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Steps include</a:t>
            </a:r>
            <a:br>
              <a:rPr lang="en-US" dirty="0" smtClean="0"/>
            </a:br>
            <a:r>
              <a:rPr lang="en-US" baseline="0" dirty="0" smtClean="0"/>
              <a:t>  - Performing action on current node </a:t>
            </a:r>
            <a:br>
              <a:rPr lang="en-US" baseline="0" dirty="0" smtClean="0"/>
            </a:br>
            <a:r>
              <a:rPr lang="en-US" baseline="0" dirty="0" smtClean="0"/>
              <a:t>  - Traversing to the left child node</a:t>
            </a:r>
            <a:br>
              <a:rPr lang="en-US" baseline="0" dirty="0" smtClean="0"/>
            </a:br>
            <a:r>
              <a:rPr lang="en-US" baseline="0" dirty="0" smtClean="0"/>
              <a:t>  - Traversing to the right child node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- Name given to particular style of traversal comes from order in which nodes are visited</a:t>
            </a:r>
            <a:br>
              <a:rPr lang="en-US" baseline="0" dirty="0" smtClean="0"/>
            </a:br>
            <a:r>
              <a:rPr lang="en-US" baseline="0" dirty="0" smtClean="0"/>
              <a:t>- Depth-first traversal is further classified by position of the root element with regard to the left and right nodes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- Pre-order:</a:t>
            </a:r>
            <a:r>
              <a:rPr lang="en-US" baseline="0" dirty="0" smtClean="0"/>
              <a:t> v</a:t>
            </a:r>
            <a:r>
              <a:rPr lang="en-US" dirty="0" smtClean="0"/>
              <a:t>isit root, traverse left subtree, traverse right subtree</a:t>
            </a:r>
            <a:br>
              <a:rPr lang="en-US" dirty="0" smtClean="0"/>
            </a:br>
            <a:r>
              <a:rPr lang="en-US" dirty="0" smtClean="0"/>
              <a:t>  - Post-order: traverse left subtree, traverse right subtree, visit root</a:t>
            </a:r>
            <a:br>
              <a:rPr lang="en-US" dirty="0" smtClean="0"/>
            </a:br>
            <a:r>
              <a:rPr lang="en-US" dirty="0" smtClean="0"/>
              <a:t>  - In-order: traverse left subtree, visit root, traverse right subtree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http://en.wikipedia.org/wiki/Tree_traversal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smtClean="0"/>
              <a:t>- Basic arrays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useful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managing</a:t>
            </a:r>
            <a:r>
              <a:rPr lang="da-DK" baseline="0" dirty="0" smtClean="0"/>
              <a:t> small </a:t>
            </a:r>
            <a:r>
              <a:rPr lang="da-DK" baseline="0" dirty="0" err="1" smtClean="0"/>
              <a:t>amounts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fixed-size</a:t>
            </a:r>
            <a:r>
              <a:rPr lang="da-DK" baseline="0" dirty="0" smtClean="0"/>
              <a:t> data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en-US" baseline="0" dirty="0" smtClean="0"/>
              <a:t>An array is a series of values associated with a numerical index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times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a more </a:t>
            </a:r>
            <a:r>
              <a:rPr lang="da-DK" baseline="0" dirty="0" err="1" smtClean="0"/>
              <a:t>flexible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structure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such</a:t>
            </a:r>
            <a:r>
              <a:rPr lang="da-DK" baseline="0" dirty="0" smtClean="0"/>
              <a:t> as a </a:t>
            </a:r>
            <a:r>
              <a:rPr lang="da-DK" baseline="0" dirty="0" err="1" smtClean="0"/>
              <a:t>dynamically</a:t>
            </a:r>
            <a:r>
              <a:rPr lang="da-DK" baseline="0" dirty="0" smtClean="0"/>
              <a:t> growing or </a:t>
            </a:r>
            <a:r>
              <a:rPr lang="da-DK" baseline="0" dirty="0" err="1" smtClean="0"/>
              <a:t>shrinking</a:t>
            </a:r>
            <a:r>
              <a:rPr lang="da-DK" baseline="0" dirty="0" smtClean="0"/>
              <a:t>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Generics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added</a:t>
            </a:r>
            <a:r>
              <a:rPr lang="da-DK" dirty="0" smtClean="0"/>
              <a:t> in</a:t>
            </a:r>
            <a:r>
              <a:rPr lang="da-DK" baseline="0" dirty="0" smtClean="0"/>
              <a:t> .NET 2.0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System.Collections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namespace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After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: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System.Collections.Generics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namespace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dirty="0" smtClean="0"/>
              <a:t>-</a:t>
            </a:r>
            <a:r>
              <a:rPr lang="da-DK" baseline="0" dirty="0" smtClean="0"/>
              <a:t> Collection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overcome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limitations</a:t>
            </a:r>
            <a:r>
              <a:rPr lang="da-DK" baseline="0" dirty="0" smtClean="0"/>
              <a:t> of simple arrays</a:t>
            </a:r>
            <a:br>
              <a:rPr lang="da-DK" baseline="0" dirty="0" smtClean="0"/>
            </a:br>
            <a:r>
              <a:rPr lang="da-DK" baseline="0" dirty="0" smtClean="0"/>
              <a:t>- Collection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resize</a:t>
            </a:r>
            <a:r>
              <a:rPr lang="da-DK" baseline="0" dirty="0" smtClean="0"/>
              <a:t> themselves as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insert</a:t>
            </a:r>
            <a:r>
              <a:rPr lang="da-DK" baseline="0" dirty="0" smtClean="0"/>
              <a:t> or </a:t>
            </a:r>
            <a:r>
              <a:rPr lang="da-DK" baseline="0" dirty="0" err="1" smtClean="0"/>
              <a:t>remove</a:t>
            </a:r>
            <a:r>
              <a:rPr lang="da-DK" baseline="0" dirty="0" smtClean="0"/>
              <a:t> items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offer </a:t>
            </a:r>
            <a:r>
              <a:rPr lang="da-DK" baseline="0" dirty="0" err="1" smtClean="0"/>
              <a:t>increased</a:t>
            </a:r>
            <a:r>
              <a:rPr lang="da-DK" baseline="0" dirty="0" smtClean="0"/>
              <a:t> type-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Optimized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process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contained</a:t>
            </a:r>
            <a:r>
              <a:rPr lang="da-DK" baseline="0" dirty="0" smtClean="0"/>
              <a:t> data in a </a:t>
            </a:r>
            <a:r>
              <a:rPr lang="da-DK" baseline="0" dirty="0" err="1" smtClean="0"/>
              <a:t>memory-efficient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Performance</a:t>
            </a:r>
            <a:br>
              <a:rPr lang="da-DK" dirty="0" smtClean="0"/>
            </a:br>
            <a:r>
              <a:rPr lang="da-DK" dirty="0" smtClean="0"/>
              <a:t>  - Perf</a:t>
            </a:r>
            <a:r>
              <a:rPr lang="da-DK" baseline="0" dirty="0" smtClean="0"/>
              <a:t>ormance </a:t>
            </a:r>
            <a:r>
              <a:rPr lang="da-DK" baseline="0" dirty="0" err="1" smtClean="0"/>
              <a:t>optimization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regular</a:t>
            </a:r>
            <a:r>
              <a:rPr lang="da-DK" baseline="0" dirty="0" smtClean="0"/>
              <a:t> variables </a:t>
            </a:r>
            <a:r>
              <a:rPr lang="da-DK" baseline="0" dirty="0" err="1" smtClean="0"/>
              <a:t>now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comes</a:t>
            </a:r>
            <a:r>
              <a:rPr lang="da-DK" baseline="0" dirty="0" smtClean="0"/>
              <a:t> back and </a:t>
            </a:r>
            <a:r>
              <a:rPr lang="da-DK" baseline="0" dirty="0" err="1" smtClean="0"/>
              <a:t>bites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 - ValueType descendent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stack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All </a:t>
            </a:r>
            <a:r>
              <a:rPr lang="da-DK" baseline="0" dirty="0" err="1" smtClean="0"/>
              <a:t>other</a:t>
            </a:r>
            <a:r>
              <a:rPr lang="da-DK" baseline="0" dirty="0" smtClean="0"/>
              <a:t> types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With non-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store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> variable as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variable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ArrayList has </a:t>
            </a:r>
            <a:r>
              <a:rPr lang="da-DK" baseline="0" dirty="0" err="1" smtClean="0"/>
              <a:t>been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operate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objects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represent</a:t>
            </a:r>
            <a:r>
              <a:rPr lang="da-DK" baseline="0" dirty="0" smtClean="0"/>
              <a:t> data </a:t>
            </a:r>
            <a:r>
              <a:rPr lang="da-DK" baseline="0" dirty="0" err="1" smtClean="0"/>
              <a:t>allocated</a:t>
            </a:r>
            <a:r>
              <a:rPr lang="da-DK" baseline="0" dirty="0" smtClean="0"/>
              <a:t> on the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pass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numerical</a:t>
            </a:r>
            <a:r>
              <a:rPr lang="da-DK" baseline="0" dirty="0" smtClean="0"/>
              <a:t> data, the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automatically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stack-based</a:t>
            </a:r>
            <a:r>
              <a:rPr lang="da-DK" baseline="0" dirty="0" smtClean="0"/>
              <a:t> data on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behalf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explicitly</a:t>
            </a:r>
            <a:r>
              <a:rPr lang="da-DK" baseline="0" dirty="0" smtClean="0"/>
              <a:t> have to </a:t>
            </a:r>
            <a:r>
              <a:rPr lang="da-DK" baseline="0" dirty="0" err="1" smtClean="0"/>
              <a:t>unbox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casting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.NET </a:t>
            </a:r>
            <a:r>
              <a:rPr lang="da-DK" baseline="0" dirty="0" err="1" smtClean="0"/>
              <a:t>mechanism</a:t>
            </a:r>
            <a:r>
              <a:rPr lang="da-DK" baseline="0" dirty="0" smtClean="0"/>
              <a:t> to store data in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</a:t>
            </a:r>
            <a:r>
              <a:rPr lang="da-DK" baseline="0" dirty="0" err="1" smtClean="0"/>
              <a:t>within</a:t>
            </a:r>
            <a:r>
              <a:rPr lang="da-DK" baseline="0" dirty="0" smtClean="0"/>
              <a:t> a reference variable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Assigning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to an Object variable</a:t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, CLR </a:t>
            </a:r>
            <a:r>
              <a:rPr lang="da-DK" baseline="0" dirty="0" err="1" smtClean="0"/>
              <a:t>allocates</a:t>
            </a:r>
            <a:r>
              <a:rPr lang="da-DK" baseline="0" dirty="0" smtClean="0"/>
              <a:t> a new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heap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copies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type’s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Garbage </a:t>
            </a:r>
            <a:r>
              <a:rPr lang="da-DK" baseline="0" dirty="0" err="1" smtClean="0"/>
              <a:t>collector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now</a:t>
            </a:r>
            <a:r>
              <a:rPr lang="da-DK" baseline="0" dirty="0" smtClean="0"/>
              <a:t> has to </a:t>
            </a:r>
            <a:r>
              <a:rPr lang="da-DK" baseline="0" dirty="0" err="1" smtClean="0"/>
              <a:t>dispose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rather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exiting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scope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Converts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held in a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reference back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type on the </a:t>
            </a:r>
            <a:r>
              <a:rPr lang="da-DK" baseline="0" dirty="0" err="1" smtClean="0"/>
              <a:t>stack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syntactically</a:t>
            </a:r>
            <a:r>
              <a:rPr lang="da-DK" baseline="0" dirty="0" smtClean="0"/>
              <a:t> looks </a:t>
            </a:r>
            <a:r>
              <a:rPr lang="da-DK" baseline="0" dirty="0" err="1" smtClean="0"/>
              <a:t>like</a:t>
            </a:r>
            <a:r>
              <a:rPr lang="da-DK" baseline="0" dirty="0" smtClean="0"/>
              <a:t> a normal casting operation, but </a:t>
            </a:r>
            <a:r>
              <a:rPr lang="da-DK" baseline="0" dirty="0" err="1" smtClean="0"/>
              <a:t>semantics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quite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different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  - CLR </a:t>
            </a:r>
            <a:r>
              <a:rPr lang="da-DK" baseline="0" dirty="0" err="1" smtClean="0"/>
              <a:t>verifies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receiving</a:t>
            </a:r>
            <a:r>
              <a:rPr lang="da-DK" baseline="0" dirty="0" smtClean="0"/>
              <a:t> data type is </a:t>
            </a:r>
            <a:r>
              <a:rPr lang="da-DK" baseline="0" dirty="0" err="1" smtClean="0"/>
              <a:t>equivalent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boxed</a:t>
            </a:r>
            <a:r>
              <a:rPr lang="da-DK" baseline="0" dirty="0" smtClean="0"/>
              <a:t> type</a:t>
            </a:r>
            <a:br>
              <a:rPr lang="da-DK" baseline="0" dirty="0" smtClean="0"/>
            </a:br>
            <a:r>
              <a:rPr lang="da-DK" baseline="0" dirty="0" smtClean="0"/>
              <a:t>      - </a:t>
            </a:r>
            <a:r>
              <a:rPr lang="da-DK" baseline="0" dirty="0" err="1" smtClean="0"/>
              <a:t>Copies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back </a:t>
            </a:r>
            <a:r>
              <a:rPr lang="da-DK" baseline="0" dirty="0" err="1" smtClean="0"/>
              <a:t>into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stack-based</a:t>
            </a:r>
            <a:r>
              <a:rPr lang="da-DK" baseline="0" dirty="0" smtClean="0"/>
              <a:t> variable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  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allows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assume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everything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threated</a:t>
            </a:r>
            <a:r>
              <a:rPr lang="da-DK" baseline="0" dirty="0" smtClean="0"/>
              <a:t> as Object</a:t>
            </a:r>
            <a:br>
              <a:rPr lang="da-DK" baseline="0" dirty="0" smtClean="0"/>
            </a:br>
            <a:r>
              <a:rPr lang="da-DK" baseline="0" dirty="0" smtClean="0"/>
              <a:t>    - CLR </a:t>
            </a:r>
            <a:r>
              <a:rPr lang="da-DK" baseline="0" dirty="0" err="1" smtClean="0"/>
              <a:t>takes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care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memory-related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details</a:t>
            </a:r>
            <a:r>
              <a:rPr lang="da-DK" baseline="0" dirty="0" smtClean="0"/>
              <a:t> on </a:t>
            </a:r>
            <a:r>
              <a:rPr lang="da-DK" baseline="0" dirty="0" err="1" smtClean="0"/>
              <a:t>your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behalf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 is implicit; 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explicit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http://msdn.microsoft.com/en-us/library/yz2be5wk.aspx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 </a:t>
            </a:r>
            <a:r>
              <a:rPr lang="da-DK" dirty="0" err="1" smtClean="0"/>
              <a:t>Before</a:t>
            </a:r>
            <a:r>
              <a:rPr lang="da-DK" dirty="0" smtClean="0"/>
              <a:t> .NET 2.0, for type </a:t>
            </a:r>
            <a:r>
              <a:rPr lang="da-DK" dirty="0" err="1" smtClean="0"/>
              <a:t>safety</a:t>
            </a:r>
            <a:r>
              <a:rPr lang="da-DK" dirty="0" smtClean="0"/>
              <a:t> </a:t>
            </a:r>
            <a:r>
              <a:rPr lang="da-DK" dirty="0" err="1" smtClean="0"/>
              <a:t>you’d</a:t>
            </a:r>
            <a:r>
              <a:rPr lang="da-DK" dirty="0" smtClean="0"/>
              <a:t> have to </a:t>
            </a:r>
            <a:r>
              <a:rPr lang="da-DK" dirty="0" err="1" smtClean="0"/>
              <a:t>copy</a:t>
            </a:r>
            <a:r>
              <a:rPr lang="da-DK" dirty="0" smtClean="0"/>
              <a:t>/</a:t>
            </a:r>
            <a:r>
              <a:rPr lang="da-DK" dirty="0" err="1" smtClean="0"/>
              <a:t>paste</a:t>
            </a:r>
            <a:r>
              <a:rPr lang="da-DK" dirty="0" smtClean="0"/>
              <a:t> a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changing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its</a:t>
            </a:r>
            <a:r>
              <a:rPr lang="da-DK" baseline="0" dirty="0" smtClean="0"/>
              <a:t> type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Creating</a:t>
            </a:r>
            <a:r>
              <a:rPr lang="da-DK" baseline="0" dirty="0" smtClean="0"/>
              <a:t> an </a:t>
            </a:r>
            <a:r>
              <a:rPr lang="da-DK" baseline="0" dirty="0" err="1" smtClean="0"/>
              <a:t>almost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identical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for </a:t>
            </a:r>
            <a:r>
              <a:rPr lang="da-DK" baseline="0" dirty="0" err="1" smtClean="0"/>
              <a:t>each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unique</a:t>
            </a:r>
            <a:r>
              <a:rPr lang="da-DK" baseline="0" dirty="0" smtClean="0"/>
              <a:t> data type is a bad solution</a:t>
            </a:r>
            <a:br>
              <a:rPr lang="da-DK" baseline="0" dirty="0" smtClean="0"/>
            </a:br>
            <a:r>
              <a:rPr lang="da-DK" baseline="0" dirty="0" smtClean="0"/>
              <a:t>- Custom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nothing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solve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penalties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8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aseline="0" dirty="0" smtClean="0"/>
              <a:t>- </a:t>
            </a:r>
            <a:r>
              <a:rPr lang="da-DK" baseline="0" dirty="0" err="1" smtClean="0"/>
              <a:t>Example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List&lt;</a:t>
            </a:r>
            <a:r>
              <a:rPr lang="da-DK" baseline="0" dirty="0" err="1" smtClean="0"/>
              <a:t>int</a:t>
            </a:r>
            <a:r>
              <a:rPr lang="da-DK" baseline="0" dirty="0" smtClean="0"/>
              <a:t>&gt;</a:t>
            </a:r>
            <a:br>
              <a:rPr lang="da-DK" baseline="0" dirty="0" smtClean="0"/>
            </a:br>
            <a:r>
              <a:rPr lang="da-DK" baseline="0" dirty="0" smtClean="0"/>
              <a:t>- No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Benefits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containers over non-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containers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Better</a:t>
            </a:r>
            <a:r>
              <a:rPr lang="da-DK" baseline="0" dirty="0" smtClean="0"/>
              <a:t> performance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boxing</a:t>
            </a:r>
            <a:r>
              <a:rPr lang="da-DK" baseline="0" dirty="0" smtClean="0"/>
              <a:t>/</a:t>
            </a:r>
            <a:r>
              <a:rPr lang="da-DK" baseline="0" dirty="0" err="1" smtClean="0"/>
              <a:t>unboxing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isn’t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required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Type 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they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contain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the type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specify</a:t>
            </a:r>
            <a:r>
              <a:rPr lang="da-DK" baseline="0" dirty="0" smtClean="0"/>
              <a:t> (</a:t>
            </a:r>
            <a:r>
              <a:rPr lang="da-DK" baseline="0" dirty="0" err="1" smtClean="0"/>
              <a:t>compile</a:t>
            </a:r>
            <a:r>
              <a:rPr lang="da-DK" baseline="0" dirty="0" smtClean="0"/>
              <a:t> time </a:t>
            </a:r>
            <a:r>
              <a:rPr lang="da-DK" baseline="0" dirty="0" err="1" smtClean="0"/>
              <a:t>safety</a:t>
            </a:r>
            <a:r>
              <a:rPr lang="da-DK" baseline="0" dirty="0" smtClean="0"/>
              <a:t>)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Reduces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need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build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custom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</a:t>
            </a:r>
            <a:r>
              <a:rPr lang="da-DK" baseline="0" dirty="0" smtClean="0"/>
              <a:t> types </a:t>
            </a:r>
            <a:r>
              <a:rPr lang="da-DK" baseline="0" dirty="0" err="1" smtClean="0"/>
              <a:t>because</a:t>
            </a:r>
            <a:r>
              <a:rPr lang="da-DK" baseline="0" dirty="0" smtClean="0"/>
              <a:t> of the type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4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- With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routines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become</a:t>
            </a:r>
            <a:r>
              <a:rPr lang="da-DK" baseline="0" dirty="0" smtClean="0"/>
              <a:t> arguments/</a:t>
            </a:r>
            <a:r>
              <a:rPr lang="da-DK" baseline="0" dirty="0" err="1" smtClean="0"/>
              <a:t>local</a:t>
            </a:r>
            <a:r>
              <a:rPr lang="da-DK" baseline="0" dirty="0" smtClean="0"/>
              <a:t> variables</a:t>
            </a:r>
            <a:br>
              <a:rPr lang="da-DK" baseline="0" dirty="0" smtClean="0"/>
            </a:br>
            <a:r>
              <a:rPr lang="da-DK" baseline="0" dirty="0" smtClean="0"/>
              <a:t>- With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, the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vary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get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replaces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before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created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Think</a:t>
            </a:r>
            <a:r>
              <a:rPr lang="da-DK" baseline="0" dirty="0" smtClean="0"/>
              <a:t> of a type parameter as a placeholder</a:t>
            </a:r>
            <a:br>
              <a:rPr lang="da-DK" baseline="0" dirty="0" smtClean="0"/>
            </a:br>
            <a:r>
              <a:rPr lang="da-DK" baseline="0" dirty="0" smtClean="0"/>
              <a:t>- At </a:t>
            </a:r>
            <a:r>
              <a:rPr lang="da-DK" baseline="0" dirty="0" err="1" smtClean="0"/>
              <a:t>runtime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think</a:t>
            </a:r>
            <a:r>
              <a:rPr lang="da-DK" baseline="0" dirty="0" smtClean="0"/>
              <a:t> of type </a:t>
            </a:r>
            <a:r>
              <a:rPr lang="da-DK" baseline="0" dirty="0" err="1" smtClean="0"/>
              <a:t>creation</a:t>
            </a:r>
            <a:r>
              <a:rPr lang="da-DK" baseline="0" dirty="0" smtClean="0"/>
              <a:t> as CLR </a:t>
            </a:r>
            <a:r>
              <a:rPr lang="da-DK" baseline="0" dirty="0" err="1" smtClean="0"/>
              <a:t>doing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search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replace</a:t>
            </a:r>
            <a:r>
              <a:rPr lang="da-DK" baseline="0" dirty="0" smtClean="0"/>
              <a:t> on type parameters</a:t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create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type or </a:t>
            </a:r>
            <a:r>
              <a:rPr lang="da-DK" baseline="0" dirty="0" err="1" smtClean="0"/>
              <a:t>invoke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generic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member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it’s</a:t>
            </a:r>
            <a:r>
              <a:rPr lang="da-DK" baseline="0" dirty="0" smtClean="0"/>
              <a:t> up to </a:t>
            </a:r>
            <a:r>
              <a:rPr lang="da-DK" baseline="0" dirty="0" err="1" smtClean="0"/>
              <a:t>you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supply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 for the type parameter</a:t>
            </a:r>
            <a:br>
              <a:rPr lang="da-DK" baseline="0" dirty="0" smtClean="0"/>
            </a:b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- </a:t>
            </a:r>
            <a:r>
              <a:rPr lang="da-DK" baseline="0" dirty="0" err="1" smtClean="0"/>
              <a:t>Compare</a:t>
            </a:r>
            <a:r>
              <a:rPr lang="da-DK" baseline="0" dirty="0" smtClean="0"/>
              <a:t> with </a:t>
            </a:r>
            <a:r>
              <a:rPr lang="da-DK" baseline="0" dirty="0" err="1" smtClean="0"/>
              <a:t>overloading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Overloading</a:t>
            </a:r>
            <a:r>
              <a:rPr lang="da-DK" baseline="0" dirty="0" smtClean="0"/>
              <a:t> is the </a:t>
            </a:r>
            <a:r>
              <a:rPr lang="da-DK" baseline="0" dirty="0" err="1" smtClean="0"/>
              <a:t>act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defining</a:t>
            </a:r>
            <a:r>
              <a:rPr lang="da-DK" baseline="0" dirty="0" smtClean="0"/>
              <a:t> multiple versions of a single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</a:t>
            </a:r>
            <a:r>
              <a:rPr lang="da-DK" baseline="0" dirty="0" smtClean="0"/>
              <a:t> by </a:t>
            </a:r>
            <a:r>
              <a:rPr lang="da-DK" baseline="0" dirty="0" err="1" smtClean="0"/>
              <a:t>number</a:t>
            </a:r>
            <a:r>
              <a:rPr lang="da-DK" baseline="0" dirty="0" smtClean="0"/>
              <a:t> or type of arguments</a:t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Leads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many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essentially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doing</a:t>
            </a:r>
            <a:r>
              <a:rPr lang="da-DK" baseline="0" dirty="0" smtClean="0"/>
              <a:t> the same </a:t>
            </a:r>
            <a:r>
              <a:rPr lang="da-DK" baseline="0" dirty="0" err="1" smtClean="0"/>
              <a:t>thing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</a:t>
            </a:r>
            <a:r>
              <a:rPr lang="da-DK" baseline="0" dirty="0" err="1" smtClean="0"/>
              <a:t>Whenever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group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overloaded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differ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only</a:t>
            </a:r>
            <a:r>
              <a:rPr lang="da-DK" baseline="0" dirty="0" smtClean="0"/>
              <a:t> by types of arguments, </a:t>
            </a:r>
            <a:r>
              <a:rPr lang="da-DK" baseline="0" dirty="0" err="1" smtClean="0"/>
              <a:t>generics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endParaRPr lang="da-DK" baseline="0" dirty="0" smtClean="0"/>
          </a:p>
          <a:p>
            <a:r>
              <a:rPr lang="da-DK" baseline="0" dirty="0" smtClean="0"/>
              <a:t>- </a:t>
            </a:r>
            <a:r>
              <a:rPr lang="da-DK" baseline="0" dirty="0" err="1" smtClean="0"/>
              <a:t>Parametric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polymorphism</a:t>
            </a:r>
            <a:r>
              <a:rPr lang="da-DK" baseline="0" dirty="0" smtClean="0"/>
              <a:t/>
            </a:r>
            <a:br>
              <a:rPr lang="da-DK" baseline="0" dirty="0" smtClean="0"/>
            </a:br>
            <a:r>
              <a:rPr lang="da-DK" baseline="0" dirty="0" smtClean="0"/>
              <a:t>  - F</a:t>
            </a:r>
            <a:r>
              <a:rPr lang="en-US" baseline="0" dirty="0" smtClean="0"/>
              <a:t>unction or data type can be written generically so it can handle values without depending on their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-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Compare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object</a:t>
            </a:r>
            <a:r>
              <a:rPr lang="da-DK" baseline="0" dirty="0" smtClean="0"/>
              <a:t> </a:t>
            </a:r>
            <a:r>
              <a:rPr lang="da-DK" baseline="0" dirty="0" err="1" smtClean="0"/>
              <a:t>initialization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to set properties on a new variable at </a:t>
            </a:r>
            <a:r>
              <a:rPr lang="da-DK" baseline="0" dirty="0" err="1" smtClean="0"/>
              <a:t>construction</a:t>
            </a:r>
            <a:r>
              <a:rPr lang="da-DK" baseline="0" dirty="0" smtClean="0"/>
              <a:t> time</a:t>
            </a:r>
            <a:br>
              <a:rPr lang="da-DK" baseline="0" dirty="0" smtClean="0"/>
            </a:br>
            <a:r>
              <a:rPr lang="da-DK" baseline="0" dirty="0" smtClean="0"/>
              <a:t>- For </a:t>
            </a:r>
            <a:r>
              <a:rPr lang="da-DK" baseline="0" dirty="0" err="1" smtClean="0"/>
              <a:t>poplating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collections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using</a:t>
            </a:r>
            <a:r>
              <a:rPr lang="da-DK" baseline="0" dirty="0" smtClean="0"/>
              <a:t> the same </a:t>
            </a:r>
            <a:r>
              <a:rPr lang="da-DK" baseline="0" dirty="0" err="1" smtClean="0"/>
              <a:t>syntax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populating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basic</a:t>
            </a:r>
            <a:r>
              <a:rPr lang="da-DK" baseline="0" dirty="0" smtClean="0"/>
              <a:t> arrays</a:t>
            </a:r>
            <a:br>
              <a:rPr lang="da-DK" baseline="0" dirty="0" smtClean="0"/>
            </a:br>
            <a:r>
              <a:rPr lang="da-DK" baseline="0" dirty="0" smtClean="0"/>
              <a:t>- Works with </a:t>
            </a:r>
            <a:r>
              <a:rPr lang="da-DK" baseline="0" dirty="0" err="1" smtClean="0"/>
              <a:t>classes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 support the </a:t>
            </a:r>
            <a:r>
              <a:rPr lang="da-DK" baseline="0" dirty="0" err="1" smtClean="0"/>
              <a:t>Add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methods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ICollection</a:t>
            </a:r>
            <a:r>
              <a:rPr lang="en-US" dirty="0" smtClean="0"/>
              <a:t>&lt;T&gt;/</a:t>
            </a:r>
            <a:r>
              <a:rPr lang="en-US" dirty="0" err="1" smtClean="0"/>
              <a:t>ICollectio</a:t>
            </a:r>
            <a:r>
              <a:rPr lang="en-US" baseline="0" dirty="0" err="1" smtClean="0"/>
              <a:t>n</a:t>
            </a:r>
            <a:r>
              <a:rPr lang="en-US" baseline="0" dirty="0" smtClean="0"/>
              <a:t> interfaces</a:t>
            </a:r>
            <a:br>
              <a:rPr lang="en-US" baseline="0" dirty="0" smtClean="0"/>
            </a:br>
            <a:r>
              <a:rPr lang="en-US" baseline="0" dirty="0" smtClean="0"/>
              <a:t>- Combine with object initialization syntax to create individual member before adding to array</a:t>
            </a:r>
            <a:br>
              <a:rPr lang="en-US" baseline="0" dirty="0" smtClean="0"/>
            </a:br>
            <a:r>
              <a:rPr lang="en-US" baseline="0" dirty="0" smtClean="0"/>
              <a:t>- Compiler rewrites code to call Add method on collection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11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5C1D10-F5B2-4157-BAD9-D519B647CF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1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08-11-2013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Collections and generics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Ronnie Holm</a:t>
            </a:r>
          </a:p>
          <a:p>
            <a:r>
              <a:rPr lang="en-US" noProof="0" smtClean="0"/>
              <a:t>Lecture </a:t>
            </a:r>
            <a:r>
              <a:rPr lang="en-US" noProof="0" smtClean="0"/>
              <a:t>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7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Collection initialization syntax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5240" cy="1540768"/>
          </a:xfrm>
        </p:spPr>
        <p:txBody>
          <a:bodyPr>
            <a:normAutofit fontScale="92500" lnSpcReduction="10000"/>
          </a:bodyPr>
          <a:lstStyle/>
          <a:p>
            <a:r>
              <a:rPr lang="en-US" noProof="0" smtClean="0"/>
              <a:t>To collections what object initialization syntax is to objects</a:t>
            </a:r>
          </a:p>
          <a:p>
            <a:r>
              <a:rPr lang="en-US" noProof="0" smtClean="0"/>
              <a:t>Works with classes supporting Add method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755576" y="3573016"/>
            <a:ext cx="6084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initializing standard array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[] a = { 1, 2, 3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initializes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List&lt;int&gt; implementing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&lt;int&gt;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b = new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{ 1, 2, 3 };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intializes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ArrayList implementing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ICollection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ArrayList c = new ArrayList { 1, 2, 3 };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3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Stack&lt;T&gt;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smtClean="0"/>
              <a:t>Last in-first out data structure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5174940" y="2238498"/>
            <a:ext cx="365415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Stack&lt;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new Stack&lt;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i.Push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i.Push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(2);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i.Peek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i.Pop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i.Pop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5752" y="4634111"/>
            <a:ext cx="773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5456"/>
            <a:ext cx="4028016" cy="22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noProof="0" dirty="0" smtClean="0"/>
              <a:t>Working with Dictionary&lt;</a:t>
            </a:r>
            <a:r>
              <a:rPr lang="en-US" sz="3800" noProof="0" dirty="0" err="1" smtClean="0"/>
              <a:t>TKey</a:t>
            </a:r>
            <a:r>
              <a:rPr lang="en-US" sz="3800" noProof="0" dirty="0" smtClean="0"/>
              <a:t>, </a:t>
            </a:r>
            <a:r>
              <a:rPr lang="en-US" sz="3800" noProof="0" dirty="0" err="1" smtClean="0"/>
              <a:t>TValue</a:t>
            </a:r>
            <a:r>
              <a:rPr lang="en-US" sz="3800" noProof="0" dirty="0" smtClean="0"/>
              <a:t>&gt;</a:t>
            </a:r>
            <a:endParaRPr lang="en-US" sz="3800" noProof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77" y="1340768"/>
            <a:ext cx="3818718" cy="2787665"/>
          </a:xfrm>
        </p:spPr>
      </p:pic>
      <p:sp>
        <p:nvSpPr>
          <p:cNvPr id="4" name="Rectangle 3"/>
          <p:cNvSpPr/>
          <p:nvPr/>
        </p:nvSpPr>
        <p:spPr>
          <a:xfrm>
            <a:off x="534361" y="4437112"/>
            <a:ext cx="5832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Program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static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Dictionary&lt;string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d = new Dictionary&lt;string,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John Smith", 5218976);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("Lisa Smith", 5211234);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("Sandra Dee", 5219655);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(d["Lisa Smith"]);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da-DK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3964" y="4443892"/>
            <a:ext cx="1494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5211234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4114800" cy="2548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/>
              <a:t>Maps </a:t>
            </a:r>
            <a:r>
              <a:rPr lang="da-DK" dirty="0" err="1" smtClean="0"/>
              <a:t>keys</a:t>
            </a:r>
            <a:r>
              <a:rPr lang="da-DK" dirty="0" smtClean="0"/>
              <a:t> to </a:t>
            </a:r>
            <a:r>
              <a:rPr lang="da-DK" dirty="0" err="1" smtClean="0"/>
              <a:t>values</a:t>
            </a:r>
            <a:endParaRPr lang="da-DK" dirty="0" smtClean="0"/>
          </a:p>
          <a:p>
            <a:r>
              <a:rPr lang="en-US" dirty="0" smtClean="0"/>
              <a:t>Uses hash </a:t>
            </a:r>
            <a:r>
              <a:rPr lang="en-US" dirty="0"/>
              <a:t>function to compute an index into an array of </a:t>
            </a:r>
            <a:r>
              <a:rPr lang="en-US" dirty="0" smtClean="0"/>
              <a:t>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Queue&lt;T&gt;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/>
          <a:lstStyle/>
          <a:p>
            <a:r>
              <a:rPr lang="en-US" noProof="0" smtClean="0"/>
              <a:t>First in-first out data structure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4499992" y="2465105"/>
            <a:ext cx="4176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Queue&lt;string&gt; q = new Queue&lt;string&gt;();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("b");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q.Enqueue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("c");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q.Peek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q.Dequeue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22567" y="5612076"/>
            <a:ext cx="341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b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65105"/>
            <a:ext cx="2857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Working with custom Tree&lt;T&gt;</a:t>
            </a:r>
            <a:endParaRPr lang="en-US" noProof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709120"/>
          </a:xfrm>
        </p:spPr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For representing hierarchical data</a:t>
            </a:r>
          </a:p>
          <a:p>
            <a:r>
              <a:rPr lang="en-US" noProof="0" dirty="0" smtClean="0"/>
              <a:t>Defined recursively (locally) as a collection of nodes (starting at a root node)</a:t>
            </a:r>
          </a:p>
          <a:p>
            <a:r>
              <a:rPr lang="en-US" noProof="0" dirty="0" smtClean="0"/>
              <a:t>Each node is a data structure consisting of a value, together with a list of nodes</a:t>
            </a:r>
          </a:p>
          <a:p>
            <a:r>
              <a:rPr lang="en-US" noProof="0" dirty="0" smtClean="0"/>
              <a:t>No node must be duplicated</a:t>
            </a:r>
          </a:p>
          <a:p>
            <a:r>
              <a:rPr lang="en-US" noProof="0" dirty="0" smtClean="0"/>
              <a:t>Traversing the tree</a:t>
            </a:r>
          </a:p>
          <a:p>
            <a:pPr lvl="1"/>
            <a:r>
              <a:rPr lang="en-US" noProof="0" dirty="0" smtClean="0"/>
              <a:t>Pre-order</a:t>
            </a:r>
          </a:p>
          <a:p>
            <a:pPr lvl="1"/>
            <a:r>
              <a:rPr lang="en-US" noProof="0" dirty="0" smtClean="0"/>
              <a:t>Post-order</a:t>
            </a:r>
          </a:p>
          <a:p>
            <a:pPr lvl="1"/>
            <a:r>
              <a:rPr lang="en-US" noProof="0" dirty="0" smtClean="0"/>
              <a:t>In-order</a:t>
            </a:r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33525"/>
            <a:ext cx="3245346" cy="258329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47405" y="5013176"/>
            <a:ext cx="369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F, B, A, D, C, E, G, I, H (root, left, right)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7405" y="5753809"/>
            <a:ext cx="3692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 B, C, D, E, F, G, H, I (left, root, right)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5896" y="5382508"/>
            <a:ext cx="3715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 C, E, D, B, H, I, G, F (left, right, root)</a:t>
            </a:r>
          </a:p>
        </p:txBody>
      </p:sp>
    </p:spTree>
    <p:extLst>
      <p:ext uri="{BB962C8B-B14F-4D97-AF65-F5344CB8AC3E}">
        <p14:creationId xmlns:p14="http://schemas.microsoft.com/office/powerpoint/2010/main" val="73054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Working with custom Tree&lt;T&gt; (2)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67544" y="1401076"/>
            <a:ext cx="43559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public class Tree&lt;T&gt;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T Value;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IList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&lt;Tree&lt;T&gt;&gt; Children;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public Tree(T value)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Value = value;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Children = new List&lt;Tree&lt;T&gt;&gt;();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0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override string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(this, 0);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private string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Tree&lt;T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&gt; tree,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indentation)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seed = (new String(' ', indentation)) 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                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tree.Value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Environment.NewLine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return tree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.Children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.Aggregate(seed, (current, next) =&gt; current +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ToStringRecursive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(next, indentation + 2));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185" y="1401076"/>
            <a:ext cx="42363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 root = new Tree&lt;string&gt;("root")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new Tree&lt;string&gt;("node-1")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new Tree&lt;string&gt;("node-1.1")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Children = new List&lt;Tree&lt;string&gt;&gt; {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    new Tree&lt;string&gt;("node-1.1.1")  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},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    new Tree&lt;string&gt;("node-1.2")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},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    new Tree&lt;string&gt;("node-2")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185" y="4149080"/>
            <a:ext cx="3672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 node 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000" dirty="0" err="1">
                <a:latin typeface="Consolas" pitchFamily="49" charset="0"/>
                <a:cs typeface="Consolas" pitchFamily="49" charset="0"/>
              </a:rPr>
              <a:t>root.Find</a:t>
            </a:r>
            <a:r>
              <a:rPr lang="en-US" sz="1000" dirty="0">
                <a:latin typeface="Consolas" pitchFamily="49" charset="0"/>
                <a:cs typeface="Consolas" pitchFamily="49" charset="0"/>
              </a:rPr>
              <a:t>(n =&gt; n == "node-1");</a:t>
            </a:r>
          </a:p>
          <a:p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 err="1" smtClean="0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000" dirty="0" smtClean="0">
                <a:latin typeface="Consolas" pitchFamily="49" charset="0"/>
                <a:cs typeface="Consolas" pitchFamily="49" charset="0"/>
              </a:rPr>
              <a:t>(node);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node-1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node-1.1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  node-1.1.1</a:t>
            </a:r>
          </a:p>
          <a:p>
            <a:r>
              <a:rPr lang="en-US" sz="1000" dirty="0">
                <a:latin typeface="Consolas" pitchFamily="49" charset="0"/>
                <a:cs typeface="Consolas" pitchFamily="49" charset="0"/>
              </a:rPr>
              <a:t>  node-1.2</a:t>
            </a:r>
          </a:p>
          <a:p>
            <a:r>
              <a:rPr lang="en-US" sz="1000" dirty="0" smtClean="0">
                <a:latin typeface="Consolas" pitchFamily="49" charset="0"/>
                <a:cs typeface="Consolas" pitchFamily="49" charset="0"/>
              </a:rPr>
              <a:t>*/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Agenda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Data structures and simple arrays</a:t>
            </a:r>
          </a:p>
          <a:p>
            <a:r>
              <a:rPr lang="en-US" noProof="0" dirty="0" smtClean="0"/>
              <a:t>Collection classes in .NET</a:t>
            </a:r>
          </a:p>
          <a:p>
            <a:r>
              <a:rPr lang="en-US" noProof="0" dirty="0" smtClean="0"/>
              <a:t>Problems with non-generic collection classes</a:t>
            </a:r>
          </a:p>
          <a:p>
            <a:r>
              <a:rPr lang="en-US" noProof="0" dirty="0" smtClean="0"/>
              <a:t>Introducing generics</a:t>
            </a:r>
          </a:p>
          <a:p>
            <a:r>
              <a:rPr lang="en-US" noProof="0" dirty="0" smtClean="0"/>
              <a:t>Examples of generic collection classes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40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What’s a data structure?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Particular way of storing and organizing data in a computer so that it can be used efficiently</a:t>
            </a:r>
          </a:p>
          <a:p>
            <a:r>
              <a:rPr lang="en-US" noProof="0" dirty="0" smtClean="0"/>
              <a:t>Different kinds of data structures are suited to different kinds of applications</a:t>
            </a:r>
          </a:p>
          <a:p>
            <a:r>
              <a:rPr lang="en-US" noProof="0" dirty="0" smtClean="0"/>
              <a:t>Data structures and algorithms go together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861048"/>
            <a:ext cx="4112493" cy="26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6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Array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3198245"/>
          </a:xfrm>
        </p:spPr>
        <p:txBody>
          <a:bodyPr>
            <a:normAutofit fontScale="92500" lnSpcReduction="10000"/>
          </a:bodyPr>
          <a:lstStyle/>
          <a:p>
            <a:r>
              <a:rPr lang="en-US" noProof="0" smtClean="0"/>
              <a:t>Most simple container</a:t>
            </a:r>
          </a:p>
          <a:p>
            <a:r>
              <a:rPr lang="en-US" noProof="0" smtClean="0"/>
              <a:t>Define a set of identically typed items of fixed upper limit</a:t>
            </a:r>
          </a:p>
          <a:p>
            <a:r>
              <a:rPr lang="en-US" noProof="0" smtClean="0"/>
              <a:t>Arrays are really instances of System.Array class</a:t>
            </a:r>
            <a:endParaRPr lang="en-US" noProof="0"/>
          </a:p>
        </p:txBody>
      </p:sp>
      <p:sp>
        <p:nvSpPr>
          <p:cNvPr id="4" name="Rectangle 3"/>
          <p:cNvSpPr/>
          <p:nvPr/>
        </p:nvSpPr>
        <p:spPr>
          <a:xfrm>
            <a:off x="4932040" y="1382125"/>
            <a:ext cx="3600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string[] a = {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"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First", "Second", "Third"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};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a.Length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(string s in a)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Array.Reverse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(a);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(string s in a)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3870" y="5051396"/>
            <a:ext cx="1061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First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Second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Third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Third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Second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First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0" y="5172393"/>
            <a:ext cx="4381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Collection classes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Two broad categories</a:t>
            </a:r>
          </a:p>
          <a:p>
            <a:pPr lvl="1"/>
            <a:r>
              <a:rPr lang="en-US" noProof="0" dirty="0" smtClean="0"/>
              <a:t>Non-generic collections</a:t>
            </a:r>
          </a:p>
          <a:p>
            <a:pPr lvl="2"/>
            <a:r>
              <a:rPr lang="en-US" noProof="0" dirty="0" smtClean="0"/>
              <a:t>Operate on Object type and is loosely typed</a:t>
            </a:r>
          </a:p>
          <a:p>
            <a:pPr lvl="2"/>
            <a:r>
              <a:rPr lang="en-US" noProof="0" dirty="0" smtClean="0"/>
              <a:t>No need to use these anymore except for backward-compatibility</a:t>
            </a:r>
          </a:p>
          <a:p>
            <a:pPr lvl="1"/>
            <a:r>
              <a:rPr lang="en-US" noProof="0" dirty="0" smtClean="0"/>
              <a:t>Generic collections</a:t>
            </a:r>
          </a:p>
          <a:p>
            <a:pPr lvl="2"/>
            <a:r>
              <a:rPr lang="en-US" noProof="0" dirty="0" smtClean="0"/>
              <a:t>Must specify ”type of type” they contain upon creation</a:t>
            </a:r>
          </a:p>
          <a:p>
            <a:pPr lvl="2"/>
            <a:r>
              <a:rPr lang="en-US" noProof="0" dirty="0" smtClean="0"/>
              <a:t>Generics involve type parameters, such as List&lt;T&gt; instead of just ArrayList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77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noProof="0" smtClean="0"/>
              <a:t>Problems of non-generic collections</a:t>
            </a:r>
            <a:endParaRPr lang="en-US" sz="38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618856" cy="2620887"/>
          </a:xfrm>
        </p:spPr>
        <p:txBody>
          <a:bodyPr>
            <a:normAutofit fontScale="92500" lnSpcReduction="20000"/>
          </a:bodyPr>
          <a:lstStyle/>
          <a:p>
            <a:r>
              <a:rPr lang="en-US" noProof="0" smtClean="0"/>
              <a:t>Performance</a:t>
            </a:r>
          </a:p>
          <a:p>
            <a:pPr lvl="1"/>
            <a:r>
              <a:rPr lang="en-US" noProof="0" smtClean="0"/>
              <a:t>Boxing/unboxing is convenient for programmer</a:t>
            </a:r>
          </a:p>
          <a:p>
            <a:pPr lvl="1"/>
            <a:r>
              <a:rPr lang="en-US" noProof="0" smtClean="0"/>
              <a:t>Stack/heap memory transfer is a performance issue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44341" y="1416224"/>
            <a:ext cx="80342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Object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6229" y="2276672"/>
            <a:ext cx="114723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ValueType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73313" y="3063116"/>
            <a:ext cx="67306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smtClean="0"/>
              <a:t>Int32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47766" y="2276672"/>
            <a:ext cx="7312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a-DK" dirty="0" err="1" smtClean="0"/>
              <a:t>String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2"/>
          </p:cNvCxnSpPr>
          <p:nvPr/>
        </p:nvCxnSpPr>
        <p:spPr>
          <a:xfrm flipV="1">
            <a:off x="5909848" y="1785556"/>
            <a:ext cx="836206" cy="491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  <a:endCxn id="5" idx="2"/>
          </p:cNvCxnSpPr>
          <p:nvPr/>
        </p:nvCxnSpPr>
        <p:spPr>
          <a:xfrm flipH="1" flipV="1">
            <a:off x="6746054" y="1785556"/>
            <a:ext cx="767357" cy="4911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6" idx="2"/>
          </p:cNvCxnSpPr>
          <p:nvPr/>
        </p:nvCxnSpPr>
        <p:spPr>
          <a:xfrm flipV="1">
            <a:off x="5909848" y="2646004"/>
            <a:ext cx="0" cy="4171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6229" y="3687415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ArrayList.Add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(object value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 index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6229" y="4217704"/>
            <a:ext cx="331594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make a value type variable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123;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box into object reference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object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o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unbox reference back into 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corresponding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value type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= 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)o;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da-DK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440262"/>
            <a:ext cx="2171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smtClean="0"/>
              <a:t>Problems of non-generic collections (2)</a:t>
            </a:r>
            <a:endParaRPr lang="en-US" sz="3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noProof="0" dirty="0" smtClean="0"/>
              <a:t>Type safety is lacking because collection can store all object descendants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noProof="0" dirty="0" smtClean="0"/>
              <a:t>Typically the container should hold one and only one type</a:t>
            </a:r>
            <a:endParaRPr 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4355976" y="161464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ArrayList a = new ArrayList();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value types are automatically boxed when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passed to member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requirering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object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(10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will not generate a compiler-error,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but only a runtime-error if and when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you access the element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a.Add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("x");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unboxing occurs when an object is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converted back to stack-based data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a[0];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now data is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reboxed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WriteLine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requires object types for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("{0}",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2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smtClean="0"/>
              <a:t>Generic collection classes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noProof="0" dirty="0" smtClean="0"/>
              <a:t>Generic classes rectify boxing/unboxing penalties and lacking type safety</a:t>
            </a:r>
          </a:p>
          <a:p>
            <a:r>
              <a:rPr lang="en-US" noProof="0" dirty="0" smtClean="0"/>
              <a:t>Specify type using a type parameter</a:t>
            </a:r>
          </a:p>
          <a:p>
            <a:r>
              <a:rPr lang="en-US" noProof="0" dirty="0" smtClean="0"/>
              <a:t>Runtime generates classes on demand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4716016" y="1733168"/>
            <a:ext cx="399593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class Program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static void Main(string[]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= new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void List&lt;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&gt;.Add(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item)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(1);</a:t>
            </a: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generates a compile time error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("2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");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// no casts required</a:t>
            </a:r>
            <a:br>
              <a:rPr lang="en-US" sz="1200" dirty="0" smtClean="0">
                <a:latin typeface="Consolas" pitchFamily="49" charset="0"/>
                <a:cs typeface="Consolas" pitchFamily="49" charset="0"/>
              </a:rPr>
            </a:b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a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[0];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List&lt;string&gt; s = new List&lt;string&gt;();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// void List&lt;string&gt;.Add(string item)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s.Add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("1");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1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smtClean="0"/>
              <a:t>Revisiting routines and type parameters</a:t>
            </a:r>
            <a:endParaRPr lang="en-US" sz="3600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628800"/>
            <a:ext cx="4752528" cy="4525963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What is a routine really?</a:t>
            </a:r>
          </a:p>
          <a:p>
            <a:pPr lvl="1"/>
            <a:r>
              <a:rPr lang="en-US" noProof="0" dirty="0" smtClean="0"/>
              <a:t>Code parameterized by routine arguments</a:t>
            </a:r>
          </a:p>
          <a:p>
            <a:r>
              <a:rPr lang="en-US" noProof="0" dirty="0" smtClean="0"/>
              <a:t>What is generics really?</a:t>
            </a:r>
          </a:p>
          <a:p>
            <a:pPr lvl="1"/>
            <a:r>
              <a:rPr lang="en-US" noProof="0" dirty="0" smtClean="0"/>
              <a:t>Code parameterized by type arguments</a:t>
            </a:r>
          </a:p>
          <a:p>
            <a:pPr lvl="1"/>
            <a:r>
              <a:rPr lang="en-US" noProof="0" dirty="0" smtClean="0"/>
              <a:t>Only classes, structures, interfaces, and delegates can be written generically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5508104" y="1772816"/>
            <a:ext cx="30963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void Swap(ref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a, ref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temp = a;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en-US" sz="1200" dirty="0">
                <a:latin typeface="Consolas" pitchFamily="49" charset="0"/>
                <a:cs typeface="Consolas" pitchFamily="49" charset="0"/>
              </a:rPr>
              <a:t>    b = temp;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8104" y="3341713"/>
            <a:ext cx="28803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Swap&lt;T&gt;(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 a,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ref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T b) {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T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 = a;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a = b;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    b = </a:t>
            </a:r>
            <a:r>
              <a:rPr lang="fr-FR" sz="12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fr-FR" sz="12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fr-FR" sz="1200" dirty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5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2749</TotalTime>
  <Words>1277</Words>
  <Application>Microsoft Office PowerPoint</Application>
  <PresentationFormat>On-screen Show (4:3)</PresentationFormat>
  <Paragraphs>276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Kontortema</vt:lpstr>
      <vt:lpstr>Collections and generics</vt:lpstr>
      <vt:lpstr>Agenda</vt:lpstr>
      <vt:lpstr>What’s a data structure?</vt:lpstr>
      <vt:lpstr>Array</vt:lpstr>
      <vt:lpstr>Collection classes</vt:lpstr>
      <vt:lpstr>Problems of non-generic collections</vt:lpstr>
      <vt:lpstr>Problems of non-generic collections (2)</vt:lpstr>
      <vt:lpstr>Generic collection classes</vt:lpstr>
      <vt:lpstr>Revisiting routines and type parameters</vt:lpstr>
      <vt:lpstr>Collection initialization syntax</vt:lpstr>
      <vt:lpstr>Working with Stack&lt;T&gt;</vt:lpstr>
      <vt:lpstr>Working with Dictionary&lt;TKey, TValue&gt;</vt:lpstr>
      <vt:lpstr>Working with Queue&lt;T&gt;</vt:lpstr>
      <vt:lpstr>Working with custom Tree&lt;T&gt;</vt:lpstr>
      <vt:lpstr>Working with custom Tree&lt;T&gt;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and generics</dc:title>
  <dc:creator>Ronnie Holm (ROHO - Underviser - CPH Business)</dc:creator>
  <cp:lastModifiedBy>Ronnie Holm (ROHO - Underviser - CPH Business)</cp:lastModifiedBy>
  <cp:revision>83</cp:revision>
  <dcterms:created xsi:type="dcterms:W3CDTF">2013-03-16T22:07:14Z</dcterms:created>
  <dcterms:modified xsi:type="dcterms:W3CDTF">2013-11-08T22:19:22Z</dcterms:modified>
</cp:coreProperties>
</file>