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4" r:id="rId7"/>
    <p:sldId id="263" r:id="rId8"/>
    <p:sldId id="265" r:id="rId9"/>
    <p:sldId id="266" r:id="rId10"/>
    <p:sldId id="268" r:id="rId11"/>
    <p:sldId id="267" r:id="rId12"/>
    <p:sldId id="260" r:id="rId13"/>
    <p:sldId id="261" r:id="rId14"/>
    <p:sldId id="269" r:id="rId15"/>
    <p:sldId id="270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68631" autoAdjust="0"/>
  </p:normalViewPr>
  <p:slideViewPr>
    <p:cSldViewPr>
      <p:cViewPr>
        <p:scale>
          <a:sx n="50" d="100"/>
          <a:sy n="50" d="100"/>
        </p:scale>
        <p:origin x="-114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B9598-97B2-43BD-BDEF-A43BC98481C3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D6456-F000-46A1-AD9D-7338CE8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Cities</a:t>
            </a:r>
            <a:r>
              <a:rPr lang="da-DK" dirty="0" smtClean="0"/>
              <a:t> with </a:t>
            </a:r>
            <a:r>
              <a:rPr lang="da-DK" dirty="0" err="1" smtClean="0"/>
              <a:t>connections</a:t>
            </a:r>
            <a:r>
              <a:rPr lang="da-DK" dirty="0" smtClean="0"/>
              <a:t> in </a:t>
            </a:r>
            <a:r>
              <a:rPr lang="da-DK" dirty="0" err="1" smtClean="0"/>
              <a:t>between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0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Specifies</a:t>
            </a:r>
            <a:r>
              <a:rPr lang="da-DK" dirty="0" smtClean="0"/>
              <a:t> </a:t>
            </a:r>
            <a:r>
              <a:rPr lang="da-DK" dirty="0" err="1" smtClean="0"/>
              <a:t>syntax</a:t>
            </a:r>
            <a:r>
              <a:rPr lang="da-DK" dirty="0" smtClean="0"/>
              <a:t> of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mathematical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, </a:t>
            </a:r>
            <a:r>
              <a:rPr lang="da-DK" baseline="0" dirty="0" smtClean="0"/>
              <a:t>not </a:t>
            </a:r>
            <a:r>
              <a:rPr lang="da-DK" baseline="0" dirty="0" err="1" smtClean="0"/>
              <a:t>semantics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handles single-</a:t>
            </a:r>
            <a:r>
              <a:rPr lang="da-DK" baseline="0" dirty="0" err="1" smtClean="0"/>
              <a:t>digit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Tree</a:t>
            </a:r>
            <a:r>
              <a:rPr lang="da-DK" dirty="0" smtClean="0"/>
              <a:t> </a:t>
            </a:r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contain</a:t>
            </a:r>
            <a:r>
              <a:rPr lang="da-DK" dirty="0" smtClean="0"/>
              <a:t> </a:t>
            </a:r>
            <a:r>
              <a:rPr lang="da-DK" dirty="0" smtClean="0"/>
              <a:t>loops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Genealogical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dirty="0" err="1" smtClean="0"/>
              <a:t>organization</a:t>
            </a:r>
            <a:r>
              <a:rPr lang="da-DK" dirty="0" smtClean="0"/>
              <a:t> </a:t>
            </a:r>
            <a:r>
              <a:rPr lang="da-DK" dirty="0" err="1" smtClean="0"/>
              <a:t>chart</a:t>
            </a:r>
            <a:r>
              <a:rPr lang="da-DK" dirty="0" smtClean="0"/>
              <a:t>, file </a:t>
            </a:r>
            <a:r>
              <a:rPr lang="da-DK" dirty="0" smtClean="0"/>
              <a:t>system, </a:t>
            </a:r>
            <a:r>
              <a:rPr lang="da-DK" dirty="0" smtClean="0"/>
              <a:t>XML </a:t>
            </a:r>
            <a:r>
              <a:rPr lang="da-DK" dirty="0" err="1" smtClean="0"/>
              <a:t>document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Edges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often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nodes and </a:t>
            </a:r>
            <a:r>
              <a:rPr lang="da-DK" baseline="0" dirty="0" err="1" smtClean="0"/>
              <a:t>vertices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often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Expressions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transformed</a:t>
            </a:r>
            <a:r>
              <a:rPr lang="da-DK" dirty="0" smtClean="0"/>
              <a:t> and </a:t>
            </a:r>
            <a:r>
              <a:rPr lang="da-DK" dirty="0" err="1" smtClean="0"/>
              <a:t>combined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operators</a:t>
            </a:r>
            <a:br>
              <a:rPr lang="da-DK" dirty="0" smtClean="0"/>
            </a:br>
            <a:r>
              <a:rPr lang="da-DK" dirty="0" smtClean="0"/>
              <a:t>- Operator </a:t>
            </a:r>
            <a:r>
              <a:rPr lang="da-DK" dirty="0" err="1" smtClean="0"/>
              <a:t>takes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or more input </a:t>
            </a:r>
            <a:r>
              <a:rPr lang="da-DK" dirty="0" err="1" smtClean="0"/>
              <a:t>operands</a:t>
            </a:r>
            <a:r>
              <a:rPr lang="da-DK" baseline="0" dirty="0" smtClean="0"/>
              <a:t> to output a new </a:t>
            </a:r>
            <a:r>
              <a:rPr lang="da-DK" baseline="0" dirty="0" err="1" smtClean="0"/>
              <a:t>expression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Complex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operand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itself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expression</a:t>
            </a:r>
            <a:r>
              <a:rPr lang="da-DK" baseline="0" dirty="0" smtClean="0"/>
              <a:t>, i.e., 1 + (12 * 30)</a:t>
            </a:r>
            <a:br>
              <a:rPr lang="da-DK" baseline="0" dirty="0" smtClean="0"/>
            </a:br>
            <a:r>
              <a:rPr lang="da-DK" baseline="0" dirty="0" smtClean="0"/>
              <a:t>- Operators in C#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classified</a:t>
            </a:r>
            <a:r>
              <a:rPr lang="da-DK" baseline="0" dirty="0" smtClean="0"/>
              <a:t> </a:t>
            </a:r>
            <a:r>
              <a:rPr lang="da-DK" baseline="0" dirty="0" smtClean="0"/>
              <a:t>as </a:t>
            </a:r>
            <a:r>
              <a:rPr lang="da-DK" baseline="0" dirty="0" err="1" smtClean="0"/>
              <a:t>unary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binary</a:t>
            </a:r>
            <a:r>
              <a:rPr lang="da-DK" baseline="0" dirty="0" smtClean="0"/>
              <a:t>, </a:t>
            </a:r>
            <a:r>
              <a:rPr lang="da-DK" baseline="0" dirty="0" smtClean="0"/>
              <a:t>and </a:t>
            </a:r>
            <a:r>
              <a:rPr lang="da-DK" baseline="0" dirty="0" err="1" smtClean="0"/>
              <a:t>ternary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depending</a:t>
            </a:r>
            <a:r>
              <a:rPr lang="da-DK" baseline="0" dirty="0" smtClean="0"/>
              <a:t> on the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of operators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</a:t>
            </a:r>
            <a:r>
              <a:rPr lang="da-DK" baseline="0" dirty="0" smtClean="0"/>
              <a:t> on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Binary</a:t>
            </a:r>
            <a:r>
              <a:rPr lang="da-DK" baseline="0" dirty="0" smtClean="0"/>
              <a:t> operators in C# </a:t>
            </a:r>
            <a:r>
              <a:rPr lang="da-DK" baseline="0" dirty="0" err="1" smtClean="0"/>
              <a:t>always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infix</a:t>
            </a:r>
            <a:r>
              <a:rPr lang="da-DK" baseline="0" dirty="0" smtClean="0"/>
              <a:t> notation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Math.Log</a:t>
            </a:r>
            <a:r>
              <a:rPr lang="da-DK" baseline="0" dirty="0" smtClean="0"/>
              <a:t> (1)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Composed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primary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First performs </a:t>
            </a:r>
            <a:r>
              <a:rPr lang="da-DK" baseline="0" dirty="0" err="1" smtClean="0"/>
              <a:t>member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lookup</a:t>
            </a:r>
            <a:r>
              <a:rPr lang="da-DK" baseline="0" dirty="0" smtClean="0"/>
              <a:t> (with the . operator)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Next</a:t>
            </a:r>
            <a:r>
              <a:rPr lang="da-DK" baseline="0" dirty="0" smtClean="0"/>
              <a:t> </a:t>
            </a:r>
            <a:r>
              <a:rPr lang="da-DK" baseline="0" dirty="0" smtClean="0"/>
              <a:t>performs a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(with the () operator)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Assignment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smtClean="0"/>
              <a:t>= operator to </a:t>
            </a:r>
            <a:r>
              <a:rPr lang="da-DK" baseline="0" dirty="0" err="1" smtClean="0"/>
              <a:t>assign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result</a:t>
            </a:r>
            <a:r>
              <a:rPr lang="da-DK" baseline="0" dirty="0" smtClean="0"/>
              <a:t> </a:t>
            </a:r>
            <a:r>
              <a:rPr lang="da-DK" baseline="0" dirty="0" smtClean="0"/>
              <a:t>of </a:t>
            </a:r>
            <a:r>
              <a:rPr lang="da-DK" baseline="0" dirty="0" err="1" smtClean="0"/>
              <a:t>expression</a:t>
            </a:r>
            <a:r>
              <a:rPr lang="da-DK" baseline="0" dirty="0" smtClean="0"/>
              <a:t> </a:t>
            </a:r>
            <a:r>
              <a:rPr lang="da-DK" baseline="0" dirty="0" smtClean="0"/>
              <a:t>to </a:t>
            </a:r>
            <a:r>
              <a:rPr lang="da-DK" baseline="0" dirty="0" smtClean="0"/>
              <a:t>variable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x = x * 5</a:t>
            </a:r>
            <a:br>
              <a:rPr lang="da-DK" baseline="0" dirty="0" smtClean="0"/>
            </a:br>
            <a:r>
              <a:rPr lang="da-DK" baseline="0" dirty="0" smtClean="0"/>
              <a:t>  - Not a </a:t>
            </a:r>
            <a:r>
              <a:rPr lang="da-DK" baseline="0" dirty="0" err="1" smtClean="0"/>
              <a:t>void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Has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whatever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assigned</a:t>
            </a:r>
            <a:r>
              <a:rPr lang="da-DK" baseline="0" dirty="0" smtClean="0"/>
              <a:t> so it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incorporated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y = 5 * (x = 2)</a:t>
            </a:r>
            <a:br>
              <a:rPr lang="da-DK" baseline="0" dirty="0" smtClean="0"/>
            </a:br>
            <a:r>
              <a:rPr lang="da-DK" baseline="0" dirty="0" smtClean="0"/>
              <a:t>  - Can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initialize</a:t>
            </a:r>
            <a:r>
              <a:rPr lang="da-DK" baseline="0" dirty="0" smtClean="0"/>
              <a:t> multiple </a:t>
            </a:r>
            <a:r>
              <a:rPr lang="da-DK" baseline="0" dirty="0" err="1" smtClean="0"/>
              <a:t>values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a = b = c = d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Parenthesis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override default </a:t>
            </a:r>
            <a:r>
              <a:rPr lang="da-DK" baseline="0" dirty="0" err="1" smtClean="0"/>
              <a:t>precedence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levels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Precedence</a:t>
            </a:r>
            <a:r>
              <a:rPr lang="da-DK" baseline="0" dirty="0" smtClean="0"/>
              <a:t> is part of </a:t>
            </a:r>
            <a:r>
              <a:rPr lang="da-DK" baseline="0" dirty="0" smtClean="0"/>
              <a:t>sematics </a:t>
            </a:r>
            <a:r>
              <a:rPr lang="da-DK" baseline="0" dirty="0" smtClean="0"/>
              <a:t>of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Why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unary</a:t>
            </a:r>
            <a:r>
              <a:rPr lang="da-DK" baseline="0" dirty="0" smtClean="0"/>
              <a:t> minus missing from </a:t>
            </a:r>
            <a:r>
              <a:rPr lang="da-DK" baseline="0" dirty="0" err="1" smtClean="0"/>
              <a:t>table</a:t>
            </a:r>
            <a:r>
              <a:rPr lang="da-DK" baseline="0" dirty="0" smtClean="0"/>
              <a:t>?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Precedence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semantics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syntax</a:t>
            </a:r>
            <a:r>
              <a:rPr lang="da-DK" baseline="0" dirty="0" smtClean="0"/>
              <a:t>, i.e.,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define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their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own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precedence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-</a:t>
            </a:r>
            <a:r>
              <a:rPr lang="da-DK" baseline="0" dirty="0" smtClean="0"/>
              <a:t> For + and * </a:t>
            </a:r>
            <a:r>
              <a:rPr lang="da-DK" baseline="0" dirty="0" err="1" smtClean="0"/>
              <a:t>associativity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doesn’t</a:t>
            </a:r>
            <a:r>
              <a:rPr lang="da-DK" baseline="0" dirty="0" smtClean="0"/>
              <a:t> matter in </a:t>
            </a:r>
            <a:r>
              <a:rPr lang="da-DK" baseline="0" dirty="0" err="1" smtClean="0"/>
              <a:t>mathematical</a:t>
            </a:r>
            <a:r>
              <a:rPr lang="da-DK" baseline="0" dirty="0" smtClean="0"/>
              <a:t> terms as a + b = b + a and a * b = b * a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Matters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might</a:t>
            </a:r>
            <a:r>
              <a:rPr lang="da-DK" baseline="0" dirty="0" smtClean="0"/>
              <a:t> have a side </a:t>
            </a:r>
            <a:r>
              <a:rPr lang="da-DK" baseline="0" dirty="0" err="1" smtClean="0"/>
              <a:t>effect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)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For / - ^ </a:t>
            </a:r>
            <a:r>
              <a:rPr lang="da-DK" baseline="0" dirty="0" err="1" smtClean="0"/>
              <a:t>associativity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matters</a:t>
            </a:r>
            <a:r>
              <a:rPr lang="da-DK" baseline="0" dirty="0" smtClean="0"/>
              <a:t> as a op b != b op a</a:t>
            </a:r>
            <a:br>
              <a:rPr lang="da-DK" baseline="0" dirty="0" smtClean="0"/>
            </a:br>
            <a:r>
              <a:rPr lang="da-DK" dirty="0" smtClean="0"/>
              <a:t>- </a:t>
            </a:r>
            <a:r>
              <a:rPr lang="da-DK" dirty="0" err="1" smtClean="0"/>
              <a:t>Parenthesis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override default </a:t>
            </a:r>
            <a:r>
              <a:rPr lang="da-DK" baseline="0" dirty="0" err="1" smtClean="0"/>
              <a:t>associativity</a:t>
            </a:r>
            <a:endParaRPr lang="en-US" dirty="0" smtClean="0"/>
          </a:p>
          <a:p>
            <a:r>
              <a:rPr lang="da-DK" baseline="0" dirty="0" smtClean="0"/>
              <a:t>- </a:t>
            </a:r>
            <a:r>
              <a:rPr lang="da-DK" baseline="0" dirty="0" err="1" smtClean="0"/>
              <a:t>Associativity</a:t>
            </a:r>
            <a:r>
              <a:rPr lang="da-DK" baseline="0" dirty="0" smtClean="0"/>
              <a:t> is part of the sematics of </a:t>
            </a:r>
            <a:r>
              <a:rPr lang="da-DK" baseline="0" dirty="0" err="1" smtClean="0"/>
              <a:t>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baseline="0" dirty="0" smtClean="0"/>
              <a:t>How </a:t>
            </a:r>
            <a:r>
              <a:rPr lang="da-DK" baseline="0" dirty="0" smtClean="0"/>
              <a:t>to generate parse </a:t>
            </a:r>
            <a:r>
              <a:rPr lang="da-DK" baseline="0" dirty="0" err="1" smtClean="0"/>
              <a:t>tree</a:t>
            </a:r>
            <a:r>
              <a:rPr lang="da-DK" baseline="0" dirty="0" smtClean="0"/>
              <a:t>? How to </a:t>
            </a:r>
            <a:r>
              <a:rPr lang="da-DK" baseline="0" dirty="0" err="1" smtClean="0"/>
              <a:t>verify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correctness</a:t>
            </a:r>
            <a:r>
              <a:rPr lang="da-DK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4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Idea is to </a:t>
            </a:r>
            <a:r>
              <a:rPr lang="da-DK" dirty="0" err="1" smtClean="0"/>
              <a:t>keep</a:t>
            </a:r>
            <a:r>
              <a:rPr lang="da-DK" dirty="0" smtClean="0"/>
              <a:t> operators </a:t>
            </a:r>
            <a:r>
              <a:rPr lang="da-DK" dirty="0" smtClean="0"/>
              <a:t>on a </a:t>
            </a:r>
            <a:r>
              <a:rPr lang="da-DK" dirty="0" err="1" smtClean="0"/>
              <a:t>stack</a:t>
            </a:r>
            <a:r>
              <a:rPr lang="da-DK" dirty="0" smtClean="0"/>
              <a:t> </a:t>
            </a:r>
            <a:r>
              <a:rPr lang="da-DK" dirty="0" err="1" smtClean="0"/>
              <a:t>until</a:t>
            </a:r>
            <a:r>
              <a:rPr lang="da-DK" dirty="0" smtClean="0"/>
              <a:t> </a:t>
            </a:r>
            <a:r>
              <a:rPr lang="da-DK" dirty="0" err="1" smtClean="0"/>
              <a:t>we’re</a:t>
            </a:r>
            <a:r>
              <a:rPr lang="da-DK" dirty="0" smtClean="0"/>
              <a:t> sure </a:t>
            </a:r>
            <a:r>
              <a:rPr lang="da-DK" dirty="0" err="1" smtClean="0"/>
              <a:t>we’ve</a:t>
            </a:r>
            <a:r>
              <a:rPr lang="da-DK" dirty="0" smtClean="0"/>
              <a:t> </a:t>
            </a:r>
            <a:r>
              <a:rPr lang="da-DK" dirty="0" err="1" smtClean="0"/>
              <a:t>parsed</a:t>
            </a:r>
            <a:r>
              <a:rPr lang="da-DK" dirty="0" smtClean="0"/>
              <a:t> </a:t>
            </a:r>
            <a:r>
              <a:rPr lang="da-DK" dirty="0" err="1" smtClean="0"/>
              <a:t>its</a:t>
            </a:r>
            <a:r>
              <a:rPr lang="da-DK" dirty="0" smtClean="0"/>
              <a:t> </a:t>
            </a:r>
            <a:r>
              <a:rPr lang="da-DK" dirty="0" err="1" smtClean="0"/>
              <a:t>operands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Keep</a:t>
            </a:r>
            <a:r>
              <a:rPr lang="da-DK" dirty="0" smtClean="0"/>
              <a:t> </a:t>
            </a:r>
            <a:r>
              <a:rPr lang="da-DK" dirty="0" smtClean="0"/>
              <a:t>operators</a:t>
            </a:r>
            <a:r>
              <a:rPr lang="da-DK" baseline="0" dirty="0" smtClean="0"/>
              <a:t> </a:t>
            </a:r>
            <a:r>
              <a:rPr lang="da-DK" baseline="0" dirty="0" smtClean="0"/>
              <a:t>on </a:t>
            </a:r>
            <a:r>
              <a:rPr lang="da-DK" baseline="0" dirty="0" smtClean="0"/>
              <a:t>operator </a:t>
            </a:r>
            <a:r>
              <a:rPr lang="da-DK" baseline="0" dirty="0" err="1" smtClean="0"/>
              <a:t>stack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ordered</a:t>
            </a:r>
            <a:r>
              <a:rPr lang="da-DK" baseline="0" dirty="0" smtClean="0"/>
              <a:t> </a:t>
            </a:r>
            <a:r>
              <a:rPr lang="da-DK" baseline="0" dirty="0" smtClean="0"/>
              <a:t>by </a:t>
            </a:r>
            <a:r>
              <a:rPr lang="da-DK" baseline="0" dirty="0" err="1" smtClean="0"/>
              <a:t>precedence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lowest</a:t>
            </a:r>
            <a:r>
              <a:rPr lang="da-DK" baseline="0" dirty="0" smtClean="0"/>
              <a:t> at </a:t>
            </a:r>
            <a:r>
              <a:rPr lang="da-DK" baseline="0" dirty="0" err="1" smtClean="0"/>
              <a:t>bottom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highest</a:t>
            </a:r>
            <a:r>
              <a:rPr lang="da-DK" baseline="0" dirty="0" smtClean="0"/>
              <a:t> at top)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pushing</a:t>
            </a:r>
            <a:r>
              <a:rPr lang="da-DK" baseline="0" dirty="0" smtClean="0"/>
              <a:t> </a:t>
            </a:r>
            <a:r>
              <a:rPr lang="da-DK" baseline="0" dirty="0" smtClean="0"/>
              <a:t>operator </a:t>
            </a:r>
            <a:r>
              <a:rPr lang="da-DK" baseline="0" dirty="0" err="1" smtClean="0"/>
              <a:t>onto</a:t>
            </a:r>
            <a:r>
              <a:rPr lang="da-DK" baseline="0" dirty="0" smtClean="0"/>
              <a:t> operator </a:t>
            </a:r>
            <a:r>
              <a:rPr lang="da-DK" baseline="0" dirty="0" err="1" smtClean="0"/>
              <a:t>stack</a:t>
            </a:r>
            <a:r>
              <a:rPr lang="da-DK" baseline="0" dirty="0" smtClean="0"/>
              <a:t>, all </a:t>
            </a:r>
            <a:r>
              <a:rPr lang="da-DK" baseline="0" dirty="0" err="1" smtClean="0"/>
              <a:t>higher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precedence</a:t>
            </a:r>
            <a:r>
              <a:rPr lang="da-DK" baseline="0" dirty="0" smtClean="0"/>
              <a:t> operators </a:t>
            </a:r>
            <a:r>
              <a:rPr lang="da-DK" baseline="0" dirty="0" smtClean="0"/>
              <a:t>must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smtClean="0"/>
              <a:t>cleared from </a:t>
            </a:r>
            <a:r>
              <a:rPr lang="da-DK" baseline="0" dirty="0" err="1" smtClean="0"/>
              <a:t>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Regular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?</a:t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Lexer</a:t>
            </a:r>
            <a:r>
              <a:rPr lang="da-DK" dirty="0" smtClean="0"/>
              <a:t> is a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6456-F000-46A1-AD9D-7338CE8477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nieholm/ParserS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Graphs, languages, and grammars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Ronnie Holm</a:t>
            </a:r>
          </a:p>
          <a:p>
            <a:r>
              <a:rPr lang="en-US" noProof="0" dirty="0" smtClean="0"/>
              <a:t>Lecture 6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486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Shunting Yard algorithm (1)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noProof="0" dirty="0" smtClean="0"/>
              <a:t>1: While </a:t>
            </a:r>
            <a:r>
              <a:rPr lang="en-US" sz="1100" noProof="0" dirty="0"/>
              <a:t>there are tokens to be </a:t>
            </a:r>
            <a:r>
              <a:rPr lang="en-US" sz="1100" noProof="0" dirty="0" smtClean="0"/>
              <a:t>read</a:t>
            </a:r>
            <a:br>
              <a:rPr lang="en-US" sz="1100" noProof="0" dirty="0" smtClean="0"/>
            </a:br>
            <a:r>
              <a:rPr lang="en-US" sz="1100" noProof="0" dirty="0" smtClean="0"/>
              <a:t>2:     Read </a:t>
            </a:r>
            <a:r>
              <a:rPr lang="en-US" sz="1100" noProof="0" dirty="0"/>
              <a:t>a token</a:t>
            </a:r>
            <a:br>
              <a:rPr lang="en-US" sz="1100" noProof="0" dirty="0"/>
            </a:br>
            <a:r>
              <a:rPr lang="en-US" sz="1100" noProof="0" dirty="0" smtClean="0"/>
              <a:t>3:     If </a:t>
            </a:r>
            <a:r>
              <a:rPr lang="en-US" sz="1100" noProof="0" dirty="0"/>
              <a:t>the token is </a:t>
            </a:r>
            <a:r>
              <a:rPr lang="en-US" sz="1100" noProof="0" dirty="0" smtClean="0"/>
              <a:t>an </a:t>
            </a:r>
            <a:r>
              <a:rPr lang="en-US" sz="1100" noProof="0" dirty="0" smtClean="0"/>
              <a:t>operand, </a:t>
            </a:r>
            <a:r>
              <a:rPr lang="en-US" sz="1100" noProof="0" dirty="0"/>
              <a:t>then </a:t>
            </a:r>
            <a:r>
              <a:rPr lang="en-US" sz="1100" noProof="0" dirty="0" smtClean="0"/>
              <a:t>push it </a:t>
            </a:r>
            <a:r>
              <a:rPr lang="en-US" sz="1100" noProof="0" dirty="0" smtClean="0"/>
              <a:t>onto </a:t>
            </a:r>
            <a:r>
              <a:rPr lang="en-US" sz="1100" noProof="0" dirty="0" smtClean="0"/>
              <a:t>the operand stack</a:t>
            </a:r>
            <a:br>
              <a:rPr lang="en-US" sz="1100" noProof="0" dirty="0" smtClean="0"/>
            </a:br>
            <a:r>
              <a:rPr lang="en-US" sz="1100" noProof="0" dirty="0" smtClean="0"/>
              <a:t>4</a:t>
            </a:r>
            <a:r>
              <a:rPr lang="en-US" sz="1100" noProof="0" dirty="0"/>
              <a:t>:     If the token is a unary prefix operator, push it </a:t>
            </a:r>
            <a:r>
              <a:rPr lang="en-US" sz="1100" noProof="0" dirty="0" smtClean="0"/>
              <a:t>onto </a:t>
            </a:r>
            <a:r>
              <a:rPr lang="en-US" sz="1100" noProof="0" dirty="0" smtClean="0"/>
              <a:t>the operator </a:t>
            </a:r>
            <a:r>
              <a:rPr lang="en-US" sz="1100" noProof="0" dirty="0"/>
              <a:t>stack</a:t>
            </a:r>
            <a:br>
              <a:rPr lang="en-US" sz="1100" noProof="0" dirty="0"/>
            </a:br>
            <a:r>
              <a:rPr lang="en-US" sz="1100" noProof="0" dirty="0"/>
              <a:t>5</a:t>
            </a:r>
            <a:r>
              <a:rPr lang="en-US" sz="1100" noProof="0" dirty="0" smtClean="0"/>
              <a:t>:     If </a:t>
            </a:r>
            <a:r>
              <a:rPr lang="en-US" sz="1100" noProof="0" dirty="0"/>
              <a:t>the token is </a:t>
            </a:r>
            <a:r>
              <a:rPr lang="en-US" sz="1100" noProof="0" dirty="0" smtClean="0"/>
              <a:t>a binary operator</a:t>
            </a:r>
            <a:r>
              <a:rPr lang="en-US" sz="1100" noProof="0" dirty="0"/>
              <a:t>, o1, then</a:t>
            </a:r>
            <a:br>
              <a:rPr lang="en-US" sz="1100" noProof="0" dirty="0"/>
            </a:br>
            <a:r>
              <a:rPr lang="en-US" sz="1100" noProof="0" dirty="0" smtClean="0"/>
              <a:t>6:          While </a:t>
            </a:r>
            <a:r>
              <a:rPr lang="en-US" sz="1100" noProof="0" dirty="0"/>
              <a:t>there is an operator token, o2, at the top of the </a:t>
            </a:r>
            <a:r>
              <a:rPr lang="en-US" sz="1100" noProof="0" dirty="0" smtClean="0"/>
              <a:t>operator stack</a:t>
            </a:r>
            <a:r>
              <a:rPr lang="en-US" sz="1100" noProof="0" dirty="0"/>
              <a:t>, and</a:t>
            </a:r>
            <a:br>
              <a:rPr lang="en-US" sz="1100" noProof="0" dirty="0"/>
            </a:br>
            <a:r>
              <a:rPr lang="en-US" sz="1100" noProof="0" dirty="0"/>
              <a:t>                   </a:t>
            </a:r>
            <a:r>
              <a:rPr lang="en-US" sz="1100" noProof="0" dirty="0" smtClean="0"/>
              <a:t>    Either o1 </a:t>
            </a:r>
            <a:r>
              <a:rPr lang="en-US" sz="1100" noProof="0" dirty="0"/>
              <a:t>is left-associative and its precedence is less than or equal to that of o2</a:t>
            </a:r>
            <a:br>
              <a:rPr lang="en-US" sz="1100" noProof="0" dirty="0"/>
            </a:br>
            <a:r>
              <a:rPr lang="en-US" sz="1100" noProof="0" dirty="0"/>
              <a:t>                  </a:t>
            </a:r>
            <a:r>
              <a:rPr lang="en-US" sz="1100" noProof="0" dirty="0" smtClean="0"/>
              <a:t>           Or </a:t>
            </a:r>
            <a:r>
              <a:rPr lang="en-US" sz="1100" noProof="0" dirty="0"/>
              <a:t>o1 is </a:t>
            </a:r>
            <a:r>
              <a:rPr lang="en-US" sz="1100" noProof="0" dirty="0" smtClean="0"/>
              <a:t>right-associative and its </a:t>
            </a:r>
            <a:r>
              <a:rPr lang="en-US" sz="1100" noProof="0" dirty="0"/>
              <a:t>precedence </a:t>
            </a:r>
            <a:r>
              <a:rPr lang="en-US" sz="1100" noProof="0" dirty="0" smtClean="0"/>
              <a:t>is less </a:t>
            </a:r>
            <a:r>
              <a:rPr lang="en-US" sz="1100" noProof="0" dirty="0"/>
              <a:t>than that of </a:t>
            </a:r>
            <a:r>
              <a:rPr lang="en-US" sz="1100" noProof="0" dirty="0" smtClean="0"/>
              <a:t>o2</a:t>
            </a:r>
            <a:br>
              <a:rPr lang="en-US" sz="1100" noProof="0" dirty="0" smtClean="0"/>
            </a:br>
            <a:r>
              <a:rPr lang="en-US" sz="1100" noProof="0" dirty="0" smtClean="0"/>
              <a:t>7:               Call reduce expression</a:t>
            </a:r>
            <a:br>
              <a:rPr lang="en-US" sz="1100" noProof="0" dirty="0" smtClean="0"/>
            </a:br>
            <a:r>
              <a:rPr lang="en-US" sz="1100" noProof="0" dirty="0" smtClean="0"/>
              <a:t>8:          </a:t>
            </a:r>
            <a:r>
              <a:rPr lang="en-US" sz="1100" noProof="0" dirty="0"/>
              <a:t>P</a:t>
            </a:r>
            <a:r>
              <a:rPr lang="en-US" sz="1100" noProof="0" dirty="0" smtClean="0"/>
              <a:t>ush </a:t>
            </a:r>
            <a:r>
              <a:rPr lang="en-US" sz="1100" noProof="0" dirty="0"/>
              <a:t>o1 onto the </a:t>
            </a:r>
            <a:r>
              <a:rPr lang="en-US" sz="1100" noProof="0" dirty="0" smtClean="0"/>
              <a:t>operator stack</a:t>
            </a:r>
            <a:r>
              <a:rPr lang="en-US" sz="1100" noProof="0" dirty="0"/>
              <a:t/>
            </a:r>
            <a:br>
              <a:rPr lang="en-US" sz="1100" noProof="0" dirty="0"/>
            </a:br>
            <a:r>
              <a:rPr lang="en-US" sz="1100" noProof="0" dirty="0"/>
              <a:t>9</a:t>
            </a:r>
            <a:r>
              <a:rPr lang="en-US" sz="1100" noProof="0" dirty="0" smtClean="0"/>
              <a:t>:    </a:t>
            </a:r>
            <a:r>
              <a:rPr lang="en-US" sz="1100" noProof="0" dirty="0"/>
              <a:t>If the token is a left parenthesis, then push it onto </a:t>
            </a:r>
            <a:r>
              <a:rPr lang="en-US" sz="1100" noProof="0" dirty="0" smtClean="0"/>
              <a:t>the operator </a:t>
            </a:r>
            <a:r>
              <a:rPr lang="en-US" sz="1100" noProof="0" dirty="0"/>
              <a:t>stack</a:t>
            </a:r>
            <a:br>
              <a:rPr lang="en-US" sz="1100" noProof="0" dirty="0"/>
            </a:br>
            <a:r>
              <a:rPr lang="en-US" sz="1100" noProof="0" dirty="0" smtClean="0"/>
              <a:t>10:    If </a:t>
            </a:r>
            <a:r>
              <a:rPr lang="en-US" sz="1100" noProof="0" dirty="0"/>
              <a:t>the token is a right parenthesis</a:t>
            </a:r>
            <a:br>
              <a:rPr lang="en-US" sz="1100" noProof="0" dirty="0"/>
            </a:br>
            <a:r>
              <a:rPr lang="en-US" sz="1100" noProof="0" dirty="0" smtClean="0"/>
              <a:t>11:       </a:t>
            </a:r>
            <a:r>
              <a:rPr lang="en-US" sz="1100" noProof="0" dirty="0"/>
              <a:t>Until the token at the top of </a:t>
            </a:r>
            <a:r>
              <a:rPr lang="en-US" sz="1100" noProof="0" dirty="0" smtClean="0"/>
              <a:t>the operator </a:t>
            </a:r>
            <a:r>
              <a:rPr lang="en-US" sz="1100" noProof="0" dirty="0"/>
              <a:t>stack is a left </a:t>
            </a:r>
            <a:r>
              <a:rPr lang="en-US" sz="1100" noProof="0" dirty="0" smtClean="0"/>
              <a:t>parenthesis</a:t>
            </a:r>
            <a:br>
              <a:rPr lang="en-US" sz="1100" noProof="0" dirty="0" smtClean="0"/>
            </a:br>
            <a:r>
              <a:rPr lang="en-US" sz="1100" noProof="0" dirty="0" smtClean="0"/>
              <a:t>12:           Call reduce expression</a:t>
            </a:r>
            <a:br>
              <a:rPr lang="en-US" sz="1100" noProof="0" dirty="0" smtClean="0"/>
            </a:br>
            <a:r>
              <a:rPr lang="en-US" sz="1100" noProof="0" dirty="0" smtClean="0"/>
              <a:t>13:       If </a:t>
            </a:r>
            <a:r>
              <a:rPr lang="en-US" sz="1100" noProof="0" dirty="0"/>
              <a:t>the operator stack runs out without finding a left parenthesis, then there are mismatched </a:t>
            </a:r>
            <a:r>
              <a:rPr lang="en-US" sz="1100" noProof="0" dirty="0" smtClean="0"/>
              <a:t>parentheses</a:t>
            </a:r>
            <a:br>
              <a:rPr lang="en-US" sz="1100" noProof="0" dirty="0" smtClean="0"/>
            </a:br>
            <a:r>
              <a:rPr lang="en-US" sz="1100" noProof="0" dirty="0" smtClean="0"/>
              <a:t>14:       Pop </a:t>
            </a:r>
            <a:r>
              <a:rPr lang="en-US" sz="1100" noProof="0" dirty="0"/>
              <a:t>the left parenthesis from the stack </a:t>
            </a:r>
            <a:r>
              <a:rPr lang="en-US" sz="1100" noProof="0" dirty="0" smtClean="0"/>
              <a:t/>
            </a:r>
            <a:br>
              <a:rPr lang="en-US" sz="1100" noProof="0" dirty="0" smtClean="0"/>
            </a:br>
            <a:r>
              <a:rPr lang="en-US" sz="1100" noProof="0" dirty="0" smtClean="0"/>
              <a:t>15: When there are no more tokens to read</a:t>
            </a:r>
            <a:br>
              <a:rPr lang="en-US" sz="1100" noProof="0" dirty="0" smtClean="0"/>
            </a:br>
            <a:r>
              <a:rPr lang="en-US" sz="1100" noProof="0" dirty="0" smtClean="0"/>
              <a:t>16:     While there are still operator tokens </a:t>
            </a:r>
            <a:r>
              <a:rPr lang="en-US" sz="1100" dirty="0" smtClean="0"/>
              <a:t>on</a:t>
            </a:r>
            <a:r>
              <a:rPr lang="en-US" sz="1100" noProof="0" dirty="0" smtClean="0"/>
              <a:t> </a:t>
            </a:r>
            <a:r>
              <a:rPr lang="en-US" sz="1100" noProof="0" dirty="0" smtClean="0"/>
              <a:t>the operator stack</a:t>
            </a:r>
            <a:br>
              <a:rPr lang="en-US" sz="1100" noProof="0" dirty="0" smtClean="0"/>
            </a:br>
            <a:r>
              <a:rPr lang="en-US" sz="1100" noProof="0" dirty="0" smtClean="0"/>
              <a:t>17:         If the operator token on </a:t>
            </a:r>
            <a:r>
              <a:rPr lang="en-US" sz="1100" noProof="0" dirty="0" smtClean="0"/>
              <a:t>top </a:t>
            </a:r>
            <a:r>
              <a:rPr lang="en-US" sz="1100" noProof="0" dirty="0" smtClean="0"/>
              <a:t>of the operator stack is a parenthesis, then there are mismatched parentheses</a:t>
            </a:r>
            <a:br>
              <a:rPr lang="en-US" sz="1100" noProof="0" dirty="0" smtClean="0"/>
            </a:br>
            <a:r>
              <a:rPr lang="en-US" sz="1100" noProof="0" dirty="0" smtClean="0"/>
              <a:t>18:         Call reduce expression</a:t>
            </a:r>
            <a:r>
              <a:rPr lang="en-US" sz="1100" noProof="0" dirty="0"/>
              <a:t/>
            </a:r>
            <a:br>
              <a:rPr lang="en-US" sz="1100" noProof="0" dirty="0"/>
            </a:br>
            <a:r>
              <a:rPr lang="en-US" sz="1100" noProof="0" dirty="0" smtClean="0"/>
              <a:t>19:         Push </a:t>
            </a:r>
            <a:r>
              <a:rPr lang="en-US" sz="1100" noProof="0" dirty="0"/>
              <a:t>result onto the operand stack</a:t>
            </a:r>
            <a:r>
              <a:rPr lang="en-US" sz="1100" noProof="0" dirty="0" smtClean="0"/>
              <a:t/>
            </a:r>
            <a:br>
              <a:rPr lang="en-US" sz="1100" noProof="0" dirty="0" smtClean="0"/>
            </a:br>
            <a:r>
              <a:rPr lang="en-US" sz="1100" noProof="0" dirty="0" smtClean="0"/>
              <a:t>20: Exit</a:t>
            </a:r>
            <a:br>
              <a:rPr lang="en-US" sz="1100" noProof="0" dirty="0" smtClean="0"/>
            </a:br>
            <a:r>
              <a:rPr lang="en-US" sz="1100" noProof="0" dirty="0" smtClean="0"/>
              <a:t/>
            </a:r>
            <a:br>
              <a:rPr lang="en-US" sz="1100" noProof="0" dirty="0" smtClean="0"/>
            </a:br>
            <a:r>
              <a:rPr lang="en-US" sz="1100" noProof="0" dirty="0" smtClean="0"/>
              <a:t>21: Reduce expression</a:t>
            </a:r>
            <a:br>
              <a:rPr lang="en-US" sz="1100" noProof="0" dirty="0" smtClean="0"/>
            </a:br>
            <a:r>
              <a:rPr lang="en-US" sz="1100" noProof="0" dirty="0" smtClean="0"/>
              <a:t>22:       </a:t>
            </a:r>
            <a:r>
              <a:rPr lang="en-US" sz="1100" noProof="0" dirty="0"/>
              <a:t>pop operator off the operator stack </a:t>
            </a:r>
            <a:br>
              <a:rPr lang="en-US" sz="1100" noProof="0" dirty="0"/>
            </a:br>
            <a:r>
              <a:rPr lang="en-US" sz="1100" noProof="0" dirty="0" smtClean="0"/>
              <a:t>23:       </a:t>
            </a:r>
            <a:r>
              <a:rPr lang="en-US" sz="1100" noProof="0" dirty="0"/>
              <a:t>pop </a:t>
            </a:r>
            <a:r>
              <a:rPr lang="en-US" sz="1100" noProof="0" dirty="0" smtClean="0"/>
              <a:t>operator’s </a:t>
            </a:r>
            <a:r>
              <a:rPr lang="en-US" sz="1100" noProof="0" dirty="0"/>
              <a:t>operands of the operand stack</a:t>
            </a:r>
            <a:br>
              <a:rPr lang="en-US" sz="1100" noProof="0" dirty="0"/>
            </a:br>
            <a:r>
              <a:rPr lang="en-US" sz="1100" noProof="0" dirty="0" smtClean="0"/>
              <a:t>24:       process expression</a:t>
            </a:r>
            <a:r>
              <a:rPr lang="en-US" sz="1100" noProof="0" dirty="0"/>
              <a:t/>
            </a:r>
            <a:br>
              <a:rPr lang="en-US" sz="1100" noProof="0" dirty="0"/>
            </a:br>
            <a:r>
              <a:rPr lang="en-US" sz="1100" noProof="0" dirty="0" smtClean="0"/>
              <a:t>25:       </a:t>
            </a:r>
            <a:r>
              <a:rPr lang="en-US" sz="1100" noProof="0" dirty="0"/>
              <a:t>Push result onto the operand </a:t>
            </a:r>
            <a:r>
              <a:rPr lang="en-US" sz="1100" noProof="0" dirty="0" smtClean="0"/>
              <a:t>stack</a:t>
            </a:r>
            <a:endParaRPr lang="en-US" sz="1100" noProof="0" dirty="0"/>
          </a:p>
        </p:txBody>
      </p:sp>
    </p:spTree>
    <p:extLst>
      <p:ext uri="{BB962C8B-B14F-4D97-AF65-F5344CB8AC3E}">
        <p14:creationId xmlns:p14="http://schemas.microsoft.com/office/powerpoint/2010/main" val="2002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Shunting Yard algorithm (2)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Examples to evaluate</a:t>
            </a:r>
          </a:p>
          <a:p>
            <a:pPr lvl="1"/>
            <a:r>
              <a:rPr lang="en-US" noProof="0" smtClean="0"/>
              <a:t>2 =&gt; 2</a:t>
            </a:r>
          </a:p>
          <a:p>
            <a:pPr lvl="1"/>
            <a:r>
              <a:rPr lang="en-US" noProof="0" smtClean="0"/>
              <a:t>2 + 3 =&gt; 2 + 3</a:t>
            </a:r>
          </a:p>
          <a:p>
            <a:pPr lvl="1"/>
            <a:r>
              <a:rPr lang="en-US" noProof="0" smtClean="0"/>
              <a:t>2 + 3 * 4 =&gt; 2 + (3 * 4)</a:t>
            </a:r>
          </a:p>
          <a:p>
            <a:pPr lvl="1"/>
            <a:r>
              <a:rPr lang="en-US" noProof="0" smtClean="0"/>
              <a:t>(2 + 3) * 4 =&gt; (2 + 3) * 4</a:t>
            </a:r>
          </a:p>
          <a:p>
            <a:pPr lvl="1"/>
            <a:r>
              <a:rPr lang="en-US" noProof="0" smtClean="0"/>
              <a:t>2 ^ 3 ^ 4 =&gt; 2 ^ (3 ^ 4)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514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Lexing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92500"/>
          </a:bodyPr>
          <a:lstStyle/>
          <a:p>
            <a:r>
              <a:rPr lang="en-US" noProof="0" dirty="0" smtClean="0"/>
              <a:t>Splitting input into a list of tokens of some type</a:t>
            </a:r>
          </a:p>
          <a:p>
            <a:r>
              <a:rPr lang="en-US" noProof="0" dirty="0" smtClean="0"/>
              <a:t>Examples</a:t>
            </a:r>
          </a:p>
          <a:p>
            <a:pPr lvl="1"/>
            <a:r>
              <a:rPr lang="en-US" noProof="0" dirty="0" smtClean="0"/>
              <a:t>(9 + 10) * 11</a:t>
            </a:r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82329"/>
              </p:ext>
            </p:extLst>
          </p:nvPr>
        </p:nvGraphicFramePr>
        <p:xfrm>
          <a:off x="827584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Token</a:t>
                      </a:r>
                      <a:r>
                        <a:rPr lang="da-DK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LeftParen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(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Literal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BinaryPlus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Literal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RightParen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Literal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Parsing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en-US" noProof="0" dirty="0" smtClean="0"/>
              <a:t>Processes list of tokens from </a:t>
            </a:r>
            <a:r>
              <a:rPr lang="en-US" noProof="0" dirty="0" err="1" smtClean="0"/>
              <a:t>lexer</a:t>
            </a:r>
            <a:endParaRPr lang="en-US" noProof="0" dirty="0" smtClean="0"/>
          </a:p>
          <a:p>
            <a:r>
              <a:rPr lang="en-US" noProof="0" dirty="0" smtClean="0"/>
              <a:t>Output may be</a:t>
            </a:r>
          </a:p>
          <a:p>
            <a:pPr lvl="1"/>
            <a:r>
              <a:rPr lang="en-US" noProof="0" dirty="0" smtClean="0"/>
              <a:t>Prefix expression</a:t>
            </a:r>
          </a:p>
          <a:p>
            <a:pPr lvl="1"/>
            <a:r>
              <a:rPr lang="en-US" noProof="0" dirty="0" smtClean="0"/>
              <a:t>Postfix expression</a:t>
            </a:r>
          </a:p>
          <a:p>
            <a:pPr lvl="1"/>
            <a:r>
              <a:rPr lang="en-US" noProof="0" dirty="0" smtClean="0"/>
              <a:t>Abstract </a:t>
            </a:r>
            <a:r>
              <a:rPr lang="en-US" noProof="0" dirty="0" smtClean="0"/>
              <a:t>syntax tree</a:t>
            </a:r>
          </a:p>
          <a:p>
            <a:pPr lvl="1"/>
            <a:r>
              <a:rPr lang="en-US" noProof="0" dirty="0" smtClean="0"/>
              <a:t>Actual value of expression</a:t>
            </a:r>
          </a:p>
        </p:txBody>
      </p:sp>
    </p:spTree>
    <p:extLst>
      <p:ext uri="{BB962C8B-B14F-4D97-AF65-F5344CB8AC3E}">
        <p14:creationId xmlns:p14="http://schemas.microsoft.com/office/powerpoint/2010/main" val="12129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Expression grammar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en-US" sz="2400" noProof="0" dirty="0" smtClean="0"/>
              <a:t>Defines syntax, not semantics, of expressions</a:t>
            </a:r>
          </a:p>
          <a:p>
            <a:r>
              <a:rPr lang="en-US" sz="2400" noProof="0" dirty="0" smtClean="0"/>
              <a:t>Example: evolve grammar by trial and error</a:t>
            </a:r>
          </a:p>
          <a:p>
            <a:r>
              <a:rPr lang="en-US" sz="2400" noProof="0" dirty="0" smtClean="0"/>
              <a:t>Look at C# syntax and semantics in ECMA-334</a:t>
            </a:r>
            <a:endParaRPr lang="en-US" sz="2400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796971" y="3573016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Consolas" pitchFamily="49" charset="0"/>
                <a:cs typeface="Consolas" pitchFamily="49" charset="0"/>
              </a:rPr>
              <a:t>Expression := Term (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BinaryOperator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Term)*</a:t>
            </a:r>
            <a:br>
              <a:rPr lang="da-DK" dirty="0">
                <a:latin typeface="Consolas" pitchFamily="49" charset="0"/>
                <a:cs typeface="Consolas" pitchFamily="49" charset="0"/>
              </a:rPr>
            </a:br>
            <a:r>
              <a:rPr lang="da-DK" dirty="0">
                <a:latin typeface="Consolas" pitchFamily="49" charset="0"/>
                <a:cs typeface="Consolas" pitchFamily="49" charset="0"/>
              </a:rPr>
              <a:t>Term :=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Literal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| ”(” Expression ”)” |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UnaryOperator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Term</a:t>
            </a:r>
            <a:br>
              <a:rPr lang="da-DK" dirty="0">
                <a:latin typeface="Consolas" pitchFamily="49" charset="0"/>
                <a:cs typeface="Consolas" pitchFamily="49" charset="0"/>
              </a:rPr>
            </a:br>
            <a:r>
              <a:rPr lang="da-DK" dirty="0" err="1">
                <a:latin typeface="Consolas" pitchFamily="49" charset="0"/>
                <a:cs typeface="Consolas" pitchFamily="49" charset="0"/>
              </a:rPr>
              <a:t>BinaryOperator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:= ”+” | ”-” | ”*” | ”/” | ”^”</a:t>
            </a:r>
            <a:br>
              <a:rPr lang="da-DK" dirty="0">
                <a:latin typeface="Consolas" pitchFamily="49" charset="0"/>
                <a:cs typeface="Consolas" pitchFamily="49" charset="0"/>
              </a:rPr>
            </a:br>
            <a:r>
              <a:rPr lang="da-DK" dirty="0" err="1">
                <a:latin typeface="Consolas" pitchFamily="49" charset="0"/>
                <a:cs typeface="Consolas" pitchFamily="49" charset="0"/>
              </a:rPr>
              <a:t>UnaryOperator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:=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”-”</a:t>
            </a:r>
            <a:br>
              <a:rPr lang="da-DK" dirty="0" smtClean="0">
                <a:latin typeface="Consolas" pitchFamily="49" charset="0"/>
                <a:cs typeface="Consolas" pitchFamily="49" charset="0"/>
              </a:rPr>
            </a:br>
            <a:r>
              <a:rPr lang="da-DK" dirty="0" err="1" smtClean="0">
                <a:latin typeface="Consolas" pitchFamily="49" charset="0"/>
                <a:cs typeface="Consolas" pitchFamily="49" charset="0"/>
              </a:rPr>
              <a:t>Literal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:= ”0” | ”1” | ... | ”9”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Resources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noProof="0" dirty="0" smtClean="0"/>
              <a:t>Shunting Yard implementation</a:t>
            </a:r>
            <a:br>
              <a:rPr lang="en-US" sz="2800" noProof="0" dirty="0" smtClean="0"/>
            </a:br>
            <a:r>
              <a:rPr lang="en-US" sz="2800" noProof="0" dirty="0" smtClean="0">
                <a:hlinkClick r:id="rId2"/>
              </a:rPr>
              <a:t>https://github.com/ronnieholm/ParserSamples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7104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Graphs</a:t>
            </a:r>
          </a:p>
          <a:p>
            <a:r>
              <a:rPr lang="en-US" noProof="0" dirty="0" smtClean="0"/>
              <a:t>Trees</a:t>
            </a:r>
          </a:p>
          <a:p>
            <a:r>
              <a:rPr lang="en-US" noProof="0" dirty="0" smtClean="0"/>
              <a:t>Mathematics as a language</a:t>
            </a:r>
          </a:p>
          <a:p>
            <a:r>
              <a:rPr lang="en-US" noProof="0" dirty="0" smtClean="0"/>
              <a:t>Parsing mathematical expressions</a:t>
            </a:r>
          </a:p>
          <a:p>
            <a:r>
              <a:rPr lang="en-US" noProof="0" dirty="0" smtClean="0"/>
              <a:t>Grammar of mathematical expressions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5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Graphs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/>
          <a:lstStyle/>
          <a:p>
            <a:r>
              <a:rPr lang="en-US" noProof="0" smtClean="0"/>
              <a:t>Simple graph G = (V, E) consists of V, a nonempty set of vertices, and E, a set of unordered pairs of distinct elements of V called edges</a:t>
            </a:r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89040"/>
            <a:ext cx="2926765" cy="1931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692326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V = { 1, 2, 3, 4, 5, 6 }</a:t>
            </a:r>
          </a:p>
          <a:p>
            <a:r>
              <a:rPr lang="da-DK" sz="2400" dirty="0" smtClean="0"/>
              <a:t>E = { {1, 2}, {1, 5}, {2, 3}, {2, 5},</a:t>
            </a:r>
            <a:br>
              <a:rPr lang="da-DK" sz="2400" dirty="0" smtClean="0"/>
            </a:br>
            <a:r>
              <a:rPr lang="da-DK" sz="2400" dirty="0" smtClean="0"/>
              <a:t>         {3, 4}, {4, 5}, {4, 6} 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8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Trees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noProof="0" smtClean="0"/>
              <a:t>Real world tree seen upside down</a:t>
            </a:r>
          </a:p>
          <a:p>
            <a:r>
              <a:rPr lang="en-US" noProof="0" smtClean="0"/>
              <a:t>Tree is a connected undirected graph with no simple circuits</a:t>
            </a:r>
          </a:p>
          <a:p>
            <a:r>
              <a:rPr lang="en-US" noProof="0" smtClean="0"/>
              <a:t>Well suited for representing recursive data structures</a:t>
            </a:r>
            <a:endParaRPr lang="en-US" noProof="0"/>
          </a:p>
        </p:txBody>
      </p:sp>
      <p:sp>
        <p:nvSpPr>
          <p:cNvPr id="6" name="TextBox 5"/>
          <p:cNvSpPr txBox="1"/>
          <p:nvPr/>
        </p:nvSpPr>
        <p:spPr>
          <a:xfrm>
            <a:off x="4861363" y="1692325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V = { 1, 2, 4, 5, 6, 8, 10 }</a:t>
            </a:r>
          </a:p>
          <a:p>
            <a:r>
              <a:rPr lang="da-DK" sz="2400" dirty="0" smtClean="0"/>
              <a:t>E = { {10, 8}, {10, 6}, {8, 4}, </a:t>
            </a:r>
            <a:br>
              <a:rPr lang="da-DK" sz="2400" dirty="0" smtClean="0"/>
            </a:br>
            <a:r>
              <a:rPr lang="da-DK" sz="2400" dirty="0" smtClean="0"/>
              <a:t>         {6, 5},</a:t>
            </a:r>
            <a:r>
              <a:rPr lang="da-DK" sz="2400" dirty="0"/>
              <a:t> </a:t>
            </a:r>
            <a:r>
              <a:rPr lang="da-DK" sz="2400" dirty="0" smtClean="0"/>
              <a:t>{6, 2}, {5, 1} }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9" y="3428998"/>
            <a:ext cx="2160240" cy="2942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78814" y="3532366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Root</a:t>
            </a:r>
            <a:r>
              <a:rPr lang="da-DK" dirty="0" smtClean="0"/>
              <a:t> node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1391" y="436510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Child nodes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8814" y="5301208"/>
            <a:ext cx="17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Child/</a:t>
            </a:r>
            <a:r>
              <a:rPr lang="da-DK" dirty="0" err="1" smtClean="0"/>
              <a:t>leaf</a:t>
            </a:r>
            <a:r>
              <a:rPr lang="da-DK" dirty="0" smtClean="0"/>
              <a:t> nodes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8814" y="5987108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Child/</a:t>
            </a:r>
            <a:r>
              <a:rPr lang="da-DK" dirty="0" err="1" smtClean="0"/>
              <a:t>leaf</a:t>
            </a:r>
            <a:r>
              <a:rPr lang="da-DK" dirty="0" smtClean="0"/>
              <a:t>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Mathematical expressions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smtClean="0"/>
              <a:t>Examples of infix (recursive) expressions</a:t>
            </a:r>
          </a:p>
          <a:p>
            <a:pPr lvl="1"/>
            <a:r>
              <a:rPr lang="en-US" noProof="0" smtClean="0"/>
              <a:t>2</a:t>
            </a:r>
          </a:p>
          <a:p>
            <a:pPr lvl="1"/>
            <a:r>
              <a:rPr lang="en-US" noProof="0" smtClean="0"/>
              <a:t>2 + 5</a:t>
            </a:r>
          </a:p>
          <a:p>
            <a:pPr lvl="1"/>
            <a:r>
              <a:rPr lang="en-US" noProof="0" smtClean="0"/>
              <a:t>2 + 5 * 7</a:t>
            </a:r>
          </a:p>
          <a:p>
            <a:pPr lvl="1"/>
            <a:r>
              <a:rPr lang="en-US" noProof="0" smtClean="0"/>
              <a:t>(2 + 5) * 7</a:t>
            </a:r>
          </a:p>
          <a:p>
            <a:pPr lvl="1"/>
            <a:r>
              <a:rPr lang="en-US" noProof="0" smtClean="0"/>
              <a:t>2 ^ 5 ^ 7</a:t>
            </a:r>
          </a:p>
          <a:p>
            <a:r>
              <a:rPr lang="en-US" noProof="0" smtClean="0"/>
              <a:t>Goal of infix notation</a:t>
            </a:r>
          </a:p>
          <a:p>
            <a:pPr lvl="1"/>
            <a:r>
              <a:rPr lang="en-US" noProof="0" smtClean="0"/>
              <a:t>Simplify expressions by avoiding parenthesis and instead rely on rules of associativity and precedence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46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Precedence in expressions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/>
          <a:lstStyle/>
          <a:p>
            <a:r>
              <a:rPr lang="en-US" noProof="0" smtClean="0"/>
              <a:t>Resolves ambiguity in expressions with </a:t>
            </a:r>
            <a:r>
              <a:rPr lang="en-US" i="1" noProof="0" smtClean="0"/>
              <a:t>different</a:t>
            </a:r>
            <a:r>
              <a:rPr lang="en-US" noProof="0" smtClean="0"/>
              <a:t> operators</a:t>
            </a:r>
          </a:p>
          <a:p>
            <a:r>
              <a:rPr lang="en-US" noProof="0" smtClean="0"/>
              <a:t>Examples</a:t>
            </a:r>
          </a:p>
          <a:p>
            <a:pPr lvl="1"/>
            <a:r>
              <a:rPr lang="en-US" noProof="0" smtClean="0"/>
              <a:t>2 + 3 * 5 =&gt; 2 + (3 * 5)</a:t>
            </a:r>
          </a:p>
          <a:p>
            <a:pPr lvl="1"/>
            <a:r>
              <a:rPr lang="en-US" noProof="0" smtClean="0"/>
              <a:t>2 * 3 + 5 =&gt; (2 * 3) + 5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07939"/>
              </p:ext>
            </p:extLst>
          </p:nvPr>
        </p:nvGraphicFramePr>
        <p:xfrm>
          <a:off x="971600" y="4509120"/>
          <a:ext cx="345638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35"/>
                <a:gridCol w="2240249"/>
              </a:tblGrid>
              <a:tr h="139040">
                <a:tc>
                  <a:txBody>
                    <a:bodyPr/>
                    <a:lstStyle/>
                    <a:p>
                      <a:r>
                        <a:rPr lang="da-DK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Precedence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*</a:t>
                      </a:r>
                      <a:r>
                        <a:rPr lang="da-DK" baseline="0" dirty="0" smtClean="0"/>
                        <a:t>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Associativity in expressions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Resolves ambiguity in expressions with </a:t>
            </a:r>
            <a:r>
              <a:rPr lang="en-US" i="1" noProof="0" dirty="0" smtClean="0"/>
              <a:t>same </a:t>
            </a:r>
            <a:r>
              <a:rPr lang="en-US" noProof="0" dirty="0" smtClean="0"/>
              <a:t>operator</a:t>
            </a:r>
          </a:p>
          <a:p>
            <a:r>
              <a:rPr lang="en-US" noProof="0" dirty="0" smtClean="0"/>
              <a:t>Examples</a:t>
            </a:r>
          </a:p>
          <a:p>
            <a:pPr lvl="1"/>
            <a:r>
              <a:rPr lang="en-US" noProof="0" dirty="0" smtClean="0"/>
              <a:t>2 + 3 + 5 =&gt; (2 + 3) + 5</a:t>
            </a:r>
          </a:p>
          <a:p>
            <a:pPr lvl="1"/>
            <a:r>
              <a:rPr lang="en-US" noProof="0" dirty="0" smtClean="0"/>
              <a:t>2 - 3 - 5 =&gt; (2 - 3) - 5</a:t>
            </a:r>
          </a:p>
          <a:p>
            <a:pPr lvl="1"/>
            <a:r>
              <a:rPr lang="en-US" noProof="0" dirty="0" smtClean="0"/>
              <a:t>2 ^ 3 ^ 5 =&gt; 2 ^ (3 ^ 5)</a:t>
            </a:r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29528"/>
              </p:ext>
            </p:extLst>
          </p:nvPr>
        </p:nvGraphicFramePr>
        <p:xfrm>
          <a:off x="971600" y="4509120"/>
          <a:ext cx="345638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35"/>
                <a:gridCol w="2240249"/>
              </a:tblGrid>
              <a:tr h="139040">
                <a:tc>
                  <a:txBody>
                    <a:bodyPr/>
                    <a:lstStyle/>
                    <a:p>
                      <a:r>
                        <a:rPr lang="da-DK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Associativity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*</a:t>
                      </a:r>
                      <a:r>
                        <a:rPr lang="da-DK" baseline="0" dirty="0" smtClean="0"/>
                        <a:t>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Left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0" smtClean="0"/>
              <a:t>Combining precedence and associativity</a:t>
            </a:r>
            <a:endParaRPr lang="en-US" sz="3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46848" cy="2285391"/>
          </a:xfrm>
        </p:spPr>
        <p:txBody>
          <a:bodyPr>
            <a:normAutofit/>
          </a:bodyPr>
          <a:lstStyle/>
          <a:p>
            <a:r>
              <a:rPr lang="en-US" sz="2000" noProof="0" smtClean="0"/>
              <a:t>2 - 3 * 5 ^ 7 ^ 9 + 11 / 13 * 17 =&gt;</a:t>
            </a:r>
            <a:br>
              <a:rPr lang="en-US" sz="2000" noProof="0" smtClean="0"/>
            </a:br>
            <a:r>
              <a:rPr lang="en-US" sz="2000" noProof="0" smtClean="0"/>
              <a:t>(2 - (3 * (5 ^ (7 ^ 9)))) + ((11 / 13) * 17)</a:t>
            </a:r>
          </a:p>
          <a:p>
            <a:r>
              <a:rPr lang="en-US" sz="2000" noProof="0" smtClean="0"/>
              <a:t>Tree traversals</a:t>
            </a:r>
          </a:p>
          <a:p>
            <a:pPr lvl="1"/>
            <a:r>
              <a:rPr lang="en-US" sz="1600" noProof="0" smtClean="0"/>
              <a:t>In order (left, root, right)</a:t>
            </a:r>
          </a:p>
          <a:p>
            <a:pPr lvl="1"/>
            <a:r>
              <a:rPr lang="en-US" sz="1600" noProof="0" smtClean="0"/>
              <a:t>Pre order (root, left, right)</a:t>
            </a:r>
          </a:p>
          <a:p>
            <a:pPr lvl="1"/>
            <a:r>
              <a:rPr lang="en-US" sz="1600" noProof="0" smtClean="0"/>
              <a:t>Post order (left, right, root)</a:t>
            </a:r>
            <a:endParaRPr lang="en-US" sz="2000" noProof="0"/>
          </a:p>
        </p:txBody>
      </p:sp>
      <p:sp>
        <p:nvSpPr>
          <p:cNvPr id="4" name="TextBox 3"/>
          <p:cNvSpPr txBox="1"/>
          <p:nvPr/>
        </p:nvSpPr>
        <p:spPr>
          <a:xfrm>
            <a:off x="6808382" y="16915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8225" y="24208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6457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1294" y="30689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0857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1393" y="37170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^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89707" y="4293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8562" y="4293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^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7569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9887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07348" y="2420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0622" y="30689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/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19014" y="30878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17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2"/>
            <a:endCxn id="5" idx="0"/>
          </p:cNvCxnSpPr>
          <p:nvPr/>
        </p:nvCxnSpPr>
        <p:spPr>
          <a:xfrm flipH="1">
            <a:off x="6505824" y="2060848"/>
            <a:ext cx="45259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14" idx="0"/>
          </p:cNvCxnSpPr>
          <p:nvPr/>
        </p:nvCxnSpPr>
        <p:spPr>
          <a:xfrm>
            <a:off x="6958423" y="2060848"/>
            <a:ext cx="99896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6" idx="0"/>
          </p:cNvCxnSpPr>
          <p:nvPr/>
        </p:nvCxnSpPr>
        <p:spPr>
          <a:xfrm flipH="1">
            <a:off x="5927300" y="2790220"/>
            <a:ext cx="578524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7" idx="0"/>
          </p:cNvCxnSpPr>
          <p:nvPr/>
        </p:nvCxnSpPr>
        <p:spPr>
          <a:xfrm>
            <a:off x="6505824" y="2790220"/>
            <a:ext cx="25511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5" idx="0"/>
          </p:cNvCxnSpPr>
          <p:nvPr/>
        </p:nvCxnSpPr>
        <p:spPr>
          <a:xfrm flipH="1">
            <a:off x="7587839" y="2790220"/>
            <a:ext cx="369550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6" idx="0"/>
          </p:cNvCxnSpPr>
          <p:nvPr/>
        </p:nvCxnSpPr>
        <p:spPr>
          <a:xfrm>
            <a:off x="7957389" y="2790220"/>
            <a:ext cx="470977" cy="29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8" idx="0"/>
          </p:cNvCxnSpPr>
          <p:nvPr/>
        </p:nvCxnSpPr>
        <p:spPr>
          <a:xfrm flipH="1">
            <a:off x="6181700" y="3438292"/>
            <a:ext cx="349635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2"/>
            <a:endCxn id="9" idx="0"/>
          </p:cNvCxnSpPr>
          <p:nvPr/>
        </p:nvCxnSpPr>
        <p:spPr>
          <a:xfrm>
            <a:off x="6531335" y="3438292"/>
            <a:ext cx="310099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0" idx="0"/>
          </p:cNvCxnSpPr>
          <p:nvPr/>
        </p:nvCxnSpPr>
        <p:spPr>
          <a:xfrm flipH="1">
            <a:off x="6540550" y="4086364"/>
            <a:ext cx="300884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11" idx="0"/>
          </p:cNvCxnSpPr>
          <p:nvPr/>
        </p:nvCxnSpPr>
        <p:spPr>
          <a:xfrm>
            <a:off x="6841434" y="4086364"/>
            <a:ext cx="397169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2" idx="0"/>
          </p:cNvCxnSpPr>
          <p:nvPr/>
        </p:nvCxnSpPr>
        <p:spPr>
          <a:xfrm flipH="1">
            <a:off x="6938412" y="4662428"/>
            <a:ext cx="300191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3" idx="0"/>
          </p:cNvCxnSpPr>
          <p:nvPr/>
        </p:nvCxnSpPr>
        <p:spPr>
          <a:xfrm>
            <a:off x="7238603" y="4662428"/>
            <a:ext cx="412127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2026" y="3730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89357" y="3700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13</a:t>
            </a:r>
            <a:endParaRPr lang="en-US" dirty="0"/>
          </a:p>
        </p:txBody>
      </p:sp>
      <p:cxnSp>
        <p:nvCxnSpPr>
          <p:cNvPr id="53" name="Straight Connector 52"/>
          <p:cNvCxnSpPr>
            <a:stCxn id="15" idx="2"/>
            <a:endCxn id="41" idx="0"/>
          </p:cNvCxnSpPr>
          <p:nvPr/>
        </p:nvCxnSpPr>
        <p:spPr>
          <a:xfrm flipH="1">
            <a:off x="7441378" y="3438292"/>
            <a:ext cx="146461" cy="29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2"/>
            <a:endCxn id="42" idx="0"/>
          </p:cNvCxnSpPr>
          <p:nvPr/>
        </p:nvCxnSpPr>
        <p:spPr>
          <a:xfrm>
            <a:off x="7587839" y="3438292"/>
            <a:ext cx="310870" cy="26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7584" y="4662428"/>
            <a:ext cx="472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In </a:t>
            </a:r>
            <a:r>
              <a:rPr lang="da-DK" dirty="0" err="1" smtClean="0"/>
              <a:t>order</a:t>
            </a:r>
            <a:r>
              <a:rPr lang="da-DK" dirty="0" smtClean="0"/>
              <a:t> = 2, -, 3, *, 5, ^, 7, ^, 9, +, 11, /, 13, *, 17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495" y="5188449"/>
            <a:ext cx="508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Pre</a:t>
            </a:r>
            <a:r>
              <a:rPr lang="da-DK" dirty="0" smtClean="0"/>
              <a:t> </a:t>
            </a:r>
            <a:r>
              <a:rPr lang="da-DK" dirty="0" err="1" smtClean="0"/>
              <a:t>order</a:t>
            </a:r>
            <a:r>
              <a:rPr lang="da-DK" dirty="0" smtClean="0"/>
              <a:t> = +, -, 2, *, 3, ^, 5, ^, 7, 9, *, +, /, 11, 13, 17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35495" y="5692606"/>
            <a:ext cx="49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Post </a:t>
            </a:r>
            <a:r>
              <a:rPr lang="da-DK" dirty="0" err="1" smtClean="0"/>
              <a:t>order</a:t>
            </a:r>
            <a:r>
              <a:rPr lang="da-DK" dirty="0" smtClean="0"/>
              <a:t> </a:t>
            </a:r>
            <a:r>
              <a:rPr lang="da-DK" dirty="0"/>
              <a:t>= </a:t>
            </a:r>
            <a:r>
              <a:rPr lang="da-DK" dirty="0" smtClean="0"/>
              <a:t>2, 3, 5, 7, 9, ^, ^, *, -, 11, 13, /, 17, *,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41" grpId="0"/>
      <p:bldP spid="42" grpId="0"/>
      <p:bldP spid="57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Shunting Yard algorithm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Algorithm for parsing mathematical </a:t>
            </a:r>
            <a:r>
              <a:rPr lang="en-US" noProof="0" dirty="0" smtClean="0"/>
              <a:t>expressions</a:t>
            </a:r>
            <a:endParaRPr lang="en-US" noProof="0" dirty="0" smtClean="0"/>
          </a:p>
          <a:p>
            <a:r>
              <a:rPr lang="en-US" noProof="0" dirty="0" smtClean="0"/>
              <a:t>Given an expression in infix notation, determines the order in which sub-expressions must be evaluated to satisfy associativity and precedence rules</a:t>
            </a:r>
          </a:p>
          <a:p>
            <a:r>
              <a:rPr lang="en-US" noProof="0" dirty="0" smtClean="0"/>
              <a:t>When it identifies a sub-expression to evaluate, it calls a specific routine</a:t>
            </a:r>
          </a:p>
          <a:p>
            <a:r>
              <a:rPr lang="en-US" noProof="0" dirty="0" smtClean="0"/>
              <a:t>Your implementation of this routine determines result of </a:t>
            </a:r>
            <a:r>
              <a:rPr lang="en-US" noProof="0" dirty="0" smtClean="0"/>
              <a:t>parsing (compute value, generate parse tree)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8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771</Words>
  <Application>Microsoft Office PowerPoint</Application>
  <PresentationFormat>On-screen Show (4:3)</PresentationFormat>
  <Paragraphs>153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Kontortema</vt:lpstr>
      <vt:lpstr>Graphs, languages, and grammars</vt:lpstr>
      <vt:lpstr>Agenda</vt:lpstr>
      <vt:lpstr>Graphs</vt:lpstr>
      <vt:lpstr>Trees</vt:lpstr>
      <vt:lpstr>Mathematical expressions</vt:lpstr>
      <vt:lpstr>Precedence in expressions</vt:lpstr>
      <vt:lpstr>Associativity in expressions</vt:lpstr>
      <vt:lpstr>Combining precedence and associativity</vt:lpstr>
      <vt:lpstr>Shunting Yard algorithm</vt:lpstr>
      <vt:lpstr>Shunting Yard algorithm (1)</vt:lpstr>
      <vt:lpstr>Shunting Yard algorithm (2)</vt:lpstr>
      <vt:lpstr>Lexing</vt:lpstr>
      <vt:lpstr>Parsing</vt:lpstr>
      <vt:lpstr>Expression grammar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and parsing languages</dc:title>
  <dc:creator>Ronnie Holm (ROHO - Underviser - CPH Business)</dc:creator>
  <cp:lastModifiedBy>Ronnie Holm (ROHO - Underviser - CPH Business)</cp:lastModifiedBy>
  <cp:revision>93</cp:revision>
  <dcterms:created xsi:type="dcterms:W3CDTF">2013-03-25T22:22:26Z</dcterms:created>
  <dcterms:modified xsi:type="dcterms:W3CDTF">2013-11-08T22:39:25Z</dcterms:modified>
</cp:coreProperties>
</file>