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4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023" autoAdjust="0"/>
  </p:normalViewPr>
  <p:slideViewPr>
    <p:cSldViewPr>
      <p:cViewPr>
        <p:scale>
          <a:sx n="40" d="100"/>
          <a:sy n="40" d="100"/>
        </p:scale>
        <p:origin x="-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A6D6A-F435-4988-80A4-AF82174E7E44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4E8EF-2EA0-4E8A-A0B0-4CCC9C2BC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Good book, given</a:t>
            </a:r>
            <a:r>
              <a:rPr lang="en-US" baseline="0" dirty="0" smtClean="0"/>
              <a:t> what is was trying to do and when it was doing it</a:t>
            </a:r>
            <a:br>
              <a:rPr lang="en-US" baseline="0" dirty="0" smtClean="0"/>
            </a:br>
            <a:r>
              <a:rPr lang="en-US" baseline="0" dirty="0" smtClean="0"/>
              <a:t>- Strong emphasis on C++ and OOP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smtClean="0"/>
              <a:t>Describes </a:t>
            </a:r>
            <a:r>
              <a:rPr lang="en-US" baseline="0" dirty="0" smtClean="0"/>
              <a:t>a lot of useful </a:t>
            </a:r>
            <a:r>
              <a:rPr lang="en-US" baseline="0" dirty="0" smtClean="0"/>
              <a:t>ideas which got </a:t>
            </a:r>
            <a:r>
              <a:rPr lang="en-US" baseline="0" dirty="0" smtClean="0"/>
              <a:t>corrupted by people who misapplied it</a:t>
            </a:r>
            <a:br>
              <a:rPr lang="en-US" baseline="0" dirty="0" smtClean="0"/>
            </a:br>
            <a:r>
              <a:rPr lang="en-US" baseline="0" dirty="0" smtClean="0"/>
              <a:t>- Some people say design patterns is a flaw in your language. If you need design </a:t>
            </a:r>
            <a:r>
              <a:rPr lang="en-US" baseline="0" dirty="0" smtClean="0"/>
              <a:t>patterns, </a:t>
            </a:r>
            <a:r>
              <a:rPr lang="en-US" baseline="0" dirty="0" smtClean="0"/>
              <a:t>your language is broken</a:t>
            </a:r>
            <a:br>
              <a:rPr lang="en-US" baseline="0" dirty="0" smtClean="0"/>
            </a:br>
            <a:r>
              <a:rPr lang="en-US" baseline="0" dirty="0" smtClean="0"/>
              <a:t>- Once upon a time the subroutine call was just a pattern</a:t>
            </a:r>
            <a:br>
              <a:rPr lang="en-US" baseline="0" dirty="0" smtClean="0"/>
            </a:br>
            <a:r>
              <a:rPr lang="en-US" baseline="0" dirty="0" smtClean="0"/>
              <a:t>  - If you were writing machine code you knew you’d have to push some values onto a stack and then jump to another address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en-US" baseline="0" dirty="0" smtClean="0"/>
              <a:t>Patterns exist </a:t>
            </a:r>
            <a:r>
              <a:rPr lang="en-US" baseline="0" dirty="0" smtClean="0"/>
              <a:t>at all </a:t>
            </a:r>
            <a:r>
              <a:rPr lang="en-US" baseline="0" dirty="0" smtClean="0"/>
              <a:t>levels </a:t>
            </a:r>
            <a:r>
              <a:rPr lang="en-US" baseline="0" dirty="0" smtClean="0"/>
              <a:t>of programming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http://www.infoq.com/presentations/Clojure-Design-Patterns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8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Specific</a:t>
            </a:r>
            <a:r>
              <a:rPr lang="en-US" baseline="0" dirty="0" smtClean="0"/>
              <a:t> to a </a:t>
            </a:r>
            <a:r>
              <a:rPr lang="en-US" baseline="0" dirty="0" smtClean="0"/>
              <a:t>programming </a:t>
            </a:r>
            <a:r>
              <a:rPr lang="en-US" baseline="0" dirty="0" smtClean="0"/>
              <a:t>language</a:t>
            </a:r>
            <a:br>
              <a:rPr lang="en-US" baseline="0" dirty="0" smtClean="0"/>
            </a:br>
            <a:r>
              <a:rPr lang="en-US" baseline="0" dirty="0" smtClean="0"/>
              <a:t>- An implementation of a pattern</a:t>
            </a:r>
            <a:br>
              <a:rPr lang="en-US" baseline="0" dirty="0" smtClean="0"/>
            </a:br>
            <a:r>
              <a:rPr lang="en-US" baseline="0" dirty="0" smtClean="0"/>
              <a:t>- Smaller localized patterns seen in a programming language</a:t>
            </a:r>
            <a:br>
              <a:rPr lang="en-US" baseline="0" dirty="0" smtClean="0"/>
            </a:br>
            <a:r>
              <a:rPr lang="en-US" baseline="0" dirty="0" smtClean="0"/>
              <a:t>- Idiomatic code is code that does a common task in the common way for your language</a:t>
            </a:r>
            <a:br>
              <a:rPr lang="en-US" baseline="0" dirty="0" smtClean="0"/>
            </a:br>
            <a:r>
              <a:rPr lang="en-US" baseline="0" dirty="0" smtClean="0"/>
              <a:t>- It's similar to a design pattern, but at a much smaller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Categories</a:t>
            </a:r>
            <a:r>
              <a:rPr lang="en-US" baseline="0" dirty="0" smtClean="0"/>
              <a:t> originate form the “Patterns-Oriented Software Architecture” series of books</a:t>
            </a:r>
            <a:br>
              <a:rPr lang="en-US" baseline="0" dirty="0" smtClean="0"/>
            </a:br>
            <a:r>
              <a:rPr lang="en-US" baseline="0" dirty="0" smtClean="0"/>
              <a:t>- Describes an entire computer system</a:t>
            </a:r>
            <a:br>
              <a:rPr lang="en-US" baseline="0" dirty="0" smtClean="0"/>
            </a:br>
            <a:r>
              <a:rPr lang="en-US" baseline="0" dirty="0" smtClean="0"/>
              <a:t>- Agnostic about the language you’re writing in. They’re </a:t>
            </a:r>
            <a:r>
              <a:rPr lang="en-US" baseline="0" dirty="0" smtClean="0"/>
              <a:t>describing </a:t>
            </a:r>
            <a:r>
              <a:rPr lang="en-US" baseline="0" dirty="0" smtClean="0"/>
              <a:t>how subsystems fit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</a:t>
            </a:r>
            <a:r>
              <a:rPr lang="en-US" baseline="0" dirty="0" smtClean="0"/>
              <a:t> people tend to associate with the term pattern in software</a:t>
            </a:r>
            <a:br>
              <a:rPr lang="en-US" baseline="0" dirty="0" smtClean="0"/>
            </a:br>
            <a:r>
              <a:rPr lang="en-US" baseline="0" dirty="0" smtClean="0"/>
              <a:t>- Describes how things happen within a single component</a:t>
            </a:r>
            <a:br>
              <a:rPr lang="en-US" baseline="0" dirty="0" smtClean="0"/>
            </a:br>
            <a:r>
              <a:rPr lang="en-US" baseline="0" dirty="0" smtClean="0"/>
              <a:t>- How program is structured, how execution flows, how data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Often considered an anti-pattern because it stores global state</a:t>
            </a:r>
            <a:br>
              <a:rPr lang="en-US" dirty="0" smtClean="0"/>
            </a:br>
            <a:r>
              <a:rPr lang="en-US" dirty="0" smtClean="0"/>
              <a:t>- Introduces unnecessary restrictions in situations where a sole instance of a class is not actually required</a:t>
            </a:r>
            <a:br>
              <a:rPr lang="en-US" dirty="0" smtClean="0"/>
            </a:br>
            <a:r>
              <a:rPr lang="en-US" dirty="0" smtClean="0"/>
              <a:t>- Singletons are often preferred to global variables because</a:t>
            </a:r>
            <a:br>
              <a:rPr lang="en-US" dirty="0" smtClean="0"/>
            </a:br>
            <a:r>
              <a:rPr lang="en-US" dirty="0" smtClean="0"/>
              <a:t>  - They do not pollute the global name space with unnecessary variables</a:t>
            </a:r>
            <a:br>
              <a:rPr lang="en-US" dirty="0" smtClean="0"/>
            </a:br>
            <a:r>
              <a:rPr lang="en-US" dirty="0" smtClean="0"/>
              <a:t>  - They permit lazy allocation and initialization, whereas global variables in many languages will always consume resources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- Concept</a:t>
            </a:r>
            <a:r>
              <a:rPr lang="en-US" baseline="0" dirty="0" smtClean="0"/>
              <a:t> </a:t>
            </a:r>
            <a:r>
              <a:rPr lang="en-US" dirty="0" smtClean="0"/>
              <a:t>is sometimes generalized to systems that operate more efficiently when only one object exists</a:t>
            </a:r>
            <a:br>
              <a:rPr lang="en-US" dirty="0" smtClean="0"/>
            </a:br>
            <a:r>
              <a:rPr lang="en-US" dirty="0" smtClean="0"/>
              <a:t>- Term comes </a:t>
            </a:r>
            <a:r>
              <a:rPr lang="en-US" dirty="0" smtClean="0"/>
              <a:t>from </a:t>
            </a:r>
            <a:r>
              <a:rPr lang="en-US" dirty="0" smtClean="0"/>
              <a:t>mathematical concept of a singleton</a:t>
            </a:r>
            <a:br>
              <a:rPr lang="en-US" dirty="0" smtClean="0"/>
            </a:br>
            <a:r>
              <a:rPr lang="en-US" dirty="0" smtClean="0"/>
              <a:t>- The singleton pattern must be carefully constructed in multi-threaded applications</a:t>
            </a:r>
            <a:br>
              <a:rPr lang="en-US" dirty="0" smtClean="0"/>
            </a:br>
            <a:r>
              <a:rPr lang="en-US" dirty="0" smtClean="0"/>
              <a:t>- This pattern makes unit testing far more difficult,</a:t>
            </a:r>
            <a:r>
              <a:rPr lang="en-US" baseline="0" dirty="0" smtClean="0"/>
              <a:t> </a:t>
            </a:r>
            <a:r>
              <a:rPr lang="en-US" dirty="0" smtClean="0"/>
              <a:t>as it introduces global state into </a:t>
            </a:r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Reduces the potential for parallelism within a program, because access to the singleton in a multi-threaded context must be serialized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http://ericlippert.com/2013/02/21/monads-part-one/</a:t>
            </a:r>
            <a:br>
              <a:rPr lang="en-US" dirty="0" smtClean="0"/>
            </a:br>
            <a:r>
              <a:rPr lang="en-US" dirty="0" smtClean="0"/>
              <a:t>  - C# does not have the "singleton" pattern "baked in" to the language</a:t>
            </a:r>
            <a:br>
              <a:rPr lang="en-US" dirty="0" smtClean="0"/>
            </a:br>
            <a:r>
              <a:rPr lang="en-US" baseline="0" dirty="0" smtClean="0"/>
              <a:t>  -</a:t>
            </a:r>
            <a:r>
              <a:rPr lang="en-US" dirty="0" smtClean="0"/>
              <a:t> It could have been; there could be special syntax for singleton class C { ... }, as there is for static classes or abstract classes</a:t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baseline="0" dirty="0" smtClean="0"/>
              <a:t> Designers did not consider it an important enough pattern to be elevated into the language as a first class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Decouples</a:t>
            </a:r>
            <a:r>
              <a:rPr lang="en-US" baseline="0" dirty="0" smtClean="0"/>
              <a:t> subjects and observers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Template Method pattern occurs frequently, at least in its simplest case, where a method calls only one abstract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One or more </a:t>
            </a:r>
            <a:r>
              <a:rPr lang="en-US" dirty="0" smtClean="0"/>
              <a:t>algorithm </a:t>
            </a:r>
            <a:r>
              <a:rPr lang="en-US" dirty="0" smtClean="0"/>
              <a:t>steps can be overridden by subclasses to allow differing behaviors while ensuring that the overarching algorithm is still followed</a:t>
            </a:r>
            <a:br>
              <a:rPr lang="en-US" dirty="0" smtClean="0"/>
            </a:br>
            <a:r>
              <a:rPr lang="en-US" dirty="0" smtClean="0"/>
              <a:t>- The Template Method pattern thus manages the larger picture of task semantics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Calls abstract and non-abstract methods for the task at hand</a:t>
            </a:r>
            <a:br>
              <a:rPr lang="en-US" baseline="0" dirty="0" smtClean="0"/>
            </a:br>
            <a:r>
              <a:rPr lang="en-US" baseline="0" dirty="0" smtClean="0"/>
              <a:t>- Some or all of the abstract methods can be specialized in a subclass</a:t>
            </a:r>
            <a:br>
              <a:rPr lang="en-US" baseline="0" dirty="0" smtClean="0"/>
            </a:br>
            <a:r>
              <a:rPr lang="en-US" baseline="0" dirty="0" smtClean="0"/>
              <a:t>- Used in frameworks, where each implements the invariant parts of a domain's architecture, leaving "placeholders" for </a:t>
            </a:r>
            <a:r>
              <a:rPr lang="en-US" baseline="0" dirty="0" smtClean="0"/>
              <a:t>customization </a:t>
            </a:r>
            <a:r>
              <a:rPr lang="en-US" baseline="0" dirty="0" smtClean="0"/>
              <a:t>options</a:t>
            </a:r>
            <a:br>
              <a:rPr lang="en-US" baseline="0" dirty="0" smtClean="0"/>
            </a:br>
            <a:r>
              <a:rPr lang="en-US" baseline="0" dirty="0" smtClean="0"/>
              <a:t>- Implements the Hollywood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Acts like an in-memory </a:t>
            </a:r>
            <a:r>
              <a:rPr lang="en-US" baseline="0" dirty="0" smtClean="0"/>
              <a:t>domain object </a:t>
            </a:r>
            <a:r>
              <a:rPr lang="en-US" baseline="0" dirty="0" smtClean="0"/>
              <a:t>collection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Isolates domain objects from details of </a:t>
            </a:r>
            <a:r>
              <a:rPr lang="en-US" dirty="0" smtClean="0"/>
              <a:t>database </a:t>
            </a:r>
            <a:r>
              <a:rPr lang="en-US" dirty="0" smtClean="0"/>
              <a:t>access code</a:t>
            </a:r>
            <a:br>
              <a:rPr lang="en-US" dirty="0" smtClean="0"/>
            </a:br>
            <a:r>
              <a:rPr lang="en-US" dirty="0" smtClean="0"/>
              <a:t>- It can be worthwhile to build another layer of abstraction over the mapping layer where query construction code is concentrated</a:t>
            </a:r>
            <a:br>
              <a:rPr lang="en-US" dirty="0" smtClean="0"/>
            </a:br>
            <a:r>
              <a:rPr lang="en-US" dirty="0" smtClean="0"/>
              <a:t>- Adding this layer helps minimize duplicate query logic</a:t>
            </a:r>
            <a:br>
              <a:rPr lang="en-US" dirty="0" smtClean="0"/>
            </a:br>
            <a:r>
              <a:rPr lang="en-US" dirty="0" smtClean="0"/>
              <a:t>- Client objects construct query specifications declaratively and submit them to Repository for satisfaction</a:t>
            </a:r>
            <a:br>
              <a:rPr lang="en-US" dirty="0" smtClean="0"/>
            </a:br>
            <a:r>
              <a:rPr lang="en-US" dirty="0" smtClean="0"/>
              <a:t>- Provides</a:t>
            </a:r>
            <a:r>
              <a:rPr lang="en-US" baseline="0" dirty="0" smtClean="0"/>
              <a:t> </a:t>
            </a:r>
            <a:r>
              <a:rPr lang="en-US" dirty="0" smtClean="0"/>
              <a:t>a more object-oriented view of the persistence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parts of an object, such as collections and inheritance, aren't present in relational databases</a:t>
            </a:r>
            <a:br>
              <a:rPr lang="en-US" dirty="0" smtClean="0"/>
            </a:br>
            <a:r>
              <a:rPr lang="en-US" dirty="0" smtClean="0"/>
              <a:t>- Impedance mismatch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The object schema and the relational schema don't match up</a:t>
            </a:r>
            <a:br>
              <a:rPr lang="en-US" baseline="0" dirty="0" smtClean="0"/>
            </a:br>
            <a:r>
              <a:rPr lang="en-US" baseline="0" dirty="0" smtClean="0"/>
              <a:t>- Need to transfer data between the two schemas, and this data transfer becomes a complexity in its own right</a:t>
            </a:r>
            <a:br>
              <a:rPr lang="en-US" baseline="0" dirty="0" smtClean="0"/>
            </a:br>
            <a:r>
              <a:rPr lang="en-US" baseline="0" dirty="0" smtClean="0"/>
              <a:t>- If the in-memory objects know about the relational database structure, changes in one tend to ripple to the other</a:t>
            </a:r>
            <a:br>
              <a:rPr lang="en-US" baseline="0" dirty="0" smtClean="0"/>
            </a:br>
            <a:r>
              <a:rPr lang="en-US" baseline="0" dirty="0" smtClean="0"/>
              <a:t>- Separates the in-memory objects from the database</a:t>
            </a:r>
            <a:br>
              <a:rPr lang="en-US" baseline="0" dirty="0" smtClean="0"/>
            </a:br>
            <a:r>
              <a:rPr lang="en-US" baseline="0" dirty="0" smtClean="0"/>
              <a:t>- Transfer data between the two and also to isolate them from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4E8EF-2EA0-4E8A-A0B0-4CCC9C2BCA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in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the program skeleton of an algorithm in a method, </a:t>
            </a:r>
            <a:r>
              <a:rPr lang="en-US" dirty="0" smtClean="0"/>
              <a:t>deferring some </a:t>
            </a:r>
            <a:r>
              <a:rPr lang="en-US" dirty="0"/>
              <a:t>steps to subclasses</a:t>
            </a:r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/>
              <a:t>one redefine certain steps of an algorithm without changing the algorithm's structure</a:t>
            </a:r>
          </a:p>
        </p:txBody>
      </p:sp>
    </p:spTree>
    <p:extLst>
      <p:ext uri="{BB962C8B-B14F-4D97-AF65-F5344CB8AC3E}">
        <p14:creationId xmlns:p14="http://schemas.microsoft.com/office/powerpoint/2010/main" val="40925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object is used to represent and encapsulate all the information needed to call a method at a later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5192692" cy="3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Mediates between </a:t>
            </a:r>
            <a:r>
              <a:rPr lang="en-US" dirty="0" smtClean="0"/>
              <a:t>domain </a:t>
            </a:r>
            <a:r>
              <a:rPr lang="en-US" dirty="0"/>
              <a:t>and data mapping layers using a collection-like interface for accessing domain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8208"/>
            <a:ext cx="5484954" cy="2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/>
          </a:bodyPr>
          <a:lstStyle/>
          <a:p>
            <a:r>
              <a:rPr lang="en-US" dirty="0"/>
              <a:t>Layer of mappers that moves data between objects and database while keeping the two independent of each other and the mapper itself</a:t>
            </a:r>
          </a:p>
          <a:p>
            <a:r>
              <a:rPr lang="en-US" dirty="0" smtClean="0"/>
              <a:t>Objects </a:t>
            </a:r>
            <a:r>
              <a:rPr lang="en-US" dirty="0"/>
              <a:t>and relational databases have different mechanisms for structuring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085184"/>
            <a:ext cx="4429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 pattern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716" y="3789040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i="1" dirty="0" smtClean="0"/>
              <a:t>idiom</a:t>
            </a:r>
            <a:r>
              <a:rPr lang="en-US" dirty="0" smtClean="0"/>
              <a:t> is a low-level pattern specific to a programming language. An idiom describes how to implement particular aspects of components or the relationships between them using the features of a given language.” </a:t>
            </a:r>
            <a:r>
              <a:rPr lang="en-US" dirty="0"/>
              <a:t>(POSA)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716" y="1268760"/>
            <a:ext cx="8229600" cy="21602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Idiomatic means following the conventions of the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Find easiest </a:t>
            </a:r>
            <a:r>
              <a:rPr lang="en-US" dirty="0"/>
              <a:t>and </a:t>
            </a:r>
            <a:r>
              <a:rPr lang="en-US" dirty="0" smtClean="0"/>
              <a:t>common </a:t>
            </a:r>
            <a:r>
              <a:rPr lang="en-US" dirty="0"/>
              <a:t>ways of accomplishing a task rather than porting your knowledge from a different 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8720" y="1412776"/>
            <a:ext cx="35283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 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non-idiomatic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_name;    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 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_name;    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    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SetName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name) 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    _name = name;    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idiomatic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276872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a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non-idiomatic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a.GetEnumerator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e.MoveNext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idiomatic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4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non-idiomatic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sr1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"path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to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content1 = sr1.ReadToEnd();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sr1.Close();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idiomatic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content2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sr2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"path to file"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content2 = sr2.ReadToEnd();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7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design </a:t>
            </a:r>
            <a:r>
              <a:rPr lang="en-US" dirty="0" smtClean="0"/>
              <a:t>patterns</a:t>
            </a:r>
          </a:p>
          <a:p>
            <a:r>
              <a:rPr lang="en-US" dirty="0"/>
              <a:t>Categories of software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Architectural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Design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Idiom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en-US" dirty="0" smtClean="0"/>
              <a:t>The original book on design patterns published in 1994</a:t>
            </a:r>
          </a:p>
          <a:p>
            <a:r>
              <a:rPr lang="en-US" dirty="0" smtClean="0"/>
              <a:t>Written by the famous “Gang of Four”</a:t>
            </a:r>
          </a:p>
          <a:p>
            <a:r>
              <a:rPr lang="en-US" dirty="0" smtClean="0"/>
              <a:t>Contains 23 “classic” patterns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799"/>
            <a:ext cx="3609422" cy="47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software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Idiom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36" y="4725144"/>
            <a:ext cx="8229600" cy="1036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712" y="1340768"/>
            <a:ext cx="8229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i="1" dirty="0" smtClean="0"/>
              <a:t>architectural pattern</a:t>
            </a:r>
            <a:r>
              <a:rPr lang="en-US" dirty="0" smtClean="0"/>
              <a:t> expresses a fundamental structural organization schema for software systems. It provides a set of predefined subsystems, specifies their responsibilities, and includes rules and guidelines for organizing the relationship between them.” (POSA)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54760" cy="24768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Separates </a:t>
            </a:r>
            <a:r>
              <a:rPr lang="en-US" dirty="0"/>
              <a:t>the representation of information from the user's interaction 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Divides application </a:t>
            </a:r>
            <a:r>
              <a:rPr lang="en-US" dirty="0"/>
              <a:t>into three kinds of </a:t>
            </a:r>
            <a:r>
              <a:rPr lang="en-US" dirty="0" smtClean="0"/>
              <a:t>components and define their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188" y="5173651"/>
            <a:ext cx="460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View</a:t>
            </a:r>
            <a:r>
              <a:rPr lang="da-DK" dirty="0" smtClean="0"/>
              <a:t> ↔ DTO </a:t>
            </a:r>
            <a:r>
              <a:rPr lang="da-DK" dirty="0"/>
              <a:t>↔ </a:t>
            </a:r>
            <a:r>
              <a:rPr lang="da-DK" dirty="0" smtClean="0"/>
              <a:t>Controller ↔ DTO </a:t>
            </a:r>
            <a:r>
              <a:rPr lang="da-DK" dirty="0"/>
              <a:t>↔ </a:t>
            </a:r>
            <a:r>
              <a:rPr lang="da-DK" dirty="0" smtClean="0"/>
              <a:t>Model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 rot="5400000">
            <a:off x="1647850" y="4345964"/>
            <a:ext cx="143212" cy="15121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3022592" y="4228569"/>
            <a:ext cx="166038" cy="27723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rot="5400000">
            <a:off x="4602072" y="4380482"/>
            <a:ext cx="45719" cy="14020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1253" y="4656515"/>
            <a:ext cx="17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Front-end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5831" y="5697743"/>
            <a:ext cx="17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Middle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7" y="4608464"/>
            <a:ext cx="162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Back-end </a:t>
            </a:r>
            <a:r>
              <a:rPr lang="da-DK" dirty="0" err="1" smtClean="0"/>
              <a:t>layer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0432" y="4903323"/>
            <a:ext cx="225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DTOs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 </a:t>
            </a:r>
            <a:r>
              <a:rPr lang="da-DK" dirty="0" err="1" smtClean="0"/>
              <a:t>protocols</a:t>
            </a: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layers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1" y="1327359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16" y="5085184"/>
            <a:ext cx="8229600" cy="820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884" y="1379064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i="1" dirty="0" smtClean="0"/>
              <a:t>design pattern</a:t>
            </a:r>
            <a:r>
              <a:rPr lang="en-US" dirty="0" smtClean="0"/>
              <a:t> provides a scheme for refining the subsystems or components of a software system, or the relationships between them. It describes a common-recurring structure of communicating components that solves a general design problem within a particular context.” </a:t>
            </a:r>
            <a:r>
              <a:rPr lang="en-US" dirty="0"/>
              <a:t>(POSA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Restricts </a:t>
            </a:r>
            <a:r>
              <a:rPr lang="en-US" dirty="0"/>
              <a:t>the instantiation of a class to one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Useful </a:t>
            </a:r>
            <a:r>
              <a:rPr lang="en-US" dirty="0"/>
              <a:t>when exactly one object is needed to coordinate actions across the system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6144" y="3597116"/>
            <a:ext cx="4032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_instance;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Singleton() {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(_instance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_instance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_instance;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68592" y="35971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s1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.ReferenceEquals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s2));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2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object, called the subject, maintains a list of its dependents, called observers, and notifies them automatically of any state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6068328" cy="2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774</Words>
  <Application>Microsoft Office PowerPoint</Application>
  <PresentationFormat>On-screen Show (4:3)</PresentationFormat>
  <Paragraphs>130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Kontortema</vt:lpstr>
      <vt:lpstr>Patterns in software development</vt:lpstr>
      <vt:lpstr>Agenda</vt:lpstr>
      <vt:lpstr>Origin of design patterns</vt:lpstr>
      <vt:lpstr>Categories of software patterns</vt:lpstr>
      <vt:lpstr>Architectural pattern</vt:lpstr>
      <vt:lpstr>Model-view-controller</vt:lpstr>
      <vt:lpstr>Design pattern</vt:lpstr>
      <vt:lpstr>Singleton pattern</vt:lpstr>
      <vt:lpstr>Observer pattern</vt:lpstr>
      <vt:lpstr>Template pattern</vt:lpstr>
      <vt:lpstr>Command pattern</vt:lpstr>
      <vt:lpstr>Repository pattern</vt:lpstr>
      <vt:lpstr>Data mapper pattern</vt:lpstr>
      <vt:lpstr>Idiom pattern</vt:lpstr>
      <vt:lpstr>Properties idiom</vt:lpstr>
      <vt:lpstr>Iterator idiom</vt:lpstr>
      <vt:lpstr>Resource management idiom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Ronnie Holm (ROHO - Underviser - CPH Business)</dc:creator>
  <cp:lastModifiedBy>Ronnie Holm (ROHO - Underviser - CPH Business)</cp:lastModifiedBy>
  <cp:revision>47</cp:revision>
  <dcterms:created xsi:type="dcterms:W3CDTF">2013-04-06T20:24:09Z</dcterms:created>
  <dcterms:modified xsi:type="dcterms:W3CDTF">2013-11-08T22:58:05Z</dcterms:modified>
</cp:coreProperties>
</file>