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4" r:id="rId6"/>
    <p:sldId id="263" r:id="rId7"/>
    <p:sldId id="266" r:id="rId8"/>
    <p:sldId id="262" r:id="rId9"/>
    <p:sldId id="271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67871" autoAdjust="0"/>
  </p:normalViewPr>
  <p:slideViewPr>
    <p:cSldViewPr>
      <p:cViewPr>
        <p:scale>
          <a:sx n="70" d="100"/>
          <a:sy n="70" d="100"/>
        </p:scale>
        <p:origin x="-576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50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79B1A-BA33-47A3-BA98-4D631C524F36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EDBC6-EBDF-44C3-BD70-E6CE597D0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Obtain</a:t>
            </a:r>
            <a:r>
              <a:rPr lang="en-US" baseline="0" dirty="0" smtClean="0"/>
              <a:t> providers and connection strings declaratively, without the need to recompile/redeploy 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EDBC6-EBDF-44C3-BD70-E6CE597D03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5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Now</a:t>
            </a:r>
            <a:r>
              <a:rPr lang="en-US" baseline="0" dirty="0" smtClean="0"/>
              <a:t> you can switch the type of database without modifying the application</a:t>
            </a:r>
            <a:br>
              <a:rPr lang="en-US" baseline="0" dirty="0" smtClean="0"/>
            </a:br>
            <a:r>
              <a:rPr lang="en-US" baseline="0" dirty="0" smtClean="0"/>
              <a:t>  - As long as you </a:t>
            </a:r>
            <a:r>
              <a:rPr lang="en-US" baseline="0" dirty="0" smtClean="0"/>
              <a:t>stick </a:t>
            </a:r>
            <a:r>
              <a:rPr lang="en-US" baseline="0" dirty="0" smtClean="0"/>
              <a:t>to the </a:t>
            </a:r>
            <a:r>
              <a:rPr lang="en-US" baseline="0" dirty="0" smtClean="0"/>
              <a:t>general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* objects returned by the factory</a:t>
            </a:r>
            <a:br>
              <a:rPr lang="en-US" baseline="0" dirty="0" smtClean="0"/>
            </a:br>
            <a:r>
              <a:rPr lang="en-US" baseline="0" dirty="0" smtClean="0"/>
              <a:t>  - As long as the SQL statements are compliant</a:t>
            </a:r>
            <a:br>
              <a:rPr lang="en-US" baseline="0" dirty="0" smtClean="0"/>
            </a:br>
            <a:r>
              <a:rPr lang="en-US" baseline="0" dirty="0" smtClean="0"/>
              <a:t>- Like switching programming </a:t>
            </a:r>
            <a:r>
              <a:rPr lang="en-US" baseline="0" dirty="0" smtClean="0"/>
              <a:t>language. Not very realistic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- Adds a lot of complexity for no apparent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EDBC6-EBDF-44C3-BD70-E6CE597D03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2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SSPI is</a:t>
            </a:r>
            <a:r>
              <a:rPr lang="en-US" baseline="0" dirty="0" smtClean="0"/>
              <a:t> set to true which uses current account Windows account credentials for user authentication</a:t>
            </a:r>
            <a:br>
              <a:rPr lang="en-US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EDBC6-EBDF-44C3-BD70-E6CE597D03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90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ExecuteNonQuery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returns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modified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EDBC6-EBDF-44C3-BD70-E6CE597D03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68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Acts like an in-memory domain object collection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Isolates domain objects from details of </a:t>
            </a:r>
            <a:r>
              <a:rPr lang="en-US" dirty="0" smtClean="0"/>
              <a:t>database </a:t>
            </a:r>
            <a:r>
              <a:rPr lang="en-US" dirty="0" smtClean="0"/>
              <a:t>access code</a:t>
            </a:r>
            <a:br>
              <a:rPr lang="en-US" dirty="0" smtClean="0"/>
            </a:br>
            <a:r>
              <a:rPr lang="en-US" dirty="0" smtClean="0"/>
              <a:t>- It can be worthwhile to build another layer of abstraction over the mapping </a:t>
            </a:r>
            <a:r>
              <a:rPr lang="en-US" dirty="0" smtClean="0"/>
              <a:t>layer, </a:t>
            </a:r>
            <a:r>
              <a:rPr lang="en-US" dirty="0" smtClean="0"/>
              <a:t>where query construction code is concentrated</a:t>
            </a:r>
            <a:br>
              <a:rPr lang="en-US" dirty="0" smtClean="0"/>
            </a:br>
            <a:r>
              <a:rPr lang="en-US" dirty="0" smtClean="0"/>
              <a:t>- Adding this layer helps minimize duplicate query logic</a:t>
            </a:r>
            <a:br>
              <a:rPr lang="en-US" dirty="0" smtClean="0"/>
            </a:br>
            <a:r>
              <a:rPr lang="en-US" dirty="0" smtClean="0"/>
              <a:t>- Client objects construct query specifications declaratively and submit them to Repository for satisfaction</a:t>
            </a:r>
            <a:br>
              <a:rPr lang="en-US" dirty="0" smtClean="0"/>
            </a:br>
            <a:r>
              <a:rPr lang="en-US" dirty="0" smtClean="0"/>
              <a:t>- Provides</a:t>
            </a:r>
            <a:r>
              <a:rPr lang="en-US" baseline="0" dirty="0" smtClean="0"/>
              <a:t> </a:t>
            </a:r>
            <a:r>
              <a:rPr lang="en-US" dirty="0" smtClean="0"/>
              <a:t>a more object-oriented view </a:t>
            </a:r>
            <a:r>
              <a:rPr lang="en-US" dirty="0" smtClean="0"/>
              <a:t>of </a:t>
            </a:r>
            <a:r>
              <a:rPr lang="en-US" dirty="0" smtClean="0"/>
              <a:t>persistence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4E8EF-2EA0-4E8A-A0B0-4CCC9C2BCA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94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Many parts of an object, such as collections and inheritance, aren't present in relational databases</a:t>
            </a:r>
            <a:br>
              <a:rPr lang="en-US" dirty="0" smtClean="0"/>
            </a:br>
            <a:r>
              <a:rPr lang="en-US" dirty="0" smtClean="0"/>
              <a:t>- Impedance mismatch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baseline="0" dirty="0" smtClean="0"/>
              <a:t> The object schema and the relational schema don't match up</a:t>
            </a:r>
            <a:br>
              <a:rPr lang="en-US" baseline="0" dirty="0" smtClean="0"/>
            </a:br>
            <a:r>
              <a:rPr lang="en-US" baseline="0" dirty="0" smtClean="0"/>
              <a:t>- Need to transfer data between the two schemas, and this data transfer becomes a complexity in its own right</a:t>
            </a:r>
            <a:br>
              <a:rPr lang="en-US" baseline="0" dirty="0" smtClean="0"/>
            </a:br>
            <a:r>
              <a:rPr lang="en-US" baseline="0" dirty="0" smtClean="0"/>
              <a:t>- If the in-memory objects know about the relational database structure, changes in one tend to ripple to the other</a:t>
            </a:r>
            <a:br>
              <a:rPr lang="en-US" baseline="0" dirty="0" smtClean="0"/>
            </a:br>
            <a:r>
              <a:rPr lang="en-US" baseline="0" dirty="0" smtClean="0"/>
              <a:t>- Separates the in-memory objects from the database</a:t>
            </a:r>
            <a:br>
              <a:rPr lang="en-US" baseline="0" dirty="0" smtClean="0"/>
            </a:br>
            <a:r>
              <a:rPr lang="en-US" baseline="0" dirty="0" smtClean="0"/>
              <a:t>- Transfer data between the two and also to isolate them from each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4E8EF-2EA0-4E8A-A0B0-4CCC9C2BCA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73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smtClean="0"/>
              <a:t>Attempts</a:t>
            </a:r>
            <a:r>
              <a:rPr lang="en-US" baseline="0" dirty="0" smtClean="0"/>
              <a:t> </a:t>
            </a:r>
            <a:r>
              <a:rPr lang="en-US" baseline="0" dirty="0" smtClean="0"/>
              <a:t>at solving the impedance </a:t>
            </a:r>
            <a:r>
              <a:rPr lang="en-US" dirty="0" smtClean="0"/>
              <a:t>mismatch problem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smtClean="0"/>
              <a:t>RDBMS</a:t>
            </a:r>
            <a:r>
              <a:rPr lang="en-US" baseline="0" dirty="0" smtClean="0"/>
              <a:t> </a:t>
            </a:r>
            <a:r>
              <a:rPr lang="en-US" baseline="0" dirty="0" smtClean="0"/>
              <a:t>typically doesn’t support </a:t>
            </a:r>
            <a:r>
              <a:rPr lang="en-US" baseline="0" dirty="0" smtClean="0"/>
              <a:t>OO inheritance </a:t>
            </a:r>
            <a:r>
              <a:rPr lang="en-US" baseline="0" dirty="0" smtClean="0"/>
              <a:t>very well</a:t>
            </a:r>
            <a:br>
              <a:rPr lang="en-US" baseline="0" dirty="0" smtClean="0"/>
            </a:br>
            <a:r>
              <a:rPr lang="en-US" baseline="0" dirty="0" smtClean="0"/>
              <a:t>- OO databases was widespread in the 80s but never took off</a:t>
            </a:r>
            <a:br>
              <a:rPr lang="en-US" baseline="0" dirty="0" smtClean="0"/>
            </a:br>
            <a:r>
              <a:rPr lang="en-US" baseline="0" dirty="0" smtClean="0"/>
              <a:t>- Maybe even use </a:t>
            </a:r>
            <a:r>
              <a:rPr lang="en-US" baseline="0" dirty="0" smtClean="0"/>
              <a:t>a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smtClean="0"/>
              <a:t>datababase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EDBC6-EBDF-44C3-BD70-E6CE597D03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9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conery/massiv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tityframework.codeplex.com/" TargetMode="External"/><Relationship Id="rId4" Type="http://schemas.openxmlformats.org/officeDocument/2006/relationships/hyperlink" Target="http://ndc2011.no/agenda.aspx?cat=1071&amp;id=-1&amp;day=372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ADO.NET: The connected 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Ronnie Holm</a:t>
            </a:r>
          </a:p>
          <a:p>
            <a:r>
              <a:rPr lang="en-US" dirty="0" smtClean="0"/>
              <a:t>Lecture </a:t>
            </a: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2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Mediates between </a:t>
            </a:r>
            <a:r>
              <a:rPr lang="en-US" dirty="0" smtClean="0"/>
              <a:t>domain </a:t>
            </a:r>
            <a:r>
              <a:rPr lang="en-US" dirty="0"/>
              <a:t>and data mapping layers using a collection-like interface for accessing domain </a:t>
            </a:r>
            <a:r>
              <a:rPr lang="en-US" dirty="0" smtClean="0"/>
              <a:t>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78208"/>
            <a:ext cx="5484954" cy="293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mapper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943"/>
          </a:xfrm>
        </p:spPr>
        <p:txBody>
          <a:bodyPr>
            <a:normAutofit/>
          </a:bodyPr>
          <a:lstStyle/>
          <a:p>
            <a:r>
              <a:rPr lang="en-US" dirty="0" smtClean="0"/>
              <a:t>Layer </a:t>
            </a:r>
            <a:r>
              <a:rPr lang="en-US" dirty="0"/>
              <a:t>of </a:t>
            </a:r>
            <a:r>
              <a:rPr lang="en-US" dirty="0" smtClean="0"/>
              <a:t>mappers that </a:t>
            </a:r>
            <a:r>
              <a:rPr lang="en-US" dirty="0" smtClean="0"/>
              <a:t>moves </a:t>
            </a:r>
            <a:r>
              <a:rPr lang="en-US" dirty="0"/>
              <a:t>data between objects and </a:t>
            </a:r>
            <a:r>
              <a:rPr lang="en-US" dirty="0" smtClean="0"/>
              <a:t>database </a:t>
            </a:r>
            <a:r>
              <a:rPr lang="en-US" dirty="0"/>
              <a:t>while keeping </a:t>
            </a:r>
            <a:r>
              <a:rPr lang="en-US" dirty="0" smtClean="0"/>
              <a:t>the two independent </a:t>
            </a:r>
            <a:r>
              <a:rPr lang="en-US" dirty="0"/>
              <a:t>of each other and the mapper </a:t>
            </a:r>
            <a:r>
              <a:rPr lang="en-US" dirty="0" smtClean="0"/>
              <a:t>itself</a:t>
            </a:r>
          </a:p>
          <a:p>
            <a:r>
              <a:rPr lang="en-US" dirty="0"/>
              <a:t>Objects and relational databases have different mechanisms for structuring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5085184"/>
            <a:ext cx="44291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8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Light-weight 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github.com/robconery/massive</a:t>
            </a:r>
            <a:endParaRPr lang="en-US" dirty="0" smtClean="0"/>
          </a:p>
          <a:p>
            <a:r>
              <a:rPr lang="en-US" dirty="0" smtClean="0"/>
              <a:t>Rob Conery: Kill your </a:t>
            </a:r>
            <a:r>
              <a:rPr lang="en-US" smtClean="0"/>
              <a:t>ORM talk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4"/>
              </a:rPr>
              <a:t>http://ndc2011.no/agenda.aspx?cat=1071&amp;id=-</a:t>
            </a:r>
            <a:r>
              <a:rPr lang="en-US" dirty="0" smtClean="0">
                <a:hlinkClick r:id="rId4"/>
              </a:rPr>
              <a:t>1&amp;day=3727</a:t>
            </a:r>
            <a:endParaRPr lang="en-US" dirty="0" smtClean="0"/>
          </a:p>
          <a:p>
            <a:r>
              <a:rPr lang="en-US" dirty="0" smtClean="0"/>
              <a:t>Compare light-weight ORM to open source drop of Entity Framework</a:t>
            </a:r>
          </a:p>
          <a:p>
            <a:pPr lvl="1"/>
            <a:r>
              <a:rPr lang="en-US" dirty="0">
                <a:hlinkClick r:id="rId5"/>
              </a:rPr>
              <a:t>http://entityframework.codeplex.com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4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ADO.NET</a:t>
            </a:r>
          </a:p>
          <a:p>
            <a:r>
              <a:rPr lang="en-US" dirty="0"/>
              <a:t>ADO.NET data provider factory </a:t>
            </a:r>
            <a:r>
              <a:rPr lang="en-US" dirty="0" smtClean="0"/>
              <a:t>model</a:t>
            </a:r>
          </a:p>
          <a:p>
            <a:r>
              <a:rPr lang="en-US" dirty="0"/>
              <a:t>ADO.NET without provider </a:t>
            </a:r>
            <a:r>
              <a:rPr lang="en-US" dirty="0" smtClean="0"/>
              <a:t>factory</a:t>
            </a:r>
          </a:p>
          <a:p>
            <a:r>
              <a:rPr lang="en-US" dirty="0"/>
              <a:t>Application configuration </a:t>
            </a:r>
            <a:r>
              <a:rPr lang="en-US" dirty="0" smtClean="0"/>
              <a:t>file</a:t>
            </a:r>
          </a:p>
          <a:p>
            <a:r>
              <a:rPr lang="en-US" dirty="0"/>
              <a:t>The rest of </a:t>
            </a:r>
            <a:r>
              <a:rPr lang="en-US" dirty="0" smtClean="0"/>
              <a:t>ADO.NET</a:t>
            </a:r>
          </a:p>
          <a:p>
            <a:r>
              <a:rPr lang="en-US" dirty="0" smtClean="0"/>
              <a:t>Repository and data mapper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Connected layer of ADO.NET is for accessing a live database</a:t>
            </a:r>
          </a:p>
          <a:p>
            <a:r>
              <a:rPr lang="en-US" dirty="0" smtClean="0"/>
              <a:t>ADO.NET is the lowest level data access component </a:t>
            </a:r>
            <a:r>
              <a:rPr lang="en-US" dirty="0" smtClean="0"/>
              <a:t>in </a:t>
            </a:r>
            <a:r>
              <a:rPr lang="en-US" dirty="0" smtClean="0"/>
              <a:t>the .NET framework</a:t>
            </a:r>
          </a:p>
          <a:p>
            <a:r>
              <a:rPr lang="en-US" dirty="0" smtClean="0"/>
              <a:t>LINQ-to-SQL and LINQ-to-Entities build upon ADO.NET</a:t>
            </a:r>
          </a:p>
          <a:p>
            <a:r>
              <a:rPr lang="en-US" dirty="0" smtClean="0"/>
              <a:t>ADO.NET supports multiple data providers, each optimized to interact with a specific RDBMS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1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ADO.NET data provider factory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/>
          <a:lstStyle/>
          <a:p>
            <a:r>
              <a:rPr lang="en-US" dirty="0" smtClean="0"/>
              <a:t>Factory pattern allows you to build a single code base using generalized data access types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8944" y="3212976"/>
            <a:ext cx="1584176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IDbCommand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4095" y="4509120"/>
            <a:ext cx="1559025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DbCommand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>
          <a:xfrm flipH="1" flipV="1">
            <a:off x="1031032" y="3789040"/>
            <a:ext cx="12576" cy="720080"/>
          </a:xfrm>
          <a:prstGeom prst="straightConnector1">
            <a:avLst/>
          </a:prstGeom>
          <a:ln w="127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6671" y="5791641"/>
            <a:ext cx="1559025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SqlCommand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0"/>
            <a:endCxn id="5" idx="2"/>
          </p:cNvCxnSpPr>
          <p:nvPr/>
        </p:nvCxnSpPr>
        <p:spPr>
          <a:xfrm flipH="1" flipV="1">
            <a:off x="1043608" y="5085184"/>
            <a:ext cx="12576" cy="706457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247218" y="3212976"/>
            <a:ext cx="1584176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IDbConnection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72369" y="4509120"/>
            <a:ext cx="1559025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DbConnection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0"/>
            <a:endCxn id="21" idx="2"/>
          </p:cNvCxnSpPr>
          <p:nvPr/>
        </p:nvCxnSpPr>
        <p:spPr>
          <a:xfrm flipH="1" flipV="1">
            <a:off x="3039306" y="3789040"/>
            <a:ext cx="12576" cy="720080"/>
          </a:xfrm>
          <a:prstGeom prst="straightConnector1">
            <a:avLst/>
          </a:prstGeom>
          <a:ln w="127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267744" y="5791641"/>
            <a:ext cx="1559025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SqlConnection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0"/>
            <a:endCxn id="22" idx="2"/>
          </p:cNvCxnSpPr>
          <p:nvPr/>
        </p:nvCxnSpPr>
        <p:spPr>
          <a:xfrm flipV="1">
            <a:off x="3047257" y="5085184"/>
            <a:ext cx="4625" cy="706457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724128" y="3177982"/>
            <a:ext cx="1584176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IEnumerable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752216" y="4330110"/>
            <a:ext cx="1559025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DbDataReader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0"/>
            <a:endCxn id="31" idx="2"/>
          </p:cNvCxnSpPr>
          <p:nvPr/>
        </p:nvCxnSpPr>
        <p:spPr>
          <a:xfrm flipH="1" flipV="1">
            <a:off x="6516216" y="3754046"/>
            <a:ext cx="15513" cy="576064"/>
          </a:xfrm>
          <a:prstGeom prst="straightConnector1">
            <a:avLst/>
          </a:prstGeom>
          <a:ln w="127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682800" y="5733256"/>
            <a:ext cx="1714928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SqlDataReader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0"/>
            <a:endCxn id="32" idx="2"/>
          </p:cNvCxnSpPr>
          <p:nvPr/>
        </p:nvCxnSpPr>
        <p:spPr>
          <a:xfrm flipH="1" flipV="1">
            <a:off x="6531729" y="4906174"/>
            <a:ext cx="8535" cy="827082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41" idx="2"/>
          </p:cNvCxnSpPr>
          <p:nvPr/>
        </p:nvCxnSpPr>
        <p:spPr>
          <a:xfrm flipV="1">
            <a:off x="6540264" y="4475749"/>
            <a:ext cx="1741531" cy="1257507"/>
          </a:xfrm>
          <a:prstGeom prst="straightConnector1">
            <a:avLst/>
          </a:prstGeom>
          <a:ln w="127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563606" y="3899685"/>
            <a:ext cx="1436378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IDataReader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139952" y="3899685"/>
            <a:ext cx="136815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IDataRecord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4" idx="0"/>
            <a:endCxn id="43" idx="2"/>
          </p:cNvCxnSpPr>
          <p:nvPr/>
        </p:nvCxnSpPr>
        <p:spPr>
          <a:xfrm flipH="1" flipV="1">
            <a:off x="4824028" y="4475749"/>
            <a:ext cx="1716236" cy="1257507"/>
          </a:xfrm>
          <a:prstGeom prst="straightConnector1">
            <a:avLst/>
          </a:prstGeom>
          <a:ln w="127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2" idx="1"/>
            <a:endCxn id="43" idx="3"/>
          </p:cNvCxnSpPr>
          <p:nvPr/>
        </p:nvCxnSpPr>
        <p:spPr>
          <a:xfrm flipH="1" flipV="1">
            <a:off x="5508104" y="4187717"/>
            <a:ext cx="244112" cy="430425"/>
          </a:xfrm>
          <a:prstGeom prst="straightConnector1">
            <a:avLst/>
          </a:prstGeom>
          <a:ln w="127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3"/>
            <a:endCxn id="41" idx="1"/>
          </p:cNvCxnSpPr>
          <p:nvPr/>
        </p:nvCxnSpPr>
        <p:spPr>
          <a:xfrm flipV="1">
            <a:off x="7311241" y="4187717"/>
            <a:ext cx="252365" cy="430425"/>
          </a:xfrm>
          <a:prstGeom prst="straightConnector1">
            <a:avLst/>
          </a:prstGeom>
          <a:ln w="127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6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ADO.NET data provider factory </a:t>
            </a:r>
            <a:r>
              <a:rPr lang="en-US" sz="3800" dirty="0" smtClean="0"/>
              <a:t>model (2)</a:t>
            </a:r>
            <a:endParaRPr lang="en-US" sz="3800" dirty="0"/>
          </a:p>
        </p:txBody>
      </p:sp>
      <p:sp>
        <p:nvSpPr>
          <p:cNvPr id="4" name="Rectangle 3"/>
          <p:cNvSpPr/>
          <p:nvPr/>
        </p:nvSpPr>
        <p:spPr>
          <a:xfrm>
            <a:off x="467544" y="4221088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read type of factory from app.config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DbProviderFactory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factory =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DbProviderFactories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.GetFactory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System.Data.SqlClient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actually returns provider-specific class, i.e., 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SqlConnection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DbConnection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connection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factory.CreateConnection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552430" y="1362167"/>
            <a:ext cx="216024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DbProviderFactory</a:t>
            </a:r>
            <a:endParaRPr lang="en-US" dirty="0"/>
          </a:p>
        </p:txBody>
      </p:sp>
      <p:cxnSp>
        <p:nvCxnSpPr>
          <p:cNvPr id="6" name="Straight Arrow Connector 5"/>
          <p:cNvCxnSpPr>
            <a:stCxn id="9" idx="0"/>
          </p:cNvCxnSpPr>
          <p:nvPr/>
        </p:nvCxnSpPr>
        <p:spPr>
          <a:xfrm flipV="1">
            <a:off x="1259632" y="1819367"/>
            <a:ext cx="864096" cy="1091378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9512" y="2910745"/>
            <a:ext cx="216024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OleDbFactory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0"/>
            <a:endCxn id="5" idx="2"/>
          </p:cNvCxnSpPr>
          <p:nvPr/>
        </p:nvCxnSpPr>
        <p:spPr>
          <a:xfrm flipV="1">
            <a:off x="2613787" y="1819367"/>
            <a:ext cx="18763" cy="1753649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33667" y="3573016"/>
            <a:ext cx="216024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OdbcFactory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9" idx="0"/>
          </p:cNvCxnSpPr>
          <p:nvPr/>
        </p:nvCxnSpPr>
        <p:spPr>
          <a:xfrm flipH="1" flipV="1">
            <a:off x="3131840" y="1819367"/>
            <a:ext cx="792088" cy="1091378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843808" y="2910745"/>
            <a:ext cx="216024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SqlClientFactory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978" y="1307633"/>
            <a:ext cx="3959318" cy="226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ADO.NET data provider factory model </a:t>
            </a:r>
            <a:r>
              <a:rPr lang="en-US" sz="3800" dirty="0" smtClean="0"/>
              <a:t>(3)</a:t>
            </a:r>
            <a:endParaRPr lang="en-US" sz="3800" dirty="0"/>
          </a:p>
        </p:txBody>
      </p:sp>
      <p:sp>
        <p:nvSpPr>
          <p:cNvPr id="5" name="Rectangle 4"/>
          <p:cNvSpPr/>
          <p:nvPr/>
        </p:nvSpPr>
        <p:spPr>
          <a:xfrm>
            <a:off x="323528" y="1196752"/>
            <a:ext cx="85324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DbProviderFactory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factory =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DbProviderFactories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.GetFactory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ConfigurationManager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.AppSettings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provider"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DbConnection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con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factory.CreateConnection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con.ConnectionString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ConfigurationManager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ConnectionStrings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AutoLot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ConnectionString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con.Open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DbCommand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factory.CreateCommand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cmd.CommandText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"select * from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inventory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cmd.Connection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con;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DbDataReader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cmd.ExecuteReader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dr.Read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CarID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+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"Make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771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without provider factory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3691" y="1628800"/>
            <a:ext cx="820891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ConfigurationManager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ConnectionStrings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AutoLot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ConnectionString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SqlConnection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con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SqlConnection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con.Open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SqlCommand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con.CreateCommand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cmd.CommandText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"select * from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inventory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SqlDataReader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cmd.ExecuteReader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dr.Read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CarID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+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"Make"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204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configuration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en-US" dirty="0" smtClean="0"/>
              <a:t>Non-web apps have an app.config, web apps have a web.config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3068960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&lt;?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xml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version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1.0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encoding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utf-8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?&gt;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appSettings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key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provider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System.Data.SqlClient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appSettings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connectionStrings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AutoLot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connectionString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=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Data Source=(local)\SQLEXPRESS;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Integrated Security=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SSPI;Initial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Catalog=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AutoLot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connectionStrings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0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rest of 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insert, update, or delete </a:t>
            </a:r>
            <a:r>
              <a:rPr lang="en-US" dirty="0" smtClean="0"/>
              <a:t>statements </a:t>
            </a:r>
            <a:r>
              <a:rPr lang="en-US" dirty="0" smtClean="0"/>
              <a:t>and for creating tables and so on, call SqlCommand.ExecuteNonQuery()</a:t>
            </a:r>
          </a:p>
          <a:p>
            <a:r>
              <a:rPr lang="en-US" dirty="0" smtClean="0"/>
              <a:t>Call SqlCommand.ExecuteScalar() for obtaining record count, min, and max values</a:t>
            </a:r>
          </a:p>
          <a:p>
            <a:r>
              <a:rPr lang="en-US" dirty="0" smtClean="0"/>
              <a:t>Parameterize query to prevent SQL injections</a:t>
            </a:r>
          </a:p>
        </p:txBody>
      </p:sp>
    </p:spTree>
    <p:extLst>
      <p:ext uri="{BB962C8B-B14F-4D97-AF65-F5344CB8AC3E}">
        <p14:creationId xmlns:p14="http://schemas.microsoft.com/office/powerpoint/2010/main" val="1771529757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657</Words>
  <Application>Microsoft Office PowerPoint</Application>
  <PresentationFormat>On-screen Show (4:3)</PresentationFormat>
  <Paragraphs>129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Kontortema</vt:lpstr>
      <vt:lpstr>ADO.NET: The connected layer</vt:lpstr>
      <vt:lpstr>Agenda</vt:lpstr>
      <vt:lpstr>Introduction to ADO.NET</vt:lpstr>
      <vt:lpstr>ADO.NET data provider factory model</vt:lpstr>
      <vt:lpstr>ADO.NET data provider factory model (2)</vt:lpstr>
      <vt:lpstr>ADO.NET data provider factory model (3)</vt:lpstr>
      <vt:lpstr>ADO.NET without provider factory</vt:lpstr>
      <vt:lpstr>Application configuration file</vt:lpstr>
      <vt:lpstr>The rest of ADO.NET</vt:lpstr>
      <vt:lpstr>Repository pattern</vt:lpstr>
      <vt:lpstr>Data mapper pattern</vt:lpstr>
      <vt:lpstr>Light-weight 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ADO.NET: The connected layer</dc:title>
  <dc:creator>Ronnie Holm (ROHO - Underviser - CPH Business)</dc:creator>
  <cp:lastModifiedBy>Ronnie Holm (ROHO - Underviser - CPH Business)</cp:lastModifiedBy>
  <cp:revision>55</cp:revision>
  <dcterms:created xsi:type="dcterms:W3CDTF">2013-04-22T15:16:16Z</dcterms:created>
  <dcterms:modified xsi:type="dcterms:W3CDTF">2013-11-08T18:38:32Z</dcterms:modified>
</cp:coreProperties>
</file>