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760" r:id="rId1"/>
  </p:sldMasterIdLst>
  <p:notesMasterIdLst>
    <p:notesMasterId r:id="rId2"/>
  </p:notesMasterIdLst>
  <p:sldIdLst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CC00"/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6" y="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FDD51-33B6-411F-B155-D4BB7BD98D34}" type="doc">
      <dgm:prSet loTypeId="urn:microsoft.com/office/officeart/2011/layout/HexagonRadial" loCatId="officeon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F14A29-D56B-488F-8C8B-D355542E2B6E}">
      <dgm:prSet phldrT="[Text]"/>
      <dgm:spPr/>
      <dgm:t>
        <a:bodyPr/>
        <a:lstStyle/>
        <a:p>
          <a:r>
            <a:rPr lang="id-ID" dirty="0"/>
            <a:t>Implementasi versi Pascal dan Java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849661A-424E-400A-9334-21A85D9C2433}" type="parTrans" cxnId="{925E23AA-2205-4828-BD1E-E37AC81F4198}">
      <dgm:prSet/>
      <dgm:spPr/>
      <dgm:t>
        <a:bodyPr/>
        <a:lstStyle/>
        <a:p>
          <a:endParaRPr lang="en-US"/>
        </a:p>
      </dgm:t>
    </dgm:pt>
    <dgm:pt modelId="{E001555E-9C74-4391-977A-9784677B5B1A}" type="sibTrans" cxnId="{925E23AA-2205-4828-BD1E-E37AC81F4198}">
      <dgm:prSet/>
      <dgm:spPr/>
      <dgm:t>
        <a:bodyPr/>
        <a:lstStyle/>
        <a:p>
          <a:endParaRPr lang="en-US"/>
        </a:p>
      </dgm:t>
    </dgm:pt>
    <dgm:pt modelId="{47FEFDCC-283A-487B-B058-3A41484D5C5B}">
      <dgm:prSet phldrT="[Text]"/>
      <dgm:spPr/>
      <dgm:t>
        <a:bodyPr/>
        <a:lstStyle/>
        <a:p>
          <a:r>
            <a:rPr lang="id-ID" dirty="0"/>
            <a:t>TREE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564CB2-09D1-41AB-ADA0-C09F0834D1A0}" type="parTrans" cxnId="{E7A8CCE1-C405-429F-8D5D-5E117F5B2043}">
      <dgm:prSet/>
      <dgm:spPr/>
      <dgm:t>
        <a:bodyPr/>
        <a:lstStyle/>
        <a:p>
          <a:endParaRPr lang="en-US"/>
        </a:p>
      </dgm:t>
    </dgm:pt>
    <dgm:pt modelId="{6147BE5B-7140-49B5-A920-4180F69869F3}" type="sibTrans" cxnId="{E7A8CCE1-C405-429F-8D5D-5E117F5B2043}">
      <dgm:prSet/>
      <dgm:spPr/>
      <dgm:t>
        <a:bodyPr/>
        <a:lstStyle/>
        <a:p>
          <a:endParaRPr lang="en-US"/>
        </a:p>
      </dgm:t>
    </dgm:pt>
    <dgm:pt modelId="{26590967-C20B-425F-A994-09C444495506}">
      <dgm:prSet phldrT="[Text]"/>
      <dgm:spPr/>
      <dgm:t>
        <a:bodyPr/>
        <a:lstStyle/>
        <a:p>
          <a:r>
            <a:rPr lang="id-ID" dirty="0">
              <a:solidFill>
                <a:schemeClr val="bg1"/>
              </a:solidFill>
            </a:rPr>
            <a:t>BINARY  TREE</a:t>
          </a:r>
          <a:endParaRPr lang="en-US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85E6E41-B1D0-4368-9756-D337E5F1762A}" type="parTrans" cxnId="{0CBD5422-FC1B-4C53-99DA-3D62BD85554D}">
      <dgm:prSet/>
      <dgm:spPr/>
      <dgm:t>
        <a:bodyPr/>
        <a:lstStyle/>
        <a:p>
          <a:endParaRPr lang="en-US"/>
        </a:p>
      </dgm:t>
    </dgm:pt>
    <dgm:pt modelId="{7023DE7C-750D-4D46-AE58-415E96AC1F0A}" type="sibTrans" cxnId="{0CBD5422-FC1B-4C53-99DA-3D62BD85554D}">
      <dgm:prSet/>
      <dgm:spPr/>
      <dgm:t>
        <a:bodyPr/>
        <a:lstStyle/>
        <a:p>
          <a:endParaRPr lang="en-US"/>
        </a:p>
      </dgm:t>
    </dgm:pt>
    <dgm:pt modelId="{1E18BFE8-3D07-4BE5-B49E-08AE8104D1E7}">
      <dgm:prSet phldrT="[Text]"/>
      <dgm:spPr/>
      <dgm:t>
        <a:bodyPr/>
        <a:lstStyle/>
        <a:p>
          <a:r>
            <a:rPr lang="id-ID" dirty="0"/>
            <a:t>JENIS-JENIS BINARY TREE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F2D1DAA-E316-4334-942D-0CBDB0C19E2C}" type="parTrans" cxnId="{CCA883C6-9EC7-44C2-98F9-4ECD77270643}">
      <dgm:prSet/>
      <dgm:spPr/>
      <dgm:t>
        <a:bodyPr/>
        <a:lstStyle/>
        <a:p>
          <a:endParaRPr lang="en-US"/>
        </a:p>
      </dgm:t>
    </dgm:pt>
    <dgm:pt modelId="{1C68D2D9-3786-4760-8653-61FB8A2511F0}" type="sibTrans" cxnId="{CCA883C6-9EC7-44C2-98F9-4ECD77270643}">
      <dgm:prSet/>
      <dgm:spPr/>
      <dgm:t>
        <a:bodyPr/>
        <a:lstStyle/>
        <a:p>
          <a:endParaRPr lang="en-US"/>
        </a:p>
      </dgm:t>
    </dgm:pt>
    <dgm:pt modelId="{C642E98D-7692-492E-98AD-DE93C6D0EFBF}">
      <dgm:prSet phldrT="[Text]"/>
      <dgm:spPr/>
      <dgm:t>
        <a:bodyPr/>
        <a:lstStyle/>
        <a:p>
          <a:r>
            <a:rPr lang="id-ID" dirty="0"/>
            <a:t>PEMBUATAN BINARY TREE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F7A7A82B-C210-402F-AE83-7560CF1ECE4C}" type="parTrans" cxnId="{427B41BA-4A71-45EC-AB95-9AD3F3ACD092}">
      <dgm:prSet/>
      <dgm:spPr/>
      <dgm:t>
        <a:bodyPr/>
        <a:lstStyle/>
        <a:p>
          <a:endParaRPr lang="en-US"/>
        </a:p>
      </dgm:t>
    </dgm:pt>
    <dgm:pt modelId="{671F16F5-3BD2-47E3-B234-DB830739FD9C}" type="sibTrans" cxnId="{427B41BA-4A71-45EC-AB95-9AD3F3ACD092}">
      <dgm:prSet/>
      <dgm:spPr/>
      <dgm:t>
        <a:bodyPr/>
        <a:lstStyle/>
        <a:p>
          <a:endParaRPr lang="en-US"/>
        </a:p>
      </dgm:t>
    </dgm:pt>
    <dgm:pt modelId="{DB91D889-D814-4DBB-A578-A0593531EA66}">
      <dgm:prSet phldrT="[Text]"/>
      <dgm:spPr/>
      <dgm:t>
        <a:bodyPr/>
        <a:lstStyle/>
        <a:p>
          <a:r>
            <a:rPr lang="id-ID" dirty="0"/>
            <a:t>PEMBENTUKAN BINARY TREE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FEBF4567-CFE7-4879-B157-17799271A717}" type="parTrans" cxnId="{40A4AC97-2FE8-4CD1-8A0B-665798CCE345}">
      <dgm:prSet/>
      <dgm:spPr/>
      <dgm:t>
        <a:bodyPr/>
        <a:lstStyle/>
        <a:p>
          <a:endParaRPr lang="en-US"/>
        </a:p>
      </dgm:t>
    </dgm:pt>
    <dgm:pt modelId="{9B7D46BA-B74D-4B8F-87C4-7941B42C12E8}" type="sibTrans" cxnId="{40A4AC97-2FE8-4CD1-8A0B-665798CCE345}">
      <dgm:prSet/>
      <dgm:spPr/>
      <dgm:t>
        <a:bodyPr/>
        <a:lstStyle/>
        <a:p>
          <a:endParaRPr lang="en-US"/>
        </a:p>
      </dgm:t>
    </dgm:pt>
    <dgm:pt modelId="{71E9FF55-179D-4589-BB16-DA810E9D7B9E}">
      <dgm:prSet phldrT="[Text]"/>
      <dgm:spPr/>
      <dgm:t>
        <a:bodyPr/>
        <a:lstStyle/>
        <a:p>
          <a:r>
            <a:rPr lang="en-US" b="1" dirty="0" err="1"/>
            <a:t>Implementasi</a:t>
          </a:r>
          <a:r>
            <a:rPr lang="en-US" b="1" dirty="0"/>
            <a:t>Tree</a:t>
          </a:r>
          <a:r>
            <a:rPr lang="en-US" b="1" dirty="0" err="1"/>
            <a:t>Dalam</a:t>
          </a:r>
          <a:r>
            <a:rPr lang="en-US" b="1" dirty="0"/>
            <a:t/>
          </a:r>
          <a:r>
            <a:rPr lang="en-US" b="1" dirty="0" err="1"/>
            <a:t>Pemrograman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5C21F4AB-8DE6-4693-8CB4-27A60BF900A2}" type="parTrans" cxnId="{A493CB48-90E4-4F81-A55C-7E94BB818901}">
      <dgm:prSet/>
      <dgm:spPr/>
      <dgm:t>
        <a:bodyPr/>
        <a:lstStyle/>
        <a:p>
          <a:endParaRPr lang="en-US"/>
        </a:p>
      </dgm:t>
    </dgm:pt>
    <dgm:pt modelId="{FD25B89E-EDB9-4372-9140-DC350AF821B7}" type="sibTrans" cxnId="{A493CB48-90E4-4F81-A55C-7E94BB818901}">
      <dgm:prSet/>
      <dgm:spPr/>
      <dgm:t>
        <a:bodyPr/>
        <a:lstStyle/>
        <a:p>
          <a:endParaRPr lang="en-US"/>
        </a:p>
      </dgm:t>
    </dgm:pt>
    <dgm:pt modelId="{4D7ADA70-9BB8-4BAA-8028-CD1D1A85515B}" type="pres">
      <dgm:prSet presAssocID="{2B9FDD51-33B6-411F-B155-D4BB7BD98D3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9CDA1F-78BF-4A25-A395-D2117E86B620}" type="pres">
      <dgm:prSet presAssocID="{39F14A29-D56B-488F-8C8B-D355542E2B6E}" presName="Parent" presStyleLbl="node0" presStyleIdx="0" presStyleCnt="1">
        <dgm:presLayoutVars>
          <dgm:chMax val="6"/>
          <dgm:chPref val="6"/>
        </dgm:presLayoutVars>
      </dgm:prSet>
      <dgm:spPr/>
    </dgm:pt>
    <dgm:pt modelId="{357BC634-01CB-42F3-882B-0CF8FC92096F}" type="pres">
      <dgm:prSet presAssocID="{47FEFDCC-283A-487B-B058-3A41484D5C5B}" presName="Accent1" presStyleCnt="0"/>
      <dgm:spPr/>
    </dgm:pt>
    <dgm:pt modelId="{50AD47BE-2BF3-4023-B21B-847EC2C91CD7}" type="pres">
      <dgm:prSet presAssocID="{47FEFDCC-283A-487B-B058-3A41484D5C5B}" presName="Accent" presStyleLbl="bgShp" presStyleIdx="0" presStyleCnt="6"/>
      <dgm:spPr/>
    </dgm:pt>
    <dgm:pt modelId="{E469A4A3-27CB-481F-9A65-35D24D314F34}" type="pres">
      <dgm:prSet presAssocID="{47FEFDCC-283A-487B-B058-3A41484D5C5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A3E431-9225-4EBA-B563-424787B5A941}" type="pres">
      <dgm:prSet presAssocID="{26590967-C20B-425F-A994-09C444495506}" presName="Accent2" presStyleCnt="0"/>
      <dgm:spPr/>
    </dgm:pt>
    <dgm:pt modelId="{9A84095E-64D9-4ECD-BF4E-A43643DC2457}" type="pres">
      <dgm:prSet presAssocID="{26590967-C20B-425F-A994-09C444495506}" presName="Accent" presStyleLbl="bgShp" presStyleIdx="1" presStyleCnt="6"/>
      <dgm:spPr/>
    </dgm:pt>
    <dgm:pt modelId="{D6A233EF-2060-4E0A-A13C-997D5A9D86E9}" type="pres">
      <dgm:prSet presAssocID="{26590967-C20B-425F-A994-09C44449550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2A81CD1-7795-4147-AD54-3CC8DF073F8E}" type="pres">
      <dgm:prSet presAssocID="{1E18BFE8-3D07-4BE5-B49E-08AE8104D1E7}" presName="Accent3" presStyleCnt="0"/>
      <dgm:spPr/>
    </dgm:pt>
    <dgm:pt modelId="{294A903D-76E1-454A-865D-1B136E096C11}" type="pres">
      <dgm:prSet presAssocID="{1E18BFE8-3D07-4BE5-B49E-08AE8104D1E7}" presName="Accent" presStyleLbl="bgShp" presStyleIdx="2" presStyleCnt="6"/>
      <dgm:spPr/>
    </dgm:pt>
    <dgm:pt modelId="{AD1CB868-6B1D-484C-A0B6-131241913AD5}" type="pres">
      <dgm:prSet presAssocID="{1E18BFE8-3D07-4BE5-B49E-08AE8104D1E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D702DEF-B5B2-4ED6-BF4A-13C91409C824}" type="pres">
      <dgm:prSet presAssocID="{C642E98D-7692-492E-98AD-DE93C6D0EFBF}" presName="Accent4" presStyleCnt="0"/>
      <dgm:spPr/>
    </dgm:pt>
    <dgm:pt modelId="{A8B281F2-1B7A-42FD-A836-6689376B20DA}" type="pres">
      <dgm:prSet presAssocID="{C642E98D-7692-492E-98AD-DE93C6D0EFBF}" presName="Accent" presStyleLbl="bgShp" presStyleIdx="3" presStyleCnt="6"/>
      <dgm:spPr/>
    </dgm:pt>
    <dgm:pt modelId="{A6F881D8-2ACD-4811-B780-EE3964569856}" type="pres">
      <dgm:prSet presAssocID="{C642E98D-7692-492E-98AD-DE93C6D0EFB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15A4471-FF69-46B1-AE97-107D99CBA052}" type="pres">
      <dgm:prSet presAssocID="{DB91D889-D814-4DBB-A578-A0593531EA66}" presName="Accent5" presStyleCnt="0"/>
      <dgm:spPr/>
    </dgm:pt>
    <dgm:pt modelId="{7FB3D3ED-1280-4D95-B310-9D6296FE458E}" type="pres">
      <dgm:prSet presAssocID="{DB91D889-D814-4DBB-A578-A0593531EA66}" presName="Accent" presStyleLbl="bgShp" presStyleIdx="4" presStyleCnt="6"/>
      <dgm:spPr/>
    </dgm:pt>
    <dgm:pt modelId="{D96B4041-DA25-42D4-AEA4-D72B984C0DC8}" type="pres">
      <dgm:prSet presAssocID="{DB91D889-D814-4DBB-A578-A0593531EA6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02E9497-CAF6-4998-AF38-6B6D2FA3EDDA}" type="pres">
      <dgm:prSet presAssocID="{71E9FF55-179D-4589-BB16-DA810E9D7B9E}" presName="Accent6" presStyleCnt="0"/>
      <dgm:spPr/>
    </dgm:pt>
    <dgm:pt modelId="{C9797ADB-CE0C-49BB-BF3C-1D444DEBFB96}" type="pres">
      <dgm:prSet presAssocID="{71E9FF55-179D-4589-BB16-DA810E9D7B9E}" presName="Accent" presStyleLbl="bgShp" presStyleIdx="5" presStyleCnt="6"/>
      <dgm:spPr/>
    </dgm:pt>
    <dgm:pt modelId="{D1036243-308D-4354-80DF-E270A1062879}" type="pres">
      <dgm:prSet presAssocID="{71E9FF55-179D-4589-BB16-DA810E9D7B9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C737F09-C7D5-4B90-AF0F-48502F98FD08}" type="presOf" srcId="{39F14A29-D56B-488F-8C8B-D355542E2B6E}" destId="{989CDA1F-78BF-4A25-A395-D2117E86B620}" srcOrd="0" destOrd="0" presId="urn:microsoft.com/office/officeart/2011/layout/HexagonRadial"/>
    <dgm:cxn modelId="{0CBD5422-FC1B-4C53-99DA-3D62BD85554D}" srcId="{39F14A29-D56B-488F-8C8B-D355542E2B6E}" destId="{26590967-C20B-425F-A994-09C444495506}" srcOrd="1" destOrd="0" parTransId="{685E6E41-B1D0-4368-9756-D337E5F1762A}" sibTransId="{7023DE7C-750D-4D46-AE58-415E96AC1F0A}"/>
    <dgm:cxn modelId="{06E46C23-75A3-43E8-ABDA-A51740C6AFC6}" type="presOf" srcId="{47FEFDCC-283A-487B-B058-3A41484D5C5B}" destId="{E469A4A3-27CB-481F-9A65-35D24D314F34}" srcOrd="0" destOrd="0" presId="urn:microsoft.com/office/officeart/2011/layout/HexagonRadial"/>
    <dgm:cxn modelId="{A493CB48-90E4-4F81-A55C-7E94BB818901}" srcId="{39F14A29-D56B-488F-8C8B-D355542E2B6E}" destId="{71E9FF55-179D-4589-BB16-DA810E9D7B9E}" srcOrd="5" destOrd="0" parTransId="{5C21F4AB-8DE6-4693-8CB4-27A60BF900A2}" sibTransId="{FD25B89E-EDB9-4372-9140-DC350AF821B7}"/>
    <dgm:cxn modelId="{1CDD8B59-11A3-4583-AD29-E970E6BAB367}" type="presOf" srcId="{26590967-C20B-425F-A994-09C444495506}" destId="{D6A233EF-2060-4E0A-A13C-997D5A9D86E9}" srcOrd="0" destOrd="0" presId="urn:microsoft.com/office/officeart/2011/layout/HexagonRadial"/>
    <dgm:cxn modelId="{23274D81-020A-49EF-86CB-13CB2BC9EFDD}" type="presOf" srcId="{C642E98D-7692-492E-98AD-DE93C6D0EFBF}" destId="{A6F881D8-2ACD-4811-B780-EE3964569856}" srcOrd="0" destOrd="0" presId="urn:microsoft.com/office/officeart/2011/layout/HexagonRadial"/>
    <dgm:cxn modelId="{C98F338A-9918-49F2-AA38-DEE0FE1215C6}" type="presOf" srcId="{71E9FF55-179D-4589-BB16-DA810E9D7B9E}" destId="{D1036243-308D-4354-80DF-E270A1062879}" srcOrd="0" destOrd="0" presId="urn:microsoft.com/office/officeart/2011/layout/HexagonRadial"/>
    <dgm:cxn modelId="{40A4AC97-2FE8-4CD1-8A0B-665798CCE345}" srcId="{39F14A29-D56B-488F-8C8B-D355542E2B6E}" destId="{DB91D889-D814-4DBB-A578-A0593531EA66}" srcOrd="4" destOrd="0" parTransId="{FEBF4567-CFE7-4879-B157-17799271A717}" sibTransId="{9B7D46BA-B74D-4B8F-87C4-7941B42C12E8}"/>
    <dgm:cxn modelId="{925E23AA-2205-4828-BD1E-E37AC81F4198}" srcId="{2B9FDD51-33B6-411F-B155-D4BB7BD98D34}" destId="{39F14A29-D56B-488F-8C8B-D355542E2B6E}" srcOrd="0" destOrd="0" parTransId="{6849661A-424E-400A-9334-21A85D9C2433}" sibTransId="{E001555E-9C74-4391-977A-9784677B5B1A}"/>
    <dgm:cxn modelId="{427B41BA-4A71-45EC-AB95-9AD3F3ACD092}" srcId="{39F14A29-D56B-488F-8C8B-D355542E2B6E}" destId="{C642E98D-7692-492E-98AD-DE93C6D0EFBF}" srcOrd="3" destOrd="0" parTransId="{F7A7A82B-C210-402F-AE83-7560CF1ECE4C}" sibTransId="{671F16F5-3BD2-47E3-B234-DB830739FD9C}"/>
    <dgm:cxn modelId="{5F253CC3-6CD0-415B-B4A0-422F8015D578}" type="presOf" srcId="{2B9FDD51-33B6-411F-B155-D4BB7BD98D34}" destId="{4D7ADA70-9BB8-4BAA-8028-CD1D1A85515B}" srcOrd="0" destOrd="0" presId="urn:microsoft.com/office/officeart/2011/layout/HexagonRadial"/>
    <dgm:cxn modelId="{CCA883C6-9EC7-44C2-98F9-4ECD77270643}" srcId="{39F14A29-D56B-488F-8C8B-D355542E2B6E}" destId="{1E18BFE8-3D07-4BE5-B49E-08AE8104D1E7}" srcOrd="2" destOrd="0" parTransId="{9F2D1DAA-E316-4334-942D-0CBDB0C19E2C}" sibTransId="{1C68D2D9-3786-4760-8653-61FB8A2511F0}"/>
    <dgm:cxn modelId="{B406DFC8-FBB5-41C3-94CA-6F7EE8FB342E}" type="presOf" srcId="{DB91D889-D814-4DBB-A578-A0593531EA66}" destId="{D96B4041-DA25-42D4-AEA4-D72B984C0DC8}" srcOrd="0" destOrd="0" presId="urn:microsoft.com/office/officeart/2011/layout/HexagonRadial"/>
    <dgm:cxn modelId="{BC223BCB-6F5F-435A-B5A6-E0A006F498D2}" type="presOf" srcId="{1E18BFE8-3D07-4BE5-B49E-08AE8104D1E7}" destId="{AD1CB868-6B1D-484C-A0B6-131241913AD5}" srcOrd="0" destOrd="0" presId="urn:microsoft.com/office/officeart/2011/layout/HexagonRadial"/>
    <dgm:cxn modelId="{E7A8CCE1-C405-429F-8D5D-5E117F5B2043}" srcId="{39F14A29-D56B-488F-8C8B-D355542E2B6E}" destId="{47FEFDCC-283A-487B-B058-3A41484D5C5B}" srcOrd="0" destOrd="0" parTransId="{D2564CB2-09D1-41AB-ADA0-C09F0834D1A0}" sibTransId="{6147BE5B-7140-49B5-A920-4180F69869F3}"/>
    <dgm:cxn modelId="{8FA9EBED-3D62-4192-BDE6-CC178D3DFE89}" type="presParOf" srcId="{4D7ADA70-9BB8-4BAA-8028-CD1D1A85515B}" destId="{989CDA1F-78BF-4A25-A395-D2117E86B620}" srcOrd="0" destOrd="0" presId="urn:microsoft.com/office/officeart/2011/layout/HexagonRadial"/>
    <dgm:cxn modelId="{7815A8BF-D961-4DBC-8DF6-5BD467CA3EEB}" type="presParOf" srcId="{4D7ADA70-9BB8-4BAA-8028-CD1D1A85515B}" destId="{357BC634-01CB-42F3-882B-0CF8FC92096F}" srcOrd="1" destOrd="0" presId="urn:microsoft.com/office/officeart/2011/layout/HexagonRadial"/>
    <dgm:cxn modelId="{144BBE7F-8566-46C6-B60C-C3950A101461}" type="presParOf" srcId="{357BC634-01CB-42F3-882B-0CF8FC92096F}" destId="{50AD47BE-2BF3-4023-B21B-847EC2C91CD7}" srcOrd="0" destOrd="0" presId="urn:microsoft.com/office/officeart/2011/layout/HexagonRadial"/>
    <dgm:cxn modelId="{023B4466-0EA9-497C-A093-AC7AE5C13A3E}" type="presParOf" srcId="{4D7ADA70-9BB8-4BAA-8028-CD1D1A85515B}" destId="{E469A4A3-27CB-481F-9A65-35D24D314F34}" srcOrd="2" destOrd="0" presId="urn:microsoft.com/office/officeart/2011/layout/HexagonRadial"/>
    <dgm:cxn modelId="{06A41C04-3A90-444E-A78E-6BB487EB1C1F}" type="presParOf" srcId="{4D7ADA70-9BB8-4BAA-8028-CD1D1A85515B}" destId="{44A3E431-9225-4EBA-B563-424787B5A941}" srcOrd="3" destOrd="0" presId="urn:microsoft.com/office/officeart/2011/layout/HexagonRadial"/>
    <dgm:cxn modelId="{B870BE93-FD70-406C-AA6C-FEA931555AA7}" type="presParOf" srcId="{44A3E431-9225-4EBA-B563-424787B5A941}" destId="{9A84095E-64D9-4ECD-BF4E-A43643DC2457}" srcOrd="0" destOrd="0" presId="urn:microsoft.com/office/officeart/2011/layout/HexagonRadial"/>
    <dgm:cxn modelId="{8E3861FE-20E6-4E41-AFA4-790DC72F5545}" type="presParOf" srcId="{4D7ADA70-9BB8-4BAA-8028-CD1D1A85515B}" destId="{D6A233EF-2060-4E0A-A13C-997D5A9D86E9}" srcOrd="4" destOrd="0" presId="urn:microsoft.com/office/officeart/2011/layout/HexagonRadial"/>
    <dgm:cxn modelId="{35BD675C-AB60-437F-B689-EA6991764C6F}" type="presParOf" srcId="{4D7ADA70-9BB8-4BAA-8028-CD1D1A85515B}" destId="{C2A81CD1-7795-4147-AD54-3CC8DF073F8E}" srcOrd="5" destOrd="0" presId="urn:microsoft.com/office/officeart/2011/layout/HexagonRadial"/>
    <dgm:cxn modelId="{8FE50018-51F6-4760-ADCD-3C09A5605DFC}" type="presParOf" srcId="{C2A81CD1-7795-4147-AD54-3CC8DF073F8E}" destId="{294A903D-76E1-454A-865D-1B136E096C11}" srcOrd="0" destOrd="0" presId="urn:microsoft.com/office/officeart/2011/layout/HexagonRadial"/>
    <dgm:cxn modelId="{8FF3A732-0120-4EC0-A63C-584B68EC16B3}" type="presParOf" srcId="{4D7ADA70-9BB8-4BAA-8028-CD1D1A85515B}" destId="{AD1CB868-6B1D-484C-A0B6-131241913AD5}" srcOrd="6" destOrd="0" presId="urn:microsoft.com/office/officeart/2011/layout/HexagonRadial"/>
    <dgm:cxn modelId="{C008D26B-B32C-4841-82F6-D43CA3B29C59}" type="presParOf" srcId="{4D7ADA70-9BB8-4BAA-8028-CD1D1A85515B}" destId="{7D702DEF-B5B2-4ED6-BF4A-13C91409C824}" srcOrd="7" destOrd="0" presId="urn:microsoft.com/office/officeart/2011/layout/HexagonRadial"/>
    <dgm:cxn modelId="{F50DC4BD-882E-40C9-84E5-3FEBEF473CEF}" type="presParOf" srcId="{7D702DEF-B5B2-4ED6-BF4A-13C91409C824}" destId="{A8B281F2-1B7A-42FD-A836-6689376B20DA}" srcOrd="0" destOrd="0" presId="urn:microsoft.com/office/officeart/2011/layout/HexagonRadial"/>
    <dgm:cxn modelId="{6BFFACAD-D0FA-4396-A166-97E3D787891E}" type="presParOf" srcId="{4D7ADA70-9BB8-4BAA-8028-CD1D1A85515B}" destId="{A6F881D8-2ACD-4811-B780-EE3964569856}" srcOrd="8" destOrd="0" presId="urn:microsoft.com/office/officeart/2011/layout/HexagonRadial"/>
    <dgm:cxn modelId="{B865FD9C-903B-4E0B-8DCE-67DFB44AABC2}" type="presParOf" srcId="{4D7ADA70-9BB8-4BAA-8028-CD1D1A85515B}" destId="{315A4471-FF69-46B1-AE97-107D99CBA052}" srcOrd="9" destOrd="0" presId="urn:microsoft.com/office/officeart/2011/layout/HexagonRadial"/>
    <dgm:cxn modelId="{156D2224-7601-4EF0-A8CA-AA9EB30A1378}" type="presParOf" srcId="{315A4471-FF69-46B1-AE97-107D99CBA052}" destId="{7FB3D3ED-1280-4D95-B310-9D6296FE458E}" srcOrd="0" destOrd="0" presId="urn:microsoft.com/office/officeart/2011/layout/HexagonRadial"/>
    <dgm:cxn modelId="{7EACAE08-65AF-4AF6-AC79-0AC63F29A157}" type="presParOf" srcId="{4D7ADA70-9BB8-4BAA-8028-CD1D1A85515B}" destId="{D96B4041-DA25-42D4-AEA4-D72B984C0DC8}" srcOrd="10" destOrd="0" presId="urn:microsoft.com/office/officeart/2011/layout/HexagonRadial"/>
    <dgm:cxn modelId="{D022764F-A7F9-489F-9FD4-73C9DF2FA459}" type="presParOf" srcId="{4D7ADA70-9BB8-4BAA-8028-CD1D1A85515B}" destId="{C02E9497-CAF6-4998-AF38-6B6D2FA3EDDA}" srcOrd="11" destOrd="0" presId="urn:microsoft.com/office/officeart/2011/layout/HexagonRadial"/>
    <dgm:cxn modelId="{4DB5A0EF-F23D-4427-92BD-AF7A43A41CF0}" type="presParOf" srcId="{C02E9497-CAF6-4998-AF38-6B6D2FA3EDDA}" destId="{C9797ADB-CE0C-49BB-BF3C-1D444DEBFB96}" srcOrd="0" destOrd="0" presId="urn:microsoft.com/office/officeart/2011/layout/HexagonRadial"/>
    <dgm:cxn modelId="{1A92F5D1-FD51-45EA-AB10-48CE594A005D}" type="presParOf" srcId="{4D7ADA70-9BB8-4BAA-8028-CD1D1A85515B}" destId="{D1036243-308D-4354-80DF-E270A106287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DA1F-78BF-4A25-A395-D2117E86B620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Implementasi versi Pascal dan Java</a:t>
          </a:r>
          <a:endParaRPr lang="en-US" sz="1400" kern="1200" dirty="0"/>
        </a:p>
      </dsp:txBody>
      <dsp:txXfrm>
        <a:off x="3321004" y="2066564"/>
        <a:ext cx="1485474" cy="1284995"/>
      </dsp:txXfrm>
    </dsp:sp>
    <dsp:sp modelId="{9A84095E-64D9-4ECD-BF4E-A43643DC2457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69A4A3-27CB-481F-9A65-35D24D314F34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TREE</a:t>
          </a:r>
          <a:endParaRPr lang="en-US" sz="1400" kern="1200" dirty="0"/>
        </a:p>
      </dsp:txBody>
      <dsp:txXfrm>
        <a:off x="3459220" y="261045"/>
        <a:ext cx="1217310" cy="1053116"/>
      </dsp:txXfrm>
    </dsp:sp>
    <dsp:sp modelId="{294A903D-76E1-454A-865D-1B136E096C11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233EF-2060-4E0A-A13C-997D5A9D86E9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>
              <a:solidFill>
                <a:schemeClr val="bg1"/>
              </a:solidFill>
            </a:rPr>
            <a:t>BINARY  TREE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129106" y="1229902"/>
        <a:ext cx="1217310" cy="1053116"/>
      </dsp:txXfrm>
    </dsp:sp>
    <dsp:sp modelId="{A8B281F2-1B7A-42FD-A836-6689376B20DA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1CB868-6B1D-484C-A0B6-131241913AD5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JENIS-JENIS BINARY TREE</a:t>
          </a:r>
          <a:endParaRPr lang="en-US" sz="1400" kern="1200" dirty="0"/>
        </a:p>
      </dsp:txBody>
      <dsp:txXfrm>
        <a:off x="5129106" y="3134564"/>
        <a:ext cx="1217310" cy="1053116"/>
      </dsp:txXfrm>
    </dsp:sp>
    <dsp:sp modelId="{7FB3D3ED-1280-4D95-B310-9D6296FE458E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881D8-2ACD-4811-B780-EE3964569856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PEMBUATAN BINARY TREE</a:t>
          </a:r>
          <a:endParaRPr lang="en-US" sz="1400" kern="1200" dirty="0"/>
        </a:p>
      </dsp:txBody>
      <dsp:txXfrm>
        <a:off x="3459220" y="4104505"/>
        <a:ext cx="1217310" cy="1053116"/>
      </dsp:txXfrm>
    </dsp:sp>
    <dsp:sp modelId="{C9797ADB-CE0C-49BB-BF3C-1D444DEBFB96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6B4041-DA25-42D4-AEA4-D72B984C0DC8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PEMBENTUKAN BINARY TREE</a:t>
          </a:r>
          <a:endParaRPr lang="en-US" sz="1400" kern="1200" dirty="0"/>
        </a:p>
      </dsp:txBody>
      <dsp:txXfrm>
        <a:off x="1781582" y="3135647"/>
        <a:ext cx="1217310" cy="1053116"/>
      </dsp:txXfrm>
    </dsp:sp>
    <dsp:sp modelId="{D1036243-308D-4354-80DF-E270A1062879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Implementasi</a:t>
          </a:r>
          <a:r>
            <a:rPr lang="en-US" sz="1400" b="1" kern="1200" dirty="0"/>
            <a:t> Tree </a:t>
          </a:r>
          <a:r>
            <a:rPr lang="en-US" sz="1400" b="1" kern="1200" dirty="0" err="1"/>
            <a:t>Dalam</a:t>
          </a:r>
          <a:r>
            <a:rPr lang="en-US" sz="1400" b="1" kern="1200" dirty="0"/>
            <a:t> </a:t>
          </a:r>
          <a:r>
            <a:rPr lang="en-US" sz="1400" b="1" kern="1200" dirty="0" err="1"/>
            <a:t>Pemrograman</a:t>
          </a:r>
          <a:endParaRPr lang="en-US" sz="1400" kern="1200" dirty="0"/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48583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ah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48584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ah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5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ah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/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  <p:sp>
        <p:nvSpPr>
          <p:cNvPr id="1048589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ah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26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048590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ah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48591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ah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145729" name="Straight Connector 9"/>
            <p:cNvCxnSpPr>
              <a:cxnSpLocks/>
            </p:cNvCxnSpPr>
            <p:nvPr/>
          </p:nvCxnSpPr>
          <p:spPr>
            <a:xfrm>
              <a:off x="8013399" y="4629095"/>
              <a:ext cx="694944" cy="0"/>
            </a:xfrm>
            <a:prstGeom prst="line"/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baseline="0" sz="39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algn="l" indent="0" marL="0">
              <a:lnSpc>
                <a:spcPct val="130000"/>
              </a:lnSpc>
              <a:buNone/>
              <a:defRPr baseline="0" sz="2000">
                <a:solidFill>
                  <a:schemeClr val="bg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677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ah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678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ah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679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p>
            <a:endParaRPr dirty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/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  <p:cxnSp>
        <p:nvCxnSpPr>
          <p:cNvPr id="3145731" name="Straight Connector 6"/>
          <p:cNvCxnSpPr>
            <a:cxnSpLocks/>
          </p:cNvCxnSpPr>
          <p:nvPr/>
        </p:nvCxnSpPr>
        <p:spPr>
          <a:xfrm>
            <a:off x="9111582" y="571502"/>
            <a:ext cx="0" cy="5275467"/>
          </a:xfrm>
          <a:prstGeom prst="line"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accent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ah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51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048597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ah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48598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ah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145730" name="Straight Connector 184"/>
            <p:cNvCxnSpPr>
              <a:cxnSpLocks/>
            </p:cNvCxnSpPr>
            <p:nvPr/>
          </p:nvCxnSpPr>
          <p:spPr>
            <a:xfrm>
              <a:off x="5410200" y="3862794"/>
              <a:ext cx="1371600" cy="0"/>
            </a:xfrm>
            <a:prstGeom prst="line"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baseline="0" sz="39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algn="ctr" indent="0" marL="0">
              <a:lnSpc>
                <a:spcPct val="130000"/>
              </a:lnSpc>
              <a:spcBef>
                <a:spcPts val="0"/>
              </a:spcBef>
              <a:buNone/>
              <a:defRPr baseline="0"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indent="0" marL="0">
              <a:lnSpc>
                <a:spcPct val="99000"/>
              </a:lnSpc>
              <a:buNone/>
              <a:defRPr baseline="0" b="0" sz="24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indent="0" marL="0">
              <a:lnSpc>
                <a:spcPct val="99000"/>
              </a:lnSpc>
              <a:buNone/>
              <a:defRPr baseline="0" b="0" sz="24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bg>
      <p:bgPr>
        <a:solidFill>
          <a:schemeClr val="bg2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60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ah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60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ah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ah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indent="0" marL="0">
              <a:spcBef>
                <a:spcPts val="1400"/>
              </a:spcBef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/>
          </a:lstStyle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/>
          </a:lstStyle>
          <a:p>
            <a:endParaRPr dirty="0"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ah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indent="0" marL="0">
              <a:spcBef>
                <a:spcPts val="1400"/>
              </a:spcBef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/>
          </a:lstStyle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/>
          </a:lstStyle>
          <a:p>
            <a:endParaRPr dirty="0"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57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ah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57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ah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sz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dirty="0" lang="en-US"/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sz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aseline="0" sz="44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dirty="0" lang="en-US"/>
            </a:fld>
            <a:endParaRPr dirty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>
            <a:off x="2933700" y="2176009"/>
            <a:ext cx="8770571" cy="0"/>
          </a:xfrm>
          <a:prstGeom prst="line"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20040" latinLnBrk="0" marL="32004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20040" latinLnBrk="0" marL="64008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20040" latinLnBrk="0" marL="96012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28016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60020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320040" latinLnBrk="0" marL="192024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320040" latinLnBrk="0" marL="224028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320040" latinLnBrk="0" marL="256032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320040" latinLnBrk="0" marL="2880360" rtl="0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" Target="slide3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" Target="slide3.xml"/><Relationship Id="rId3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" Target="slide3.xml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" Target="slide31.xml"/><Relationship Id="rId7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" Target="slide3.xml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" Target="slide3.xml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" Target="slide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sz="4400" lang="id-ID"/>
              <a:t>STRUKTUR DATA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dirty="0" sz="5400" lang="id-ID"/>
              <a:t>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516842" y="2183641"/>
            <a:ext cx="7329416" cy="1009945"/>
          </a:xfrm>
        </p:spPr>
        <p:txBody>
          <a:bodyPr/>
          <a:p>
            <a:r>
              <a:rPr b="1" dirty="0" lang="en-US" err="1"/>
              <a:t>Jenis-Jenis</a:t>
            </a:r>
            <a:r>
              <a:rPr b="1" dirty="0" lang="en-US"/>
              <a:t> Binary Tree </a:t>
            </a:r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933700" y="1364775"/>
            <a:ext cx="8770571" cy="764285"/>
          </a:xfrm>
        </p:spPr>
        <p:txBody>
          <a:bodyPr/>
          <a:p>
            <a:pPr lvl="0"/>
            <a:r>
              <a:rPr b="1" dirty="0" lang="en-US"/>
              <a:t>Full Binary Tree</a:t>
            </a:r>
            <a:endParaRPr dirty="0" i="1" lang="id-ID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616658" y="2402006"/>
            <a:ext cx="1419366" cy="4139821"/>
          </a:xfrm>
        </p:spPr>
        <p:txBody>
          <a:bodyPr/>
          <a:p>
            <a:pPr algn="ctr" indent="0" lvl="0" marL="0">
              <a:buNone/>
            </a:pPr>
            <a:r>
              <a:rPr altLang="id-ID" dirty="0" lang="en-US" err="1"/>
              <a:t>Adalah</a:t>
            </a:r>
            <a:r>
              <a:rPr altLang="id-ID" dirty="0" lang="en-US"/>
              <a:t> </a:t>
            </a:r>
            <a:r>
              <a:rPr altLang="id-ID" dirty="0" lang="en-US" err="1"/>
              <a:t>pohon</a:t>
            </a:r>
            <a:r>
              <a:rPr altLang="id-ID" dirty="0" lang="en-US"/>
              <a:t> </a:t>
            </a:r>
            <a:r>
              <a:rPr altLang="id-ID" dirty="0" lang="en-US" err="1"/>
              <a:t>biner</a:t>
            </a:r>
            <a:r>
              <a:rPr altLang="id-ID" dirty="0" lang="en-US"/>
              <a:t> yang </a:t>
            </a:r>
            <a:r>
              <a:rPr altLang="id-ID" dirty="0" lang="en-US" err="1"/>
              <a:t>mempunyai</a:t>
            </a:r>
            <a:r>
              <a:rPr altLang="id-ID" dirty="0" lang="en-US"/>
              <a:t> </a:t>
            </a:r>
            <a:r>
              <a:rPr altLang="id-ID" dirty="0" lang="en-US" err="1"/>
              <a:t>simpul</a:t>
            </a:r>
            <a:r>
              <a:rPr altLang="id-ID" dirty="0" lang="en-US"/>
              <a:t> </a:t>
            </a:r>
            <a:r>
              <a:rPr altLang="id-ID" dirty="0" lang="en-US" err="1"/>
              <a:t>atau</a:t>
            </a:r>
            <a:r>
              <a:rPr altLang="id-ID" dirty="0" lang="en-US"/>
              <a:t> node </a:t>
            </a:r>
            <a:r>
              <a:rPr altLang="id-ID" dirty="0" lang="en-US" err="1"/>
              <a:t>lengkap</a:t>
            </a:r>
            <a:r>
              <a:rPr altLang="id-ID" dirty="0" lang="en-US"/>
              <a:t> </a:t>
            </a:r>
            <a:r>
              <a:rPr altLang="id-ID" dirty="0" lang="en-US" err="1"/>
              <a:t>dari</a:t>
            </a:r>
            <a:r>
              <a:rPr altLang="id-ID" dirty="0" lang="en-US"/>
              <a:t> level 1 </a:t>
            </a:r>
            <a:r>
              <a:rPr altLang="id-ID" dirty="0" lang="en-US" err="1"/>
              <a:t>sampai</a:t>
            </a:r>
            <a:r>
              <a:rPr altLang="id-ID" dirty="0" lang="en-US"/>
              <a:t> level </a:t>
            </a:r>
            <a:r>
              <a:rPr altLang="id-ID" dirty="0" lang="en-US" err="1"/>
              <a:t>ke</a:t>
            </a:r>
            <a:r>
              <a:rPr altLang="id-ID" dirty="0" lang="en-US"/>
              <a:t> I</a:t>
            </a:r>
            <a:endParaRPr altLang="id-ID" dirty="0" lang="id-ID"/>
          </a:p>
          <a:p>
            <a:pPr indent="0" marL="0">
              <a:buNone/>
            </a:pPr>
            <a:endParaRPr dirty="0" lang="id-ID"/>
          </a:p>
        </p:txBody>
      </p:sp>
      <p:pic>
        <p:nvPicPr>
          <p:cNvPr id="2097155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62689" y="2402006"/>
            <a:ext cx="5928725" cy="309943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2933700" y="1255593"/>
            <a:ext cx="8770571" cy="873467"/>
          </a:xfrm>
        </p:spPr>
        <p:txBody>
          <a:bodyPr/>
          <a:p>
            <a:pPr lvl="0"/>
            <a:r>
              <a:rPr b="1" dirty="0" lang="en-US" err="1"/>
              <a:t>Comple</a:t>
            </a:r>
            <a:r>
              <a:rPr b="1" dirty="0" lang="id-ID"/>
              <a:t>te </a:t>
            </a:r>
            <a:r>
              <a:rPr b="1" dirty="0" lang="en-US"/>
              <a:t>Binary Tree</a:t>
            </a:r>
            <a:endParaRPr dirty="0" lang="id-ID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643384" y="2274627"/>
            <a:ext cx="2498109" cy="4194412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dirty="0" lang="en-US" err="1"/>
              <a:t>Suatu</a:t>
            </a:r>
            <a:r>
              <a:rPr dirty="0" lang="en-US"/>
              <a:t> binary tree T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disebut</a:t>
            </a:r>
            <a:r>
              <a:rPr dirty="0" lang="en-US"/>
              <a:t> complete/</a:t>
            </a:r>
            <a:r>
              <a:rPr dirty="0" lang="en-US" err="1"/>
              <a:t>lengkap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levelnya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child 2 </a:t>
            </a:r>
            <a:r>
              <a:rPr dirty="0" lang="en-US" err="1"/>
              <a:t>buah</a:t>
            </a:r>
            <a:r>
              <a:rPr dirty="0" lang="id-ID"/>
              <a:t>,</a:t>
            </a:r>
            <a:r>
              <a:rPr dirty="0" lang="en-US"/>
              <a:t> </a:t>
            </a:r>
            <a:r>
              <a:rPr dirty="0" lang="en-US" err="1"/>
              <a:t>kecuali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level paling </a:t>
            </a:r>
            <a:r>
              <a:rPr dirty="0" lang="en-US" err="1"/>
              <a:t>akhir</a:t>
            </a:r>
            <a:r>
              <a:rPr dirty="0" lang="en-US"/>
              <a:t>. </a:t>
            </a:r>
            <a:endParaRPr dirty="0" lang="id-ID"/>
          </a:p>
          <a:p>
            <a:pPr algn="ctr" indent="0" marL="0">
              <a:buNone/>
            </a:pPr>
            <a:r>
              <a:rPr dirty="0" lang="en-US" err="1"/>
              <a:t>Tetapi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akhir</a:t>
            </a:r>
            <a:r>
              <a:rPr dirty="0" lang="en-US"/>
              <a:t> level </a:t>
            </a:r>
            <a:r>
              <a:rPr dirty="0" lang="en-US" err="1"/>
              <a:t>setiap</a:t>
            </a:r>
            <a:r>
              <a:rPr dirty="0" lang="en-US"/>
              <a:t> leaf/</a:t>
            </a:r>
            <a:r>
              <a:rPr dirty="0" lang="en-US" err="1"/>
              <a:t>daun</a:t>
            </a:r>
            <a:r>
              <a:rPr dirty="0" lang="en-US"/>
              <a:t> </a:t>
            </a:r>
            <a:r>
              <a:rPr dirty="0" lang="en-US" err="1"/>
              <a:t>muncul</a:t>
            </a:r>
            <a:r>
              <a:rPr dirty="0" lang="en-US"/>
              <a:t> </a:t>
            </a:r>
            <a:r>
              <a:rPr dirty="0" lang="en-US" err="1"/>
              <a:t>terurut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sebelah</a:t>
            </a:r>
            <a:r>
              <a:rPr dirty="0" lang="en-US"/>
              <a:t> </a:t>
            </a:r>
            <a:r>
              <a:rPr dirty="0" lang="en-US" err="1"/>
              <a:t>kiri</a:t>
            </a:r>
            <a:endParaRPr dirty="0" lang="id-ID"/>
          </a:p>
          <a:p>
            <a:pPr algn="ctr" indent="0" marL="0">
              <a:buNone/>
            </a:pPr>
            <a:endParaRPr dirty="0" lang="id-ID"/>
          </a:p>
        </p:txBody>
      </p:sp>
      <p:pic>
        <p:nvPicPr>
          <p:cNvPr id="2097156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44217" y="2408402"/>
            <a:ext cx="4928833" cy="368150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933700" y="1160059"/>
            <a:ext cx="8770571" cy="969001"/>
          </a:xfrm>
        </p:spPr>
        <p:txBody>
          <a:bodyPr/>
          <a:p>
            <a:pPr lvl="0"/>
            <a:r>
              <a:rPr b="1" dirty="0" lang="en-US"/>
              <a:t>Skewed Tree</a:t>
            </a:r>
            <a:endParaRPr dirty="0" lang="id-ID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711623" y="2627967"/>
            <a:ext cx="1570061" cy="3651504"/>
          </a:xfrm>
        </p:spPr>
        <p:txBody>
          <a:bodyPr/>
          <a:p>
            <a:pPr algn="ctr" indent="0" marL="0">
              <a:buNone/>
            </a:pPr>
            <a:r>
              <a:rPr dirty="0" lang="en-US"/>
              <a:t>Binary Tree yang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nodenya</a:t>
            </a:r>
            <a:r>
              <a:rPr dirty="0" lang="en-US"/>
              <a:t> (</a:t>
            </a:r>
            <a:r>
              <a:rPr dirty="0" lang="en-US" err="1"/>
              <a:t>kecuali</a:t>
            </a:r>
            <a:r>
              <a:rPr dirty="0" lang="en-US"/>
              <a:t> leaf/</a:t>
            </a:r>
            <a:r>
              <a:rPr dirty="0" lang="en-US" err="1"/>
              <a:t>daun</a:t>
            </a:r>
            <a:r>
              <a:rPr dirty="0" lang="en-US"/>
              <a:t>) </a:t>
            </a:r>
            <a:r>
              <a:rPr dirty="0" lang="en-US" err="1"/>
              <a:t>hanya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child</a:t>
            </a:r>
            <a:r>
              <a:rPr dirty="0" lang="id-ID"/>
              <a:t>.</a:t>
            </a:r>
          </a:p>
        </p:txBody>
      </p:sp>
      <p:pic>
        <p:nvPicPr>
          <p:cNvPr id="2097157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96171" y="2350219"/>
            <a:ext cx="4367195" cy="3518525"/>
          </a:xfrm>
          <a:prstGeom prst="rect"/>
        </p:spPr>
      </p:pic>
      <p:sp>
        <p:nvSpPr>
          <p:cNvPr id="1048641" name="Pentagon 8">
            <a:hlinkClick r:id="rId2" action="ppaction://hlinksldjump" highlightClick="1"/>
          </p:cNvPr>
          <p:cNvSpPr/>
          <p:nvPr/>
        </p:nvSpPr>
        <p:spPr>
          <a:xfrm>
            <a:off x="10399594" y="6089903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2933700" y="1296537"/>
            <a:ext cx="8770571" cy="832524"/>
          </a:xfrm>
        </p:spPr>
        <p:txBody>
          <a:bodyPr/>
          <a:p>
            <a:r>
              <a:rPr b="1" dirty="0" lang="en-US" err="1"/>
              <a:t>Pembuatan</a:t>
            </a:r>
            <a:r>
              <a:rPr b="1" dirty="0" lang="en-US"/>
              <a:t> Binary Tree</a:t>
            </a:r>
            <a:endParaRPr dirty="0" lang="id-ID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2810870" y="2861481"/>
            <a:ext cx="8770571" cy="1505803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b="1" dirty="0" lang="id-ID" err="1"/>
              <a:t>L</a:t>
            </a:r>
            <a:r>
              <a:rPr b="1" dirty="0" lang="en-US" err="1"/>
              <a:t>ebih</a:t>
            </a:r>
            <a:r>
              <a:rPr b="1" dirty="0" lang="en-US"/>
              <a:t> </a:t>
            </a:r>
            <a:r>
              <a:rPr b="1" dirty="0" lang="en-US" err="1"/>
              <a:t>mudah</a:t>
            </a:r>
            <a:r>
              <a:rPr b="1" dirty="0" lang="en-US"/>
              <a:t> </a:t>
            </a:r>
            <a:r>
              <a:rPr b="1" dirty="0" lang="en-US" err="1"/>
              <a:t>menggunakan</a:t>
            </a:r>
            <a:r>
              <a:rPr b="1" dirty="0" lang="en-US"/>
              <a:t> binary search tree (binary sorted tree) </a:t>
            </a:r>
            <a:endParaRPr b="1" dirty="0" lang="id-ID"/>
          </a:p>
          <a:p>
            <a:pPr algn="just"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dirty="0" lang="en-US"/>
              <a:t>“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nilai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simpul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disisipkan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simpul</a:t>
            </a:r>
            <a:r>
              <a:rPr dirty="0" lang="en-US"/>
              <a:t> parent, </a:t>
            </a:r>
            <a:r>
              <a:rPr dirty="0" lang="en-US" err="1"/>
              <a:t>maka</a:t>
            </a:r>
            <a:r>
              <a:rPr dirty="0" lang="en-US"/>
              <a:t> </a:t>
            </a:r>
            <a:r>
              <a:rPr dirty="0" lang="en-US" err="1"/>
              <a:t>simpul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 </a:t>
            </a:r>
            <a:r>
              <a:rPr dirty="0" lang="en-US" err="1"/>
              <a:t>ditempatkan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subtree </a:t>
            </a:r>
            <a:r>
              <a:rPr dirty="0" lang="en-US" err="1"/>
              <a:t>kanan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maka</a:t>
            </a:r>
            <a:r>
              <a:rPr dirty="0" lang="en-US"/>
              <a:t> </a:t>
            </a:r>
            <a:r>
              <a:rPr dirty="0" lang="en-US" err="1"/>
              <a:t>simpul</a:t>
            </a:r>
            <a:r>
              <a:rPr dirty="0" lang="en-US"/>
              <a:t>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 </a:t>
            </a:r>
            <a:r>
              <a:rPr dirty="0" lang="en-US" err="1"/>
              <a:t>disimpan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subtree </a:t>
            </a:r>
            <a:r>
              <a:rPr dirty="0" lang="en-US" err="1"/>
              <a:t>kiri</a:t>
            </a:r>
            <a:r>
              <a:rPr dirty="0" lang="en-US"/>
              <a:t>”.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b="1"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ontent Placeholder 2"/>
          <p:cNvSpPr txBox="1"/>
          <p:nvPr/>
        </p:nvSpPr>
        <p:spPr>
          <a:xfrm>
            <a:off x="2933700" y="2397457"/>
            <a:ext cx="8770571" cy="3651504"/>
          </a:xfrm>
          <a:prstGeom prst="rect"/>
        </p:spPr>
        <p:txBody>
          <a:bodyPr/>
          <a:lstStyle>
            <a:lvl1pPr algn="l" defTabSz="914400" eaLnBrk="1" hangingPunct="1" indent="-320040" latinLnBrk="0" marL="3200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20040" latinLnBrk="0" marL="6400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20040" latinLnBrk="0" marL="9601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20040" latinLnBrk="0" marL="12801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20040" latinLnBrk="0" marL="160020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320040" latinLnBrk="0" marL="19202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320040" latinLnBrk="0" marL="22402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320040" latinLnBrk="0" marL="25603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320040" latinLnBrk="0" marL="28803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Font typeface="Corbel" panose="020B0503020204020204" pitchFamily="34" charset="0"/>
              <a:buNone/>
            </a:pPr>
            <a:endParaRPr dirty="0" lang="id-ID"/>
          </a:p>
        </p:txBody>
      </p:sp>
      <p:sp>
        <p:nvSpPr>
          <p:cNvPr id="104864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id-ID"/>
          </a:p>
        </p:txBody>
      </p:sp>
      <p:pic>
        <p:nvPicPr>
          <p:cNvPr id="2097158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74508" y="419467"/>
            <a:ext cx="4129764" cy="4570644"/>
          </a:xfrm>
          <a:prstGeom prst="rect"/>
          <a:noFill/>
        </p:spPr>
      </p:pic>
      <p:sp>
        <p:nvSpPr>
          <p:cNvPr id="1048646" name="Content Placeholder 2"/>
          <p:cNvSpPr txBox="1"/>
          <p:nvPr/>
        </p:nvSpPr>
        <p:spPr>
          <a:xfrm>
            <a:off x="1001668" y="1795807"/>
            <a:ext cx="6572839" cy="3194304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20040" latinLnBrk="0" marL="3200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20040" latinLnBrk="0" marL="6400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20040" latinLnBrk="0" marL="9601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20040" latinLnBrk="0" marL="12801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20040" latinLnBrk="0" marL="160020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320040" latinLnBrk="0" marL="19202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320040" latinLnBrk="0" marL="22402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320040" latinLnBrk="0" marL="25603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320040" latinLnBrk="0" marL="28803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indent="0" marL="0">
              <a:buNone/>
            </a:pP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b="1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 yang </a:t>
            </a:r>
            <a:r>
              <a:rPr altLang="id-ID" b="1" dirty="0" sz="180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altLang="id-ID" b="1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b="1" dirty="0" sz="180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altLang="id-ID" b="1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b="1" dirty="0" sz="180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altLang="id-ID" b="1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HAKCBLJ</a:t>
            </a:r>
            <a:endParaRPr altLang="id-ID" b="1" dirty="0" sz="1800" lang="id-ID">
              <a:solidFill>
                <a:schemeClr val="tx1"/>
              </a:solidFill>
            </a:endParaRPr>
          </a:p>
          <a:p>
            <a:pPr algn="r" indent="0" marL="0">
              <a:buFont typeface="Corbel" panose="020B0503020204020204" pitchFamily="34" charset="0"/>
              <a:buNone/>
            </a:pP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dijadikan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root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&lt; H : A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&gt; H : K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&lt; H 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􀃆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&gt; A : C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&lt; H 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􀃆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 &gt; A 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􀃆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 &lt; C : B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C.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&gt; H 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􀃆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 &gt; K : L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algn="just" eaLnBrk="0" fontAlgn="base" hangingPunct="0"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id-ID" dirty="0" lang="id-ID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&lt; H 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􀃆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&lt; K : J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subtree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altLang="id-ID" dirty="0" lang="en-US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altLang="id-ID" dirty="0" lang="en-US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</a:t>
            </a:r>
            <a:endParaRPr altLang="id-ID" dirty="0" sz="3200"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indent="0" marL="0">
              <a:buFont typeface="Corbel" panose="020B0503020204020204" pitchFamily="34" charset="0"/>
              <a:buNone/>
            </a:pPr>
            <a:endParaRPr b="1" dirty="0" lang="id-ID"/>
          </a:p>
        </p:txBody>
      </p:sp>
      <p:sp>
        <p:nvSpPr>
          <p:cNvPr id="1048647" name="Pentagon 8">
            <a:hlinkClick r:id="rId2" action="ppaction://hlinksldjump" highlightClick="1"/>
          </p:cNvPr>
          <p:cNvSpPr/>
          <p:nvPr/>
        </p:nvSpPr>
        <p:spPr>
          <a:xfrm>
            <a:off x="10399594" y="6089904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3119261" y="2315259"/>
            <a:ext cx="8585010" cy="1192216"/>
          </a:xfrm>
        </p:spPr>
        <p:txBody>
          <a:bodyPr>
            <a:normAutofit fontScale="90000"/>
          </a:bodyPr>
          <a:p>
            <a:pPr algn="ctr"/>
            <a:r>
              <a:rPr b="1" dirty="0" lang="en-US" err="1"/>
              <a:t>Pembentukan</a:t>
            </a:r>
            <a:r>
              <a:rPr b="1" dirty="0" lang="en-US"/>
              <a:t> Binary Tree </a:t>
            </a:r>
            <a:r>
              <a:rPr b="1" dirty="0" lang="en-US" err="1"/>
              <a:t>berdasarkan</a:t>
            </a:r>
            <a:br>
              <a:rPr b="1" dirty="0" lang="id-ID"/>
            </a:br>
            <a:r>
              <a:rPr b="1" dirty="0" lang="id-ID"/>
              <a:t>(</a:t>
            </a:r>
            <a:r>
              <a:rPr b="1" dirty="0" lang="en-US"/>
              <a:t>Preorder, In</a:t>
            </a:r>
            <a:r>
              <a:rPr b="1" dirty="0" lang="id-ID"/>
              <a:t> </a:t>
            </a:r>
            <a:r>
              <a:rPr b="1" dirty="0" lang="en-US"/>
              <a:t>order</a:t>
            </a:r>
            <a:r>
              <a:rPr b="1" dirty="0" lang="id-ID"/>
              <a:t>, </a:t>
            </a:r>
            <a:r>
              <a:rPr b="1" dirty="0" lang="en-US"/>
              <a:t>Post</a:t>
            </a:r>
            <a:r>
              <a:rPr b="1" dirty="0" lang="id-ID"/>
              <a:t> </a:t>
            </a:r>
            <a:r>
              <a:rPr b="1" dirty="0" lang="en-US"/>
              <a:t>order</a:t>
            </a:r>
            <a:r>
              <a:rPr b="1" dirty="0" lang="id-ID"/>
              <a:t>)</a:t>
            </a:r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Menggunakan</a:t>
            </a:r>
            <a:r>
              <a:rPr dirty="0" lang="en-US"/>
              <a:t> Preorder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Inorder</a:t>
            </a:r>
            <a:endParaRPr dirty="0" lang="id-ID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231765" y="3769784"/>
            <a:ext cx="3657600" cy="1137313"/>
          </a:xfrm>
        </p:spPr>
        <p:txBody>
          <a:bodyPr>
            <a:normAutofit fontScale="95000"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 err="1"/>
              <a:t>Secara</a:t>
            </a:r>
            <a:r>
              <a:rPr dirty="0" lang="en-US"/>
              <a:t> preorder : ABDGCEHIF</a:t>
            </a:r>
            <a:endParaRPr dirty="0" lang="id-ID"/>
          </a:p>
          <a:p>
            <a:pPr>
              <a:buFont typeface="Arial" panose="020B0604020202020204" pitchFamily="34" charset="0"/>
              <a:buChar char="•"/>
            </a:pP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inorder</a:t>
            </a:r>
            <a:r>
              <a:rPr dirty="0" lang="en-US"/>
              <a:t> : DGBAHEICF</a:t>
            </a:r>
            <a:endParaRPr dirty="0" lang="id-ID"/>
          </a:p>
        </p:txBody>
      </p:sp>
      <p:pic>
        <p:nvPicPr>
          <p:cNvPr id="209715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89365" y="2339822"/>
            <a:ext cx="4307184" cy="353932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Postorder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Inorder</a:t>
            </a:r>
            <a:endParaRPr dirty="0" lang="id-ID"/>
          </a:p>
        </p:txBody>
      </p:sp>
      <p:pic>
        <p:nvPicPr>
          <p:cNvPr id="2097160" name="Content Placeholder 3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23061" y="2283857"/>
            <a:ext cx="4872251" cy="3651250"/>
          </a:xfrm>
          <a:prstGeom prst="rect"/>
        </p:spPr>
      </p:pic>
      <p:sp>
        <p:nvSpPr>
          <p:cNvPr id="1048652" name="Content Placeholder 2"/>
          <p:cNvSpPr txBox="1"/>
          <p:nvPr/>
        </p:nvSpPr>
        <p:spPr>
          <a:xfrm>
            <a:off x="2933700" y="3966949"/>
            <a:ext cx="3657600" cy="1137313"/>
          </a:xfrm>
          <a:prstGeom prst="rect"/>
        </p:spPr>
        <p:txBody>
          <a:bodyPr bIns="45720" lIns="91440" rIns="91440" rtlCol="0" tIns="45720" vert="horz">
            <a:normAutofit fontScale="95000" lnSpcReduction="20000"/>
          </a:bodyPr>
          <a:lstStyle>
            <a:lvl1pPr algn="l" defTabSz="914400" eaLnBrk="1" hangingPunct="1" indent="-320040" latinLnBrk="0" marL="3200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20040" latinLnBrk="0" marL="6400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20040" latinLnBrk="0" marL="9601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20040" latinLnBrk="0" marL="12801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20040" latinLnBrk="0" marL="160020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320040" latinLnBrk="0" marL="19202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320040" latinLnBrk="0" marL="22402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320040" latinLnBrk="0" marL="25603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320040" latinLnBrk="0" marL="28803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postorder</a:t>
            </a:r>
            <a:r>
              <a:rPr dirty="0" lang="en-US"/>
              <a:t> : GDBHIEFCA</a:t>
            </a:r>
            <a:endParaRPr dirty="0" lang="id-ID"/>
          </a:p>
          <a:p>
            <a:pPr>
              <a:buFont typeface="Arial" panose="020B0604020202020204" pitchFamily="34" charset="0"/>
              <a:buChar char="•"/>
            </a:pP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inorder</a:t>
            </a:r>
            <a:r>
              <a:rPr dirty="0" lang="en-US"/>
              <a:t> : DGBAHEICF</a:t>
            </a:r>
            <a:endParaRPr dirty="0" lang="id-ID"/>
          </a:p>
        </p:txBody>
      </p:sp>
      <p:sp>
        <p:nvSpPr>
          <p:cNvPr id="1048653" name="Pentagon 8">
            <a:hlinkClick r:id="rId2" action="ppaction://hlinksldjump" highlightClick="1"/>
          </p:cNvPr>
          <p:cNvSpPr/>
          <p:nvPr/>
        </p:nvSpPr>
        <p:spPr>
          <a:xfrm>
            <a:off x="10399594" y="6089904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err="1"/>
              <a:t>Implementasi</a:t>
            </a:r>
            <a:r>
              <a:rPr b="1" dirty="0" lang="en-US"/>
              <a:t> Tree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Pemrograman</a:t>
            </a:r>
            <a:endParaRPr dirty="0" lang="id-ID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2933699" y="3584812"/>
            <a:ext cx="8770571" cy="1273791"/>
          </a:xfrm>
        </p:spPr>
        <p:txBody>
          <a:bodyPr/>
          <a:p>
            <a:pPr algn="ctr" indent="0" marL="0">
              <a:buNone/>
            </a:pPr>
            <a:r>
              <a:rPr b="1" dirty="0" lang="en-US" err="1"/>
              <a:t>Implementasi</a:t>
            </a:r>
            <a:r>
              <a:rPr b="1" dirty="0" lang="en-US"/>
              <a:t>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pemrograman</a:t>
            </a:r>
            <a:r>
              <a:rPr b="1" dirty="0" lang="en-US"/>
              <a:t>,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pokok</a:t>
            </a:r>
            <a:r>
              <a:rPr b="1" dirty="0" lang="en-US"/>
              <a:t> </a:t>
            </a:r>
            <a:r>
              <a:rPr b="1" dirty="0" lang="en-US" err="1"/>
              <a:t>bahasan</a:t>
            </a:r>
            <a:r>
              <a:rPr b="1" dirty="0" lang="en-US"/>
              <a:t> </a:t>
            </a:r>
            <a:r>
              <a:rPr b="1" dirty="0" lang="en-US" err="1"/>
              <a:t>ini</a:t>
            </a:r>
            <a:r>
              <a:rPr b="1" dirty="0" lang="en-US"/>
              <a:t> </a:t>
            </a:r>
            <a:r>
              <a:rPr b="1" dirty="0" lang="en-US" err="1"/>
              <a:t>akan</a:t>
            </a:r>
            <a:r>
              <a:rPr b="1" dirty="0" lang="en-US"/>
              <a:t> </a:t>
            </a:r>
            <a:r>
              <a:rPr b="1" dirty="0" lang="en-US" err="1"/>
              <a:t>dibicarakan</a:t>
            </a:r>
            <a:r>
              <a:rPr b="1" dirty="0" lang="en-US"/>
              <a:t>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pohon</a:t>
            </a:r>
            <a:r>
              <a:rPr b="1" dirty="0" lang="en-US"/>
              <a:t> </a:t>
            </a:r>
            <a:r>
              <a:rPr b="1" dirty="0" lang="en-US" err="1"/>
              <a:t>biner</a:t>
            </a:r>
            <a:r>
              <a:rPr b="1" dirty="0" lang="en-US"/>
              <a:t> </a:t>
            </a:r>
            <a:r>
              <a:rPr b="1" dirty="0" lang="en-US" err="1"/>
              <a:t>saja</a:t>
            </a:r>
            <a:r>
              <a:rPr b="1" dirty="0" lang="en-US"/>
              <a:t>. </a:t>
            </a:r>
            <a:r>
              <a:rPr b="1" dirty="0" lang="en-US" err="1"/>
              <a:t>Asumsi</a:t>
            </a:r>
            <a:r>
              <a:rPr b="1" dirty="0" lang="en-US"/>
              <a:t> </a:t>
            </a:r>
            <a:r>
              <a:rPr b="1" dirty="0" lang="en-US" err="1"/>
              <a:t>awal</a:t>
            </a:r>
            <a:r>
              <a:rPr b="1" dirty="0" lang="en-US"/>
              <a:t> </a:t>
            </a:r>
            <a:r>
              <a:rPr b="1" dirty="0" lang="en-US" err="1"/>
              <a:t>adalah</a:t>
            </a:r>
            <a:r>
              <a:rPr b="1" dirty="0" lang="en-US"/>
              <a:t> data yang </a:t>
            </a:r>
            <a:r>
              <a:rPr b="1" dirty="0" lang="en-US" err="1"/>
              <a:t>hendak</a:t>
            </a:r>
            <a:r>
              <a:rPr b="1" dirty="0" lang="en-US"/>
              <a:t> </a:t>
            </a:r>
            <a:r>
              <a:rPr b="1" dirty="0" lang="en-US" err="1"/>
              <a:t>dimasukkan</a:t>
            </a:r>
            <a:r>
              <a:rPr b="1" dirty="0" lang="en-US"/>
              <a:t> </a:t>
            </a:r>
            <a:r>
              <a:rPr b="1" dirty="0" lang="en-US" err="1"/>
              <a:t>ke</a:t>
            </a:r>
            <a:r>
              <a:rPr b="1" dirty="0" lang="en-US"/>
              <a:t> </a:t>
            </a:r>
            <a:r>
              <a:rPr b="1" dirty="0" lang="en-US" err="1"/>
              <a:t>dalam</a:t>
            </a:r>
            <a:r>
              <a:rPr b="1" dirty="0" lang="en-US"/>
              <a:t> node, </a:t>
            </a:r>
            <a:r>
              <a:rPr b="1" dirty="0" lang="en-US" err="1"/>
              <a:t>bertipe</a:t>
            </a:r>
            <a:r>
              <a:rPr b="1" dirty="0" lang="en-US"/>
              <a:t> data integer.</a:t>
            </a:r>
            <a:endParaRPr b="1" dirty="0" lang="id-ID"/>
          </a:p>
          <a:p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2932528" y="1501254"/>
            <a:ext cx="6225120" cy="2571393"/>
          </a:xfrm>
        </p:spPr>
        <p:txBody>
          <a:bodyPr>
            <a:noAutofit/>
          </a:bodyPr>
          <a:p/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5752566" y="4626591"/>
            <a:ext cx="4566474" cy="629290"/>
          </a:xfrm>
        </p:spPr>
        <p:txBody>
          <a:bodyPr>
            <a:normAutofit/>
          </a:bodyPr>
          <a:p/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2933700" y="1323832"/>
            <a:ext cx="8770571" cy="750637"/>
          </a:xfrm>
        </p:spPr>
        <p:txBody>
          <a:bodyPr>
            <a:normAutofit/>
          </a:bodyPr>
          <a:p>
            <a:r>
              <a:rPr b="1" dirty="0" lang="en-US" err="1"/>
              <a:t>Deklarasi</a:t>
            </a:r>
            <a:r>
              <a:rPr b="1" dirty="0" lang="en-US"/>
              <a:t> Tree</a:t>
            </a:r>
            <a:endParaRPr dirty="0" lang="id-ID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2933700" y="2383808"/>
            <a:ext cx="8770571" cy="4474191"/>
          </a:xfrm>
        </p:spPr>
        <p:txBody>
          <a:bodyPr/>
          <a:p>
            <a:pPr algn="just" indent="0" marL="0">
              <a:buNone/>
            </a:pPr>
            <a:r>
              <a:rPr dirty="0" sz="1800" lang="en-US" err="1"/>
              <a:t>Karena</a:t>
            </a:r>
            <a:r>
              <a:rPr dirty="0" sz="1800" lang="en-US"/>
              <a:t> tree </a:t>
            </a:r>
            <a:r>
              <a:rPr dirty="0" sz="1800" lang="en-US" err="1"/>
              <a:t>tersusun</a:t>
            </a:r>
            <a:r>
              <a:rPr dirty="0" sz="1800" lang="en-US"/>
              <a:t> </a:t>
            </a:r>
            <a:r>
              <a:rPr dirty="0" sz="1800" lang="en-US" err="1"/>
              <a:t>oleh</a:t>
            </a:r>
            <a:r>
              <a:rPr dirty="0" sz="1800" lang="en-US"/>
              <a:t> node-node, </a:t>
            </a:r>
            <a:r>
              <a:rPr dirty="0" sz="1800" lang="en-US" err="1"/>
              <a:t>maka</a:t>
            </a:r>
            <a:r>
              <a:rPr dirty="0" sz="1800" lang="en-US"/>
              <a:t> yang </a:t>
            </a:r>
            <a:r>
              <a:rPr dirty="0" sz="1800" lang="en-US" err="1"/>
              <a:t>perlu</a:t>
            </a:r>
            <a:r>
              <a:rPr dirty="0" sz="1800" lang="en-US"/>
              <a:t> </a:t>
            </a:r>
            <a:r>
              <a:rPr dirty="0" sz="1800" lang="en-US" err="1"/>
              <a:t>kita</a:t>
            </a:r>
            <a:r>
              <a:rPr dirty="0" sz="1800" lang="en-US"/>
              <a:t> </a:t>
            </a:r>
            <a:r>
              <a:rPr dirty="0" sz="1800" lang="en-US" err="1"/>
              <a:t>deklarasikan</a:t>
            </a:r>
            <a:r>
              <a:rPr dirty="0" sz="1800" lang="en-US"/>
              <a:t> </a:t>
            </a:r>
            <a:r>
              <a:rPr dirty="0" sz="1800" lang="en-US" err="1"/>
              <a:t>adalah</a:t>
            </a:r>
            <a:r>
              <a:rPr dirty="0" sz="1800" lang="en-US"/>
              <a:t> </a:t>
            </a:r>
            <a:r>
              <a:rPr dirty="0" sz="1800" lang="en-US" err="1"/>
              <a:t>komponen</a:t>
            </a:r>
            <a:r>
              <a:rPr dirty="0" sz="1800" lang="en-US"/>
              <a:t> node </a:t>
            </a:r>
            <a:r>
              <a:rPr dirty="0" sz="1800" lang="en-US" err="1"/>
              <a:t>itu</a:t>
            </a:r>
            <a:r>
              <a:rPr dirty="0" sz="1800" lang="en-US"/>
              <a:t> </a:t>
            </a:r>
            <a:r>
              <a:rPr dirty="0" sz="1800" lang="en-US" err="1"/>
              <a:t>sendiri</a:t>
            </a:r>
            <a:r>
              <a:rPr dirty="0" sz="1800" lang="en-US"/>
              <a:t>. </a:t>
            </a:r>
            <a:r>
              <a:rPr dirty="0" sz="1800" lang="id-ID"/>
              <a:t>U</a:t>
            </a:r>
            <a:r>
              <a:rPr dirty="0" sz="1800" lang="en-US" err="1"/>
              <a:t>ntuk</a:t>
            </a:r>
            <a:r>
              <a:rPr dirty="0" sz="1800" lang="en-US"/>
              <a:t> </a:t>
            </a:r>
            <a:r>
              <a:rPr dirty="0" sz="1800" lang="en-US" err="1"/>
              <a:t>mewujudkan</a:t>
            </a:r>
            <a:r>
              <a:rPr dirty="0" sz="1800" lang="en-US"/>
              <a:t> </a:t>
            </a:r>
            <a:r>
              <a:rPr dirty="0" sz="1800" lang="en-US" err="1"/>
              <a:t>implementasi</a:t>
            </a:r>
            <a:r>
              <a:rPr dirty="0" sz="1800" lang="en-US"/>
              <a:t> node </a:t>
            </a:r>
            <a:r>
              <a:rPr dirty="0" sz="1800" lang="en-US" err="1"/>
              <a:t>ke</a:t>
            </a:r>
            <a:r>
              <a:rPr dirty="0" sz="1800" lang="en-US"/>
              <a:t> </a:t>
            </a:r>
            <a:r>
              <a:rPr dirty="0" sz="1800" lang="en-US" err="1"/>
              <a:t>dalam</a:t>
            </a:r>
            <a:r>
              <a:rPr dirty="0" sz="1800" lang="en-US"/>
              <a:t> </a:t>
            </a:r>
            <a:r>
              <a:rPr dirty="0" sz="1800" lang="en-US" err="1"/>
              <a:t>bahasa</a:t>
            </a:r>
            <a:r>
              <a:rPr dirty="0" sz="1800" lang="en-US"/>
              <a:t> </a:t>
            </a:r>
            <a:r>
              <a:rPr dirty="0" sz="1800" lang="en-US" err="1"/>
              <a:t>pemrograman</a:t>
            </a:r>
            <a:r>
              <a:rPr dirty="0" sz="1800" lang="en-US"/>
              <a:t>, </a:t>
            </a:r>
            <a:r>
              <a:rPr dirty="0" sz="1800" lang="en-US" err="1"/>
              <a:t>diperlukan</a:t>
            </a:r>
            <a:r>
              <a:rPr dirty="0" sz="1800" lang="en-US"/>
              <a:t> </a:t>
            </a:r>
            <a:r>
              <a:rPr dirty="0" sz="1800" lang="en-US" err="1"/>
              <a:t>sebuah</a:t>
            </a:r>
            <a:r>
              <a:rPr dirty="0" sz="1800" lang="en-US"/>
              <a:t> </a:t>
            </a:r>
            <a:r>
              <a:rPr dirty="0" sz="1800" lang="en-US" err="1"/>
              <a:t>struktur</a:t>
            </a:r>
            <a:r>
              <a:rPr dirty="0" sz="1800" lang="en-US"/>
              <a:t> yang </a:t>
            </a:r>
            <a:r>
              <a:rPr dirty="0" sz="1800" lang="en-US" err="1"/>
              <a:t>memiliki</a:t>
            </a:r>
            <a:r>
              <a:rPr dirty="0" sz="1800" lang="en-US"/>
              <a:t> </a:t>
            </a:r>
            <a:r>
              <a:rPr dirty="0" sz="1800" lang="en-US" err="1"/>
              <a:t>susunan</a:t>
            </a:r>
            <a:r>
              <a:rPr dirty="0" sz="1800" lang="en-US"/>
              <a:t> </a:t>
            </a:r>
            <a:r>
              <a:rPr dirty="0" sz="1800" lang="en-US" err="1"/>
              <a:t>berikut</a:t>
            </a:r>
            <a:r>
              <a:rPr dirty="0" sz="1800" lang="en-US"/>
              <a:t> </a:t>
            </a:r>
            <a:r>
              <a:rPr dirty="0" sz="1800" lang="id-ID"/>
              <a:t>:</a:t>
            </a:r>
          </a:p>
          <a:p>
            <a:pPr algn="just" indent="0" marL="0">
              <a:buNone/>
            </a:pPr>
            <a:endParaRPr dirty="0" lang="id-ID"/>
          </a:p>
          <a:p>
            <a:pPr algn="just" indent="0" marL="723900">
              <a:buNone/>
            </a:pPr>
            <a:r>
              <a:rPr dirty="0" sz="1200" lang="en-US"/>
              <a:t>Pointer		</a:t>
            </a:r>
            <a:r>
              <a:rPr dirty="0" sz="1200" lang="en-US" err="1"/>
              <a:t>Int</a:t>
            </a:r>
            <a:r>
              <a:rPr dirty="0" sz="1200" lang="en-US"/>
              <a:t>		Pointer</a:t>
            </a:r>
            <a:endParaRPr dirty="0" sz="1200" lang="id-ID"/>
          </a:p>
        </p:txBody>
      </p:sp>
      <p:graphicFrame>
        <p:nvGraphicFramePr>
          <p:cNvPr id="4194306" name="Table 6"/>
          <p:cNvGraphicFramePr>
            <a:graphicFrameLocks noGrp="1"/>
          </p:cNvGraphicFramePr>
          <p:nvPr/>
        </p:nvGraphicFramePr>
        <p:xfrm>
          <a:off x="3105461" y="3590167"/>
          <a:ext cx="5725160" cy="24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/>
                <a:gridCol w="1908175"/>
                <a:gridCol w="1908810"/>
              </a:tblGrid>
              <a:tr h="0">
                <a:tc>
                  <a:txBody>
                    <a:bodyPr/>
                    <a:p>
                      <a:pPr algn="ctr" indent="0" marL="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Kiri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 indent="0" marL="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Data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 indent="0" marL="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 err="1">
                          <a:effectLst/>
                        </a:rPr>
                        <a:t>Kanan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194307" name="Table 7"/>
          <p:cNvGraphicFramePr>
            <a:graphicFrameLocks noGrp="1"/>
          </p:cNvGraphicFramePr>
          <p:nvPr/>
        </p:nvGraphicFramePr>
        <p:xfrm>
          <a:off x="3105461" y="4146457"/>
          <a:ext cx="5725160" cy="238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/>
              </a:tblGrid>
              <a:tr h="0">
                <a:tc>
                  <a:txBody>
                    <a:bodyPr/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type </a:t>
                      </a:r>
                      <a:r>
                        <a:rPr dirty="0" sz="1400" lang="en-US" err="1">
                          <a:effectLst/>
                        </a:rPr>
                        <a:t>pohon</a:t>
                      </a:r>
                      <a:r>
                        <a:rPr dirty="0" sz="1400" lang="en-US">
                          <a:effectLst/>
                        </a:rPr>
                        <a:t> =^node;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node = record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data : integer;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</a:t>
                      </a:r>
                      <a:r>
                        <a:rPr dirty="0" sz="1400" lang="en-US" err="1">
                          <a:effectLst/>
                        </a:rPr>
                        <a:t>kiri</a:t>
                      </a:r>
                      <a:r>
                        <a:rPr dirty="0" sz="1400" lang="en-US">
                          <a:effectLst/>
                        </a:rPr>
                        <a:t>, </a:t>
                      </a:r>
                      <a:r>
                        <a:rPr dirty="0" sz="1400" lang="en-US" err="1">
                          <a:effectLst/>
                        </a:rPr>
                        <a:t>kanan</a:t>
                      </a:r>
                      <a:r>
                        <a:rPr dirty="0" sz="1400" lang="en-US">
                          <a:effectLst/>
                        </a:rPr>
                        <a:t> : </a:t>
                      </a:r>
                      <a:r>
                        <a:rPr dirty="0" sz="1400" lang="en-US" err="1">
                          <a:effectLst/>
                        </a:rPr>
                        <a:t>pohon</a:t>
                      </a:r>
                      <a:r>
                        <a:rPr dirty="0" sz="1400" lang="en-US">
                          <a:effectLst/>
                        </a:rPr>
                        <a:t>;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end;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 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</a:t>
                      </a:r>
                      <a:r>
                        <a:rPr dirty="0" sz="1400" lang="en-US" err="1">
                          <a:effectLst/>
                        </a:rPr>
                        <a:t>var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T : </a:t>
                      </a:r>
                      <a:r>
                        <a:rPr dirty="0" sz="1400" lang="en-US" err="1">
                          <a:effectLst/>
                        </a:rPr>
                        <a:t>pohon</a:t>
                      </a:r>
                      <a:r>
                        <a:rPr dirty="0" sz="1400" lang="en-US">
                          <a:effectLst/>
                        </a:rPr>
                        <a:t>;</a:t>
                      </a:r>
                      <a:endParaRPr dirty="0" sz="12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                   info : integer;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2933700" y="1473957"/>
            <a:ext cx="8770571" cy="655103"/>
          </a:xfrm>
        </p:spPr>
        <p:txBody>
          <a:bodyPr>
            <a:normAutofit fontScale="90000"/>
          </a:bodyPr>
          <a:p>
            <a:r>
              <a:rPr b="1" dirty="0" lang="en-US" err="1"/>
              <a:t>Inisialisasi</a:t>
            </a:r>
            <a:r>
              <a:rPr b="1" dirty="0" lang="en-US"/>
              <a:t> Tree</a:t>
            </a:r>
            <a:endParaRPr dirty="0" lang="id-ID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9049034" cy="3651504"/>
          </a:xfrm>
        </p:spPr>
        <p:txBody>
          <a:bodyPr/>
          <a:p>
            <a:pPr algn="just" indent="0" marL="0">
              <a:buNone/>
            </a:pPr>
            <a:r>
              <a:rPr dirty="0" lang="id-ID" err="1"/>
              <a:t>A</a:t>
            </a:r>
            <a:r>
              <a:rPr dirty="0" lang="en-US" err="1"/>
              <a:t>sumsi</a:t>
            </a:r>
            <a:r>
              <a:rPr dirty="0" lang="en-US"/>
              <a:t> </a:t>
            </a:r>
            <a:r>
              <a:rPr dirty="0" lang="en-US" err="1"/>
              <a:t>awal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pohon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belum</a:t>
            </a:r>
            <a:r>
              <a:rPr dirty="0" lang="en-US"/>
              <a:t> </a:t>
            </a:r>
            <a:r>
              <a:rPr dirty="0" lang="en-US" err="1"/>
              <a:t>bertumbuh</a:t>
            </a:r>
            <a:r>
              <a:rPr dirty="0" lang="en-US"/>
              <a:t>, </a:t>
            </a:r>
            <a:r>
              <a:rPr dirty="0" lang="en-US" err="1"/>
              <a:t>belum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node </a:t>
            </a:r>
            <a:r>
              <a:rPr dirty="0" lang="en-US" err="1"/>
              <a:t>sama</a:t>
            </a:r>
            <a:r>
              <a:rPr dirty="0" lang="en-US"/>
              <a:t> </a:t>
            </a:r>
            <a:r>
              <a:rPr dirty="0" lang="en-US" err="1"/>
              <a:t>sekali</a:t>
            </a:r>
            <a:r>
              <a:rPr dirty="0" lang="en-US"/>
              <a:t>,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kosong</a:t>
            </a:r>
            <a:r>
              <a:rPr dirty="0" lang="en-US"/>
              <a:t>. </a:t>
            </a:r>
            <a:r>
              <a:rPr dirty="0" lang="id-ID"/>
              <a:t>Tambahkan </a:t>
            </a:r>
            <a:r>
              <a:rPr dirty="0" lang="en-US" err="1"/>
              <a:t>kode</a:t>
            </a:r>
            <a:r>
              <a:rPr dirty="0" lang="en-US"/>
              <a:t> </a:t>
            </a:r>
            <a:r>
              <a:rPr dirty="0" lang="en-US" err="1"/>
              <a:t>berikut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baris</a:t>
            </a:r>
            <a:r>
              <a:rPr dirty="0" lang="en-US"/>
              <a:t> </a:t>
            </a:r>
            <a:r>
              <a:rPr dirty="0" lang="en-US" err="1"/>
              <a:t>awal</a:t>
            </a:r>
            <a:r>
              <a:rPr dirty="0" lang="en-US"/>
              <a:t> </a:t>
            </a:r>
            <a:r>
              <a:rPr dirty="0" lang="en-US" err="1"/>
              <a:t>fungsi</a:t>
            </a:r>
            <a:r>
              <a:rPr dirty="0" lang="en-US"/>
              <a:t> Main:</a:t>
            </a:r>
            <a:endParaRPr dirty="0" lang="id-ID"/>
          </a:p>
          <a:p>
            <a:pPr algn="just" indent="0" marL="0">
              <a:buNone/>
            </a:pPr>
            <a:endParaRPr dirty="0" lang="id-ID"/>
          </a:p>
        </p:txBody>
      </p:sp>
      <p:graphicFrame>
        <p:nvGraphicFramePr>
          <p:cNvPr id="4194308" name="Table 3"/>
          <p:cNvGraphicFramePr>
            <a:graphicFrameLocks noGrp="1"/>
          </p:cNvGraphicFramePr>
          <p:nvPr/>
        </p:nvGraphicFramePr>
        <p:xfrm>
          <a:off x="3091813" y="3472497"/>
          <a:ext cx="5725160" cy="2110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/>
              </a:tblGrid>
              <a:tr h="0">
                <a:tc>
                  <a:txBody>
                    <a:bodyPr/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begin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        new(b);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        </a:t>
                      </a:r>
                      <a:r>
                        <a:rPr dirty="0" sz="1600" lang="en-US" err="1">
                          <a:effectLst/>
                        </a:rPr>
                        <a:t>b^.data</a:t>
                      </a:r>
                      <a:r>
                        <a:rPr dirty="0" sz="1600" lang="en-US">
                          <a:effectLst/>
                        </a:rPr>
                        <a:t> := info;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        b^.</a:t>
                      </a:r>
                      <a:r>
                        <a:rPr dirty="0" sz="1600" lang="en-US" err="1">
                          <a:effectLst/>
                        </a:rPr>
                        <a:t>kiri</a:t>
                      </a:r>
                      <a:r>
                        <a:rPr dirty="0" sz="1600" lang="en-US">
                          <a:effectLst/>
                        </a:rPr>
                        <a:t> := nil;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        b^.</a:t>
                      </a:r>
                      <a:r>
                        <a:rPr dirty="0" sz="1600" lang="en-US" err="1">
                          <a:effectLst/>
                        </a:rPr>
                        <a:t>kanan</a:t>
                      </a:r>
                      <a:r>
                        <a:rPr dirty="0" sz="1600" lang="en-US">
                          <a:effectLst/>
                        </a:rPr>
                        <a:t> := nil;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        T := b;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end</a:t>
                      </a:r>
                      <a:endParaRPr dirty="0" sz="14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err="1"/>
              <a:t>Membaca</a:t>
            </a:r>
            <a:r>
              <a:rPr b="1" dirty="0" lang="en-US"/>
              <a:t> </a:t>
            </a:r>
            <a:r>
              <a:rPr b="1" dirty="0" lang="en-US" err="1"/>
              <a:t>dan</a:t>
            </a:r>
            <a:r>
              <a:rPr b="1" dirty="0" lang="en-US"/>
              <a:t> </a:t>
            </a:r>
            <a:r>
              <a:rPr b="1" dirty="0" lang="en-US" err="1"/>
              <a:t>Menampilkan</a:t>
            </a:r>
            <a:r>
              <a:rPr b="1" dirty="0" lang="en-US"/>
              <a:t> Node </a:t>
            </a:r>
            <a:r>
              <a:rPr b="1" dirty="0" lang="en-US" err="1"/>
              <a:t>Pada</a:t>
            </a:r>
            <a:r>
              <a:rPr b="1" dirty="0" lang="en-US"/>
              <a:t> Tree</a:t>
            </a:r>
            <a:endParaRPr dirty="0" lang="id-ID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2933699" y="3530221"/>
            <a:ext cx="8770571" cy="1614985"/>
          </a:xfrm>
        </p:spPr>
        <p:txBody>
          <a:bodyPr>
            <a:normAutofit fontScale="95000" lnSpcReduction="20000"/>
          </a:bodyPr>
          <a:p>
            <a:pPr algn="ctr" indent="0" marL="0">
              <a:buNone/>
            </a:pPr>
            <a:r>
              <a:rPr b="1" dirty="0" lang="id-ID" err="1"/>
              <a:t>T</a:t>
            </a:r>
            <a:r>
              <a:rPr b="1" dirty="0" lang="en-US" err="1"/>
              <a:t>erdapat</a:t>
            </a:r>
            <a:r>
              <a:rPr b="1" dirty="0" lang="en-US"/>
              <a:t> 3 </a:t>
            </a:r>
            <a:r>
              <a:rPr b="1" dirty="0" lang="en-US" err="1"/>
              <a:t>macam</a:t>
            </a:r>
            <a:r>
              <a:rPr b="1" dirty="0" lang="en-US"/>
              <a:t> </a:t>
            </a:r>
            <a:r>
              <a:rPr b="1" dirty="0" lang="en-US" err="1"/>
              <a:t>cara</a:t>
            </a:r>
            <a:r>
              <a:rPr b="1" dirty="0" lang="en-US"/>
              <a:t>, </a:t>
            </a:r>
            <a:r>
              <a:rPr b="1" dirty="0" lang="en-US" err="1"/>
              <a:t>atau</a:t>
            </a:r>
            <a:r>
              <a:rPr b="1" dirty="0" lang="en-US"/>
              <a:t> yang </a:t>
            </a:r>
            <a:r>
              <a:rPr b="1" dirty="0" lang="en-US" err="1"/>
              <a:t>biasa</a:t>
            </a:r>
            <a:r>
              <a:rPr b="1" dirty="0" lang="en-US"/>
              <a:t> </a:t>
            </a:r>
            <a:r>
              <a:rPr b="1" dirty="0" lang="en-US" err="1"/>
              <a:t>disebut</a:t>
            </a:r>
            <a:r>
              <a:rPr b="1" dirty="0" lang="en-US"/>
              <a:t> </a:t>
            </a:r>
            <a:r>
              <a:rPr b="1" dirty="0" lang="en-US" err="1"/>
              <a:t>kunjungan</a:t>
            </a:r>
            <a:r>
              <a:rPr b="1" dirty="0" lang="en-US"/>
              <a:t> (visit). </a:t>
            </a:r>
            <a:r>
              <a:rPr b="1" dirty="0" lang="en-US" err="1"/>
              <a:t>Semua</a:t>
            </a:r>
            <a:r>
              <a:rPr b="1" dirty="0" lang="en-US"/>
              <a:t> </a:t>
            </a:r>
            <a:r>
              <a:rPr b="1" dirty="0" lang="en-US" err="1"/>
              <a:t>kunjungan</a:t>
            </a:r>
            <a:r>
              <a:rPr b="1" dirty="0" lang="en-US"/>
              <a:t> </a:t>
            </a:r>
            <a:r>
              <a:rPr b="1" dirty="0" lang="en-US" err="1"/>
              <a:t>diawali</a:t>
            </a:r>
            <a:r>
              <a:rPr b="1" dirty="0" lang="en-US"/>
              <a:t> </a:t>
            </a:r>
            <a:r>
              <a:rPr b="1" dirty="0" lang="en-US" err="1"/>
              <a:t>dengan</a:t>
            </a:r>
            <a:r>
              <a:rPr b="1" dirty="0" lang="en-US"/>
              <a:t> </a:t>
            </a:r>
            <a:r>
              <a:rPr b="1" dirty="0" lang="en-US" err="1"/>
              <a:t>mengunjungi</a:t>
            </a:r>
            <a:r>
              <a:rPr b="1" dirty="0" lang="en-US"/>
              <a:t> </a:t>
            </a:r>
            <a:r>
              <a:rPr b="1" dirty="0" lang="en-US" err="1"/>
              <a:t>akar</a:t>
            </a:r>
            <a:r>
              <a:rPr b="1" dirty="0" lang="en-US"/>
              <a:t> </a:t>
            </a:r>
            <a:r>
              <a:rPr b="1" dirty="0" lang="en-US" err="1"/>
              <a:t>pohon</a:t>
            </a:r>
            <a:r>
              <a:rPr b="1" dirty="0" lang="en-US"/>
              <a:t>. </a:t>
            </a:r>
            <a:r>
              <a:rPr b="1" dirty="0" lang="en-US" err="1"/>
              <a:t>Karena</a:t>
            </a:r>
            <a:r>
              <a:rPr b="1" dirty="0" lang="en-US"/>
              <a:t> proses </a:t>
            </a:r>
            <a:r>
              <a:rPr b="1" dirty="0" lang="en-US" err="1"/>
              <a:t>kunjungan</a:t>
            </a:r>
            <a:r>
              <a:rPr b="1" dirty="0" lang="en-US"/>
              <a:t> </a:t>
            </a:r>
            <a:r>
              <a:rPr b="1" dirty="0" lang="en-US" err="1"/>
              <a:t>ini</a:t>
            </a:r>
            <a:r>
              <a:rPr b="1" dirty="0" lang="en-US"/>
              <a:t> </a:t>
            </a:r>
            <a:r>
              <a:rPr b="1" dirty="0" lang="en-US" err="1"/>
              <a:t>memerlukan</a:t>
            </a:r>
            <a:r>
              <a:rPr b="1" dirty="0" lang="en-US"/>
              <a:t> </a:t>
            </a:r>
            <a:r>
              <a:rPr b="1" dirty="0" lang="en-US" err="1"/>
              <a:t>perulangan</a:t>
            </a:r>
            <a:r>
              <a:rPr b="1" dirty="0" lang="en-US"/>
              <a:t> proses yang </a:t>
            </a:r>
            <a:r>
              <a:rPr b="1" dirty="0" lang="en-US" err="1"/>
              <a:t>sama</a:t>
            </a:r>
            <a:r>
              <a:rPr b="1" dirty="0" lang="en-US"/>
              <a:t> </a:t>
            </a:r>
            <a:r>
              <a:rPr b="1" dirty="0" lang="en-US" err="1"/>
              <a:t>namun</a:t>
            </a:r>
            <a:r>
              <a:rPr b="1" dirty="0" lang="en-US"/>
              <a:t> </a:t>
            </a:r>
            <a:r>
              <a:rPr b="1" dirty="0" lang="en-US" err="1"/>
              <a:t>untuk</a:t>
            </a:r>
            <a:r>
              <a:rPr b="1" dirty="0" lang="en-US"/>
              <a:t> depth (</a:t>
            </a:r>
            <a:r>
              <a:rPr b="1" dirty="0" lang="en-US" err="1"/>
              <a:t>kedalaman</a:t>
            </a:r>
            <a:r>
              <a:rPr b="1" dirty="0" lang="en-US"/>
              <a:t>) yang </a:t>
            </a:r>
            <a:r>
              <a:rPr b="1" dirty="0" lang="en-US" err="1"/>
              <a:t>berbeda</a:t>
            </a:r>
            <a:r>
              <a:rPr b="1" dirty="0" lang="en-US"/>
              <a:t>, </a:t>
            </a:r>
            <a:r>
              <a:rPr b="1" dirty="0" lang="en-US" err="1"/>
              <a:t>maka</a:t>
            </a:r>
            <a:r>
              <a:rPr b="1" dirty="0" lang="en-US"/>
              <a:t> </a:t>
            </a:r>
            <a:r>
              <a:rPr b="1" dirty="0" lang="en-US" err="1"/>
              <a:t>ketiganya</a:t>
            </a:r>
            <a:r>
              <a:rPr b="1" dirty="0" lang="en-US"/>
              <a:t> </a:t>
            </a:r>
            <a:r>
              <a:rPr b="1" dirty="0" lang="en-US" err="1"/>
              <a:t>diimplementasikan</a:t>
            </a:r>
            <a:r>
              <a:rPr b="1" dirty="0" lang="en-US"/>
              <a:t> </a:t>
            </a:r>
            <a:r>
              <a:rPr b="1" dirty="0" lang="en-US" err="1"/>
              <a:t>dengan</a:t>
            </a:r>
            <a:r>
              <a:rPr b="1" dirty="0" lang="en-US"/>
              <a:t> </a:t>
            </a:r>
            <a:r>
              <a:rPr b="1" dirty="0" lang="en-US" err="1"/>
              <a:t>fungsi</a:t>
            </a:r>
            <a:r>
              <a:rPr b="1" dirty="0" lang="en-US"/>
              <a:t> </a:t>
            </a:r>
            <a:r>
              <a:rPr b="1" dirty="0" lang="en-US" err="1"/>
              <a:t>rekursif</a:t>
            </a:r>
            <a:r>
              <a:rPr b="1" dirty="0" lang="en-US"/>
              <a:t>.</a:t>
            </a:r>
            <a:endParaRPr b="1"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933700" y="1323833"/>
            <a:ext cx="8770571" cy="805228"/>
          </a:xfrm>
        </p:spPr>
        <p:txBody>
          <a:bodyPr/>
          <a:p>
            <a:r>
              <a:rPr b="1" dirty="0" lang="en-US" err="1"/>
              <a:t>Kunjungan</a:t>
            </a:r>
            <a:r>
              <a:rPr b="1" dirty="0" lang="en-US"/>
              <a:t> Pre-Order.</a:t>
            </a:r>
            <a:endParaRPr dirty="0" lang="id-ID"/>
          </a:p>
        </p:txBody>
      </p:sp>
      <p:graphicFrame>
        <p:nvGraphicFramePr>
          <p:cNvPr id="4194309" name="Content Placeholder 3"/>
          <p:cNvGraphicFramePr>
            <a:graphicFrameLocks noGrp="1"/>
          </p:cNvGraphicFramePr>
          <p:nvPr>
            <p:ph idx="1"/>
          </p:nvPr>
        </p:nvGraphicFramePr>
        <p:xfrm>
          <a:off x="3917417" y="2796033"/>
          <a:ext cx="6803136" cy="314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3136"/>
              </a:tblGrid>
              <a:tr h="3140744">
                <a:tc>
                  <a:txBody>
                    <a:bodyPr/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Procedure </a:t>
                      </a:r>
                      <a:r>
                        <a:rPr dirty="0" sz="1600" lang="en-US" err="1">
                          <a:effectLst/>
                        </a:rPr>
                        <a:t>Baca_BST_preOrder</a:t>
                      </a:r>
                      <a:r>
                        <a:rPr dirty="0" sz="1600" lang="en-US">
                          <a:effectLst/>
                        </a:rPr>
                        <a:t>(b : </a:t>
                      </a:r>
                      <a:r>
                        <a:rPr dirty="0" sz="1600" lang="en-US" err="1">
                          <a:effectLst/>
                        </a:rPr>
                        <a:t>pohon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begin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if (b &lt;&gt; nil) then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begin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write(</a:t>
                      </a:r>
                      <a:r>
                        <a:rPr dirty="0" sz="1600" lang="en-US" err="1">
                          <a:effectLst/>
                        </a:rPr>
                        <a:t>b^.data</a:t>
                      </a:r>
                      <a:r>
                        <a:rPr dirty="0" sz="1600" lang="en-US">
                          <a:effectLst/>
                        </a:rPr>
                        <a:t>, ' ');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</a:t>
                      </a:r>
                      <a:r>
                        <a:rPr dirty="0" sz="1600" lang="en-US" err="1">
                          <a:effectLst/>
                        </a:rPr>
                        <a:t>Baca_BST_preOrder</a:t>
                      </a:r>
                      <a:r>
                        <a:rPr dirty="0" sz="1600" lang="en-US">
                          <a:effectLst/>
                        </a:rPr>
                        <a:t>(B^.</a:t>
                      </a:r>
                      <a:r>
                        <a:rPr dirty="0" sz="1600" lang="en-US" err="1">
                          <a:effectLst/>
                        </a:rPr>
                        <a:t>kiri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</a:t>
                      </a:r>
                      <a:r>
                        <a:rPr dirty="0" sz="1600" lang="en-US" err="1">
                          <a:effectLst/>
                        </a:rPr>
                        <a:t>Baca_BST_preOrder</a:t>
                      </a:r>
                      <a:r>
                        <a:rPr dirty="0" sz="1600" lang="en-US">
                          <a:effectLst/>
                        </a:rPr>
                        <a:t>(B^.</a:t>
                      </a:r>
                      <a:r>
                        <a:rPr dirty="0" sz="1600" lang="en-US" err="1">
                          <a:effectLst/>
                        </a:rPr>
                        <a:t>kanan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end;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7051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end;</a:t>
                      </a:r>
                      <a:endParaRPr dirty="0" sz="14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933700" y="1282889"/>
            <a:ext cx="8770571" cy="846171"/>
          </a:xfrm>
        </p:spPr>
        <p:txBody>
          <a:bodyPr/>
          <a:p>
            <a:r>
              <a:rPr b="1" dirty="0" lang="en-US" err="1"/>
              <a:t>Kunjungan</a:t>
            </a:r>
            <a:r>
              <a:rPr b="1" dirty="0" lang="en-US"/>
              <a:t> In-Order</a:t>
            </a:r>
            <a:r>
              <a:rPr dirty="0" lang="en-US"/>
              <a:t>.</a:t>
            </a:r>
            <a:endParaRPr dirty="0" lang="id-ID"/>
          </a:p>
        </p:txBody>
      </p:sp>
      <p:graphicFrame>
        <p:nvGraphicFramePr>
          <p:cNvPr id="4194310" name="Content Placeholder 3"/>
          <p:cNvGraphicFramePr>
            <a:graphicFrameLocks noGrp="1"/>
          </p:cNvGraphicFramePr>
          <p:nvPr>
            <p:ph idx="1"/>
          </p:nvPr>
        </p:nvGraphicFramePr>
        <p:xfrm>
          <a:off x="4145621" y="2498346"/>
          <a:ext cx="6346728" cy="3301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6728"/>
              </a:tblGrid>
              <a:tr h="3301953">
                <a:tc>
                  <a:txBody>
                    <a:bodyPr/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Procedure </a:t>
                      </a:r>
                      <a:r>
                        <a:rPr dirty="0" sz="1800" lang="en-US" err="1">
                          <a:effectLst/>
                        </a:rPr>
                        <a:t>Baca_BST_InOrder</a:t>
                      </a:r>
                      <a:r>
                        <a:rPr dirty="0" sz="1800" lang="en-US">
                          <a:effectLst/>
                        </a:rPr>
                        <a:t>(b : </a:t>
                      </a:r>
                      <a:r>
                        <a:rPr dirty="0" sz="1800" lang="en-US" err="1">
                          <a:effectLst/>
                        </a:rPr>
                        <a:t>pohon</a:t>
                      </a:r>
                      <a:r>
                        <a:rPr dirty="0" sz="1800" lang="en-US">
                          <a:effectLst/>
                        </a:rPr>
                        <a:t>);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begin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if(b &lt;&gt; nil)then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begin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</a:t>
                      </a:r>
                      <a:r>
                        <a:rPr dirty="0" sz="1800" lang="en-US" err="1">
                          <a:effectLst/>
                        </a:rPr>
                        <a:t>Baca_BST_InOrder</a:t>
                      </a:r>
                      <a:r>
                        <a:rPr dirty="0" sz="1800" lang="en-US">
                          <a:effectLst/>
                        </a:rPr>
                        <a:t>(B^.</a:t>
                      </a:r>
                      <a:r>
                        <a:rPr dirty="0" sz="1800" lang="en-US" err="1">
                          <a:effectLst/>
                        </a:rPr>
                        <a:t>kiri</a:t>
                      </a:r>
                      <a:r>
                        <a:rPr dirty="0" sz="1800" lang="en-US">
                          <a:effectLst/>
                        </a:rPr>
                        <a:t>);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write(</a:t>
                      </a:r>
                      <a:r>
                        <a:rPr dirty="0" sz="1800" lang="en-US" err="1">
                          <a:effectLst/>
                        </a:rPr>
                        <a:t>b^.data</a:t>
                      </a:r>
                      <a:r>
                        <a:rPr dirty="0" sz="1800" lang="en-US">
                          <a:effectLst/>
                        </a:rPr>
                        <a:t>, ' ');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</a:t>
                      </a:r>
                      <a:r>
                        <a:rPr dirty="0" sz="1800" lang="en-US" err="1">
                          <a:effectLst/>
                        </a:rPr>
                        <a:t>Baca_BST_InOrder</a:t>
                      </a:r>
                      <a:r>
                        <a:rPr dirty="0" sz="1800" lang="en-US">
                          <a:effectLst/>
                        </a:rPr>
                        <a:t>(B^.</a:t>
                      </a:r>
                      <a:r>
                        <a:rPr dirty="0" sz="1800" lang="en-US" err="1">
                          <a:effectLst/>
                        </a:rPr>
                        <a:t>kanan</a:t>
                      </a:r>
                      <a:r>
                        <a:rPr dirty="0" sz="1800" lang="en-US">
                          <a:effectLst/>
                        </a:rPr>
                        <a:t>);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        end;</a:t>
                      </a:r>
                      <a:endParaRPr dirty="0" sz="1600" lang="id-ID">
                        <a:effectLst/>
                      </a:endParaRPr>
                    </a:p>
                    <a:p>
                      <a:pPr algn="just" marL="4572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end;</a:t>
                      </a:r>
                      <a:endParaRPr dirty="0" sz="16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2933700" y="1255593"/>
            <a:ext cx="8770571" cy="873467"/>
          </a:xfrm>
        </p:spPr>
        <p:txBody>
          <a:bodyPr/>
          <a:p>
            <a:r>
              <a:rPr dirty="0" lang="en-US" err="1"/>
              <a:t>Kunjungan</a:t>
            </a:r>
            <a:r>
              <a:rPr dirty="0" lang="en-US"/>
              <a:t> Post-Order.</a:t>
            </a:r>
            <a:endParaRPr dirty="0" lang="id-ID"/>
          </a:p>
        </p:txBody>
      </p:sp>
      <p:graphicFrame>
        <p:nvGraphicFramePr>
          <p:cNvPr id="4194311" name="Content Placeholder 3"/>
          <p:cNvGraphicFramePr>
            <a:graphicFrameLocks noGrp="1"/>
          </p:cNvGraphicFramePr>
          <p:nvPr>
            <p:ph idx="1"/>
          </p:nvPr>
        </p:nvGraphicFramePr>
        <p:xfrm>
          <a:off x="3974074" y="2721150"/>
          <a:ext cx="6689822" cy="2983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9822"/>
              </a:tblGrid>
              <a:tr h="2983614">
                <a:tc>
                  <a:txBody>
                    <a:bodyPr/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Procedure </a:t>
                      </a:r>
                      <a:r>
                        <a:rPr dirty="0" sz="1600" lang="en-US" err="1">
                          <a:effectLst/>
                        </a:rPr>
                        <a:t>Baca_BST_PostOrder</a:t>
                      </a:r>
                      <a:r>
                        <a:rPr dirty="0" sz="1600" lang="en-US">
                          <a:effectLst/>
                        </a:rPr>
                        <a:t>(B : </a:t>
                      </a:r>
                      <a:r>
                        <a:rPr dirty="0" sz="1600" lang="en-US" err="1">
                          <a:effectLst/>
                        </a:rPr>
                        <a:t>pohon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begin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if (b&lt;&gt; nil)then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begin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</a:t>
                      </a:r>
                      <a:r>
                        <a:rPr dirty="0" sz="1600" lang="en-US" err="1">
                          <a:effectLst/>
                        </a:rPr>
                        <a:t>Baca_BST_PostOrder</a:t>
                      </a:r>
                      <a:r>
                        <a:rPr dirty="0" sz="1600" lang="en-US">
                          <a:effectLst/>
                        </a:rPr>
                        <a:t>(B^.</a:t>
                      </a:r>
                      <a:r>
                        <a:rPr dirty="0" sz="1600" lang="en-US" err="1">
                          <a:effectLst/>
                        </a:rPr>
                        <a:t>kiri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</a:t>
                      </a:r>
                      <a:r>
                        <a:rPr dirty="0" sz="1600" lang="en-US" err="1">
                          <a:effectLst/>
                        </a:rPr>
                        <a:t>Baca_BST_PostOrder</a:t>
                      </a:r>
                      <a:r>
                        <a:rPr dirty="0" sz="1600" lang="en-US">
                          <a:effectLst/>
                        </a:rPr>
                        <a:t>(B^.</a:t>
                      </a:r>
                      <a:r>
                        <a:rPr dirty="0" sz="1600" lang="en-US" err="1">
                          <a:effectLst/>
                        </a:rPr>
                        <a:t>kanan</a:t>
                      </a:r>
                      <a:r>
                        <a:rPr dirty="0" sz="1600" lang="en-US">
                          <a:effectLst/>
                        </a:rPr>
                        <a:t>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write(</a:t>
                      </a:r>
                      <a:r>
                        <a:rPr dirty="0" sz="1600" lang="en-US" err="1">
                          <a:effectLst/>
                        </a:rPr>
                        <a:t>b^.data</a:t>
                      </a:r>
                      <a:r>
                        <a:rPr dirty="0" sz="1600" lang="en-US">
                          <a:effectLst/>
                        </a:rPr>
                        <a:t>, ' ');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        end;</a:t>
                      </a:r>
                      <a:endParaRPr dirty="0" sz="1400" lang="id-ID">
                        <a:effectLst/>
                      </a:endParaRPr>
                    </a:p>
                    <a:p>
                      <a:pPr algn="just" marL="2286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</a:rPr>
                        <a:t>end;</a:t>
                      </a:r>
                      <a:endParaRPr dirty="0" sz="14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5" name="Pentagon 8">
            <a:hlinkClick r:id="rId1" action="ppaction://hlinksldjump" highlightClick="1"/>
          </p:cNvPr>
          <p:cNvSpPr/>
          <p:nvPr/>
        </p:nvSpPr>
        <p:spPr>
          <a:xfrm>
            <a:off x="10399594" y="6107286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2892756" y="2410793"/>
            <a:ext cx="8770571" cy="1560716"/>
          </a:xfrm>
        </p:spPr>
        <p:txBody>
          <a:bodyPr>
            <a:normAutofit fontScale="90000"/>
          </a:bodyPr>
          <a:p>
            <a:r>
              <a:rPr b="1" dirty="0" lang="en-US" err="1"/>
              <a:t>Implementasi</a:t>
            </a:r>
            <a:r>
              <a:rPr b="1" dirty="0" lang="en-US"/>
              <a:t> Tree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Pemrograman</a:t>
            </a:r>
            <a:r>
              <a:rPr b="1" dirty="0" lang="en-US"/>
              <a:t> Pascal</a:t>
            </a:r>
            <a:r>
              <a:rPr b="1" dirty="0" lang="id-ID"/>
              <a:t> dan Java</a:t>
            </a:r>
            <a:br>
              <a:rPr dirty="0" lang="id-ID"/>
            </a:br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933700" y="900751"/>
            <a:ext cx="8770571" cy="1228309"/>
          </a:xfrm>
        </p:spPr>
        <p:txBody>
          <a:bodyPr>
            <a:noAutofit/>
          </a:bodyPr>
          <a:p>
            <a:r>
              <a:rPr b="1" dirty="0" sz="3600" lang="en-US" err="1"/>
              <a:t>Implementasi</a:t>
            </a:r>
            <a:r>
              <a:rPr b="1" dirty="0" sz="3600" lang="en-US"/>
              <a:t> Tree </a:t>
            </a:r>
            <a:r>
              <a:rPr b="1" dirty="0" sz="3600" lang="en-US" err="1"/>
              <a:t>Dalam</a:t>
            </a:r>
            <a:r>
              <a:rPr b="1" dirty="0" sz="3600" lang="en-US"/>
              <a:t> </a:t>
            </a:r>
            <a:r>
              <a:rPr b="1" dirty="0" sz="3600" lang="en-US" err="1"/>
              <a:t>Pemrograman</a:t>
            </a:r>
            <a:r>
              <a:rPr b="1" dirty="0" sz="3600" lang="en-US"/>
              <a:t> Pascal</a:t>
            </a:r>
            <a:r>
              <a:rPr b="1" dirty="0" sz="3600" lang="id-ID"/>
              <a:t> </a:t>
            </a:r>
            <a:br>
              <a:rPr dirty="0" sz="3600" lang="id-ID"/>
            </a:br>
            <a:endParaRPr dirty="0" sz="3600" lang="id-ID"/>
          </a:p>
        </p:txBody>
      </p:sp>
      <p:graphicFrame>
        <p:nvGraphicFramePr>
          <p:cNvPr id="4194312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3582" y="2257705"/>
          <a:ext cx="2781869" cy="4339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869"/>
              </a:tblGrid>
              <a:tr h="4339989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program </a:t>
                      </a:r>
                      <a:r>
                        <a:rPr dirty="0" sz="700" lang="en-US" err="1">
                          <a:effectLst/>
                        </a:rPr>
                        <a:t>treedinamis</a:t>
                      </a:r>
                      <a:r>
                        <a:rPr dirty="0" sz="700" lang="en-US">
                          <a:effectLst/>
                        </a:rPr>
                        <a:t>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uses </a:t>
                      </a:r>
                      <a:r>
                        <a:rPr dirty="0" sz="700" lang="en-US" err="1">
                          <a:effectLst/>
                        </a:rPr>
                        <a:t>crt</a:t>
                      </a:r>
                      <a:r>
                        <a:rPr dirty="0" sz="700" lang="en-US">
                          <a:effectLst/>
                        </a:rPr>
                        <a:t>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type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 =^node;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node = record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data : integer;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, 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var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T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info : integer;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{------------------------------------------------------------}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Procedure </a:t>
                      </a:r>
                      <a:r>
                        <a:rPr dirty="0" sz="700" lang="en-US" err="1">
                          <a:effectLst/>
                        </a:rPr>
                        <a:t>Buat_BST</a:t>
                      </a:r>
                      <a:r>
                        <a:rPr dirty="0" sz="700" lang="en-US">
                          <a:effectLst/>
                        </a:rPr>
                        <a:t>(info : integer; </a:t>
                      </a:r>
                      <a:r>
                        <a:rPr dirty="0" sz="700" lang="en-US" err="1">
                          <a:effectLst/>
                        </a:rPr>
                        <a:t>var</a:t>
                      </a:r>
                      <a:r>
                        <a:rPr dirty="0" sz="700" lang="en-US">
                          <a:effectLst/>
                        </a:rPr>
                        <a:t> T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 err="1">
                          <a:effectLst/>
                        </a:rPr>
                        <a:t>var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b: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if T = nil 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new(b);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</a:t>
                      </a:r>
                      <a:r>
                        <a:rPr dirty="0" sz="700" lang="en-US" err="1">
                          <a:effectLst/>
                        </a:rPr>
                        <a:t>b^.data</a:t>
                      </a:r>
                      <a:r>
                        <a:rPr dirty="0" sz="700" lang="en-US">
                          <a:effectLst/>
                        </a:rPr>
                        <a:t> := info;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b^.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 := nil;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b^.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 := nil;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T := b;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else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if T ^.data &lt; info 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</a:t>
                      </a:r>
                      <a:r>
                        <a:rPr dirty="0" sz="700" lang="en-US" err="1">
                          <a:effectLst/>
                        </a:rPr>
                        <a:t>Buat_BST</a:t>
                      </a:r>
                      <a:r>
                        <a:rPr dirty="0" sz="700" lang="en-US">
                          <a:effectLst/>
                        </a:rPr>
                        <a:t>(info, T^.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if </a:t>
                      </a:r>
                      <a:r>
                        <a:rPr dirty="0" sz="700" lang="en-US" err="1">
                          <a:effectLst/>
                        </a:rPr>
                        <a:t>T^.data</a:t>
                      </a:r>
                      <a:r>
                        <a:rPr dirty="0" sz="700" lang="en-US">
                          <a:effectLst/>
                        </a:rPr>
                        <a:t> &gt; info 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        </a:t>
                      </a:r>
                      <a:r>
                        <a:rPr dirty="0" sz="700" lang="en-US" err="1">
                          <a:effectLst/>
                        </a:rPr>
                        <a:t>Buat_BST</a:t>
                      </a:r>
                      <a:r>
                        <a:rPr dirty="0" sz="700" lang="en-US">
                          <a:effectLst/>
                        </a:rPr>
                        <a:t>(info, T^.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 ;</a:t>
                      </a:r>
                      <a:endParaRPr dirty="0" sz="700" lang="id-ID">
                        <a:effectLst/>
                      </a:endParaRPr>
                    </a:p>
                  </a:txBody>
                  <a:tcPr marL="12171" marR="12171" marT="0" marB="0"/>
                </a:tc>
              </a:tr>
            </a:tbl>
          </a:graphicData>
        </a:graphic>
      </p:graphicFrame>
      <p:graphicFrame>
        <p:nvGraphicFramePr>
          <p:cNvPr id="4194313" name="Content Placeholder 3"/>
          <p:cNvGraphicFramePr>
            <a:graphicFrameLocks/>
          </p:cNvGraphicFramePr>
          <p:nvPr/>
        </p:nvGraphicFramePr>
        <p:xfrm>
          <a:off x="4064759" y="2249882"/>
          <a:ext cx="2836459" cy="4269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459"/>
              </a:tblGrid>
              <a:tr h="4269631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{-------------------------------------------------------------}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Procedure </a:t>
                      </a:r>
                      <a:r>
                        <a:rPr dirty="0" sz="700" lang="en-US" err="1">
                          <a:effectLst/>
                        </a:rPr>
                        <a:t>Baca_BST_preOrder</a:t>
                      </a:r>
                      <a:r>
                        <a:rPr dirty="0" sz="700" lang="en-US">
                          <a:effectLst/>
                        </a:rPr>
                        <a:t>(b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if (b &lt;&gt; nil) 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write(</a:t>
                      </a:r>
                      <a:r>
                        <a:rPr dirty="0" sz="700" lang="en-US" err="1">
                          <a:effectLst/>
                        </a:rPr>
                        <a:t>b^.data</a:t>
                      </a:r>
                      <a:r>
                        <a:rPr dirty="0" sz="700" lang="en-US">
                          <a:effectLst/>
                        </a:rPr>
                        <a:t>, ' ');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Baca_BST_preOrder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Baca_BST_preOrder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{-------------------------------------------------------------}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Procedure </a:t>
                      </a:r>
                      <a:r>
                        <a:rPr dirty="0" sz="700" lang="en-US" err="1">
                          <a:effectLst/>
                        </a:rPr>
                        <a:t>Baca_BST_InOrder</a:t>
                      </a:r>
                      <a:r>
                        <a:rPr dirty="0" sz="700" lang="en-US">
                          <a:effectLst/>
                        </a:rPr>
                        <a:t>(b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if(b &lt;&gt; nil)then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Baca_BST_InOrder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write(</a:t>
                      </a:r>
                      <a:r>
                        <a:rPr dirty="0" sz="700" lang="en-US" err="1">
                          <a:effectLst/>
                        </a:rPr>
                        <a:t>b^.data</a:t>
                      </a:r>
                      <a:r>
                        <a:rPr dirty="0" sz="700" lang="en-US">
                          <a:effectLst/>
                        </a:rPr>
                        <a:t>, ' ');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Baca_BST_InOrder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program </a:t>
                      </a:r>
                      <a:r>
                        <a:rPr dirty="0" sz="700" lang="en-US" err="1">
                          <a:effectLst/>
                        </a:rPr>
                        <a:t>treedina</a:t>
                      </a:r>
                      <a:r>
                        <a:rPr dirty="0" sz="700" lang="en-US">
                          <a:effectLst/>
                        </a:rPr>
                        <a:t> {-------------------------------------------------------------}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Procedure </a:t>
                      </a:r>
                      <a:r>
                        <a:rPr dirty="0" sz="700" lang="en-US" err="1">
                          <a:effectLst/>
                        </a:rPr>
                        <a:t>Baca_BST_PostOrder</a:t>
                      </a:r>
                      <a:r>
                        <a:rPr dirty="0" sz="700" lang="en-US">
                          <a:effectLst/>
                        </a:rPr>
                        <a:t>(B : </a:t>
                      </a:r>
                      <a:r>
                        <a:rPr dirty="0" sz="700" lang="en-US" err="1">
                          <a:effectLst/>
                        </a:rPr>
                        <a:t>pohon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if (b&lt;&gt; nil)then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begin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Baca_BST_PostOrder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kiri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</a:t>
                      </a:r>
                      <a:r>
                        <a:rPr dirty="0" sz="700" lang="en-US" err="1">
                          <a:effectLst/>
                        </a:rPr>
                        <a:t>Baca_BST_PostOrder</a:t>
                      </a:r>
                      <a:r>
                        <a:rPr dirty="0" sz="700" lang="en-US">
                          <a:effectLst/>
                        </a:rPr>
                        <a:t>(B^.</a:t>
                      </a:r>
                      <a:r>
                        <a:rPr dirty="0" sz="700" lang="en-US" err="1">
                          <a:effectLst/>
                        </a:rPr>
                        <a:t>kanan</a:t>
                      </a:r>
                      <a:r>
                        <a:rPr dirty="0" sz="7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write(</a:t>
                      </a:r>
                      <a:r>
                        <a:rPr dirty="0" sz="700" lang="en-US" err="1">
                          <a:effectLst/>
                        </a:rPr>
                        <a:t>b^.data</a:t>
                      </a:r>
                      <a:r>
                        <a:rPr dirty="0" sz="700" lang="en-US">
                          <a:effectLst/>
                        </a:rPr>
                        <a:t>, ' ');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        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end;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700" lang="en-US">
                          <a:effectLst/>
                        </a:rPr>
                        <a:t>{-------------------------------------------------------------}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dirty="0" sz="700" lang="id-ID">
                        <a:effectLst/>
                      </a:endParaRPr>
                    </a:p>
                  </a:txBody>
                  <a:tcPr marL="12171" marR="12171" marT="0" marB="0"/>
                </a:tc>
              </a:tr>
            </a:tbl>
          </a:graphicData>
        </a:graphic>
      </p:graphicFrame>
      <p:graphicFrame>
        <p:nvGraphicFramePr>
          <p:cNvPr id="4194314" name="Content Placeholder 3"/>
          <p:cNvGraphicFramePr>
            <a:graphicFrameLocks/>
          </p:cNvGraphicFramePr>
          <p:nvPr/>
        </p:nvGraphicFramePr>
        <p:xfrm>
          <a:off x="7160526" y="2257705"/>
          <a:ext cx="2720453" cy="4339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0453"/>
              </a:tblGrid>
              <a:tr h="4339988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begin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 err="1">
                          <a:effectLst/>
                        </a:rPr>
                        <a:t>clrscr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new(T);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T^.</a:t>
                      </a:r>
                      <a:r>
                        <a:rPr dirty="0" sz="800" lang="en-US" err="1">
                          <a:effectLst/>
                        </a:rPr>
                        <a:t>kiri</a:t>
                      </a:r>
                      <a:r>
                        <a:rPr dirty="0" sz="800" lang="en-US">
                          <a:effectLst/>
                        </a:rPr>
                        <a:t> := nil;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T^.</a:t>
                      </a:r>
                      <a:r>
                        <a:rPr dirty="0" sz="800" lang="en-US" err="1">
                          <a:effectLst/>
                        </a:rPr>
                        <a:t>kanan</a:t>
                      </a:r>
                      <a:r>
                        <a:rPr dirty="0" sz="800" lang="en-US">
                          <a:effectLst/>
                        </a:rPr>
                        <a:t> := nil;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('</a:t>
                      </a:r>
                      <a:r>
                        <a:rPr dirty="0" sz="800" lang="en-US" err="1">
                          <a:effectLst/>
                        </a:rPr>
                        <a:t>Masukan</a:t>
                      </a:r>
                      <a:r>
                        <a:rPr dirty="0" sz="800" lang="en-US">
                          <a:effectLst/>
                        </a:rPr>
                        <a:t> Data </a:t>
                      </a:r>
                      <a:r>
                        <a:rPr dirty="0" sz="800" lang="en-US" err="1">
                          <a:effectLst/>
                        </a:rPr>
                        <a:t>Ke</a:t>
                      </a:r>
                      <a:r>
                        <a:rPr dirty="0" sz="800" lang="en-US">
                          <a:effectLst/>
                        </a:rPr>
                        <a:t> </a:t>
                      </a:r>
                      <a:r>
                        <a:rPr dirty="0" sz="800" lang="en-US" err="1">
                          <a:effectLst/>
                        </a:rPr>
                        <a:t>Dalam</a:t>
                      </a:r>
                      <a:r>
                        <a:rPr dirty="0" sz="800" lang="en-US">
                          <a:effectLst/>
                        </a:rPr>
                        <a:t> Tree ');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repeat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write('</a:t>
                      </a:r>
                      <a:r>
                        <a:rPr dirty="0" sz="800" lang="en-US" err="1">
                          <a:effectLst/>
                        </a:rPr>
                        <a:t>Nilai</a:t>
                      </a:r>
                      <a:r>
                        <a:rPr dirty="0" sz="800" lang="en-US">
                          <a:effectLst/>
                        </a:rPr>
                        <a:t> Data : ');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readln</a:t>
                      </a:r>
                      <a:r>
                        <a:rPr dirty="0" sz="800" lang="en-US">
                          <a:effectLst/>
                        </a:rPr>
                        <a:t>(info);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if info &lt;&gt; 0 then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Buat_BST</a:t>
                      </a:r>
                      <a:r>
                        <a:rPr dirty="0" sz="800" lang="en-US">
                          <a:effectLst/>
                        </a:rPr>
                        <a:t>(info, T);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until info = 0;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readln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('</a:t>
                      </a:r>
                      <a:r>
                        <a:rPr dirty="0" sz="800" lang="en-US" err="1">
                          <a:effectLst/>
                        </a:rPr>
                        <a:t>pembacaan</a:t>
                      </a:r>
                      <a:r>
                        <a:rPr dirty="0" sz="800" lang="en-US">
                          <a:effectLst/>
                        </a:rPr>
                        <a:t> </a:t>
                      </a:r>
                      <a:r>
                        <a:rPr dirty="0" sz="800" lang="en-US" err="1">
                          <a:effectLst/>
                        </a:rPr>
                        <a:t>secara</a:t>
                      </a:r>
                      <a:r>
                        <a:rPr dirty="0" sz="800" lang="en-US">
                          <a:effectLst/>
                        </a:rPr>
                        <a:t> preorder');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baca_bst_preorder</a:t>
                      </a:r>
                      <a:r>
                        <a:rPr dirty="0" sz="800" lang="en-US">
                          <a:effectLst/>
                        </a:rPr>
                        <a:t>(t);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readln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('</a:t>
                      </a:r>
                      <a:r>
                        <a:rPr dirty="0" sz="800" lang="en-US" err="1">
                          <a:effectLst/>
                        </a:rPr>
                        <a:t>pembacaan</a:t>
                      </a:r>
                      <a:r>
                        <a:rPr dirty="0" sz="800" lang="en-US">
                          <a:effectLst/>
                        </a:rPr>
                        <a:t> </a:t>
                      </a:r>
                      <a:r>
                        <a:rPr dirty="0" sz="800" lang="en-US" err="1">
                          <a:effectLst/>
                        </a:rPr>
                        <a:t>secara</a:t>
                      </a:r>
                      <a:r>
                        <a:rPr dirty="0" sz="800" lang="en-US">
                          <a:effectLst/>
                        </a:rPr>
                        <a:t> </a:t>
                      </a:r>
                      <a:r>
                        <a:rPr dirty="0" sz="800" lang="en-US" err="1">
                          <a:effectLst/>
                        </a:rPr>
                        <a:t>inorder</a:t>
                      </a:r>
                      <a:r>
                        <a:rPr dirty="0" sz="800" lang="en-US">
                          <a:effectLst/>
                        </a:rPr>
                        <a:t>');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baca_bst_inorder</a:t>
                      </a:r>
                      <a:r>
                        <a:rPr dirty="0" sz="800" lang="en-US">
                          <a:effectLst/>
                        </a:rPr>
                        <a:t>(t);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readln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('</a:t>
                      </a:r>
                      <a:r>
                        <a:rPr dirty="0" sz="800" lang="en-US" err="1">
                          <a:effectLst/>
                        </a:rPr>
                        <a:t>pembacaan</a:t>
                      </a:r>
                      <a:r>
                        <a:rPr dirty="0" sz="800" lang="en-US">
                          <a:effectLst/>
                        </a:rPr>
                        <a:t>  </a:t>
                      </a:r>
                      <a:r>
                        <a:rPr dirty="0" sz="800" lang="en-US" err="1">
                          <a:effectLst/>
                        </a:rPr>
                        <a:t>secara</a:t>
                      </a:r>
                      <a:r>
                        <a:rPr dirty="0" sz="800" lang="en-US">
                          <a:effectLst/>
                        </a:rPr>
                        <a:t> </a:t>
                      </a:r>
                      <a:r>
                        <a:rPr dirty="0" sz="800" lang="en-US" err="1">
                          <a:effectLst/>
                        </a:rPr>
                        <a:t>posorder</a:t>
                      </a:r>
                      <a:r>
                        <a:rPr dirty="0" sz="800" lang="en-US">
                          <a:effectLst/>
                        </a:rPr>
                        <a:t>');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baca_bst_postorder</a:t>
                      </a:r>
                      <a:r>
                        <a:rPr dirty="0" sz="800" lang="en-US">
                          <a:effectLst/>
                        </a:rPr>
                        <a:t>(t);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writeln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readln</a:t>
                      </a:r>
                      <a:r>
                        <a:rPr dirty="0" sz="8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end.</a:t>
                      </a:r>
                      <a:endParaRPr dirty="0" sz="8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1" marR="12171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2933700" y="1037229"/>
            <a:ext cx="8770571" cy="1091831"/>
          </a:xfrm>
        </p:spPr>
        <p:txBody>
          <a:bodyPr>
            <a:normAutofit/>
          </a:bodyPr>
          <a:p>
            <a:r>
              <a:rPr dirty="0" lang="en-US"/>
              <a:t>Output Pascal :</a:t>
            </a:r>
            <a:endParaRPr dirty="0" lang="id-ID"/>
          </a:p>
        </p:txBody>
      </p:sp>
      <p:pic>
        <p:nvPicPr>
          <p:cNvPr id="2097161" name="Content Placeholder 3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33700" y="2240426"/>
            <a:ext cx="7656963" cy="37381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err="1"/>
              <a:t>Implementasi</a:t>
            </a:r>
            <a:r>
              <a:rPr b="1" dirty="0" lang="en-US"/>
              <a:t> Tree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Pemrograman</a:t>
            </a:r>
            <a:r>
              <a:rPr b="1" dirty="0" lang="en-US"/>
              <a:t> Java</a:t>
            </a:r>
            <a:endParaRPr dirty="0" lang="id-ID"/>
          </a:p>
        </p:txBody>
      </p:sp>
      <p:graphicFrame>
        <p:nvGraphicFramePr>
          <p:cNvPr id="4194315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419" y="2282619"/>
          <a:ext cx="2464805" cy="429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805"/>
              </a:tblGrid>
              <a:tr h="4295601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class Node {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</a:t>
                      </a:r>
                      <a:r>
                        <a:rPr dirty="0" sz="900" lang="en-US" err="1">
                          <a:effectLst/>
                        </a:rPr>
                        <a:t>int</a:t>
                      </a:r>
                      <a:r>
                        <a:rPr dirty="0" sz="900" lang="en-US">
                          <a:effectLst/>
                        </a:rPr>
                        <a:t> key;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Node </a:t>
                      </a:r>
                      <a:r>
                        <a:rPr dirty="0" sz="900" lang="en-US" err="1">
                          <a:effectLst/>
                        </a:rPr>
                        <a:t>kiri</a:t>
                      </a:r>
                      <a:r>
                        <a:rPr dirty="0" sz="900" lang="en-US">
                          <a:effectLst/>
                        </a:rPr>
                        <a:t>, </a:t>
                      </a:r>
                      <a:r>
                        <a:rPr dirty="0" sz="900" lang="en-US" err="1">
                          <a:effectLst/>
                        </a:rPr>
                        <a:t>kanan</a:t>
                      </a:r>
                      <a:r>
                        <a:rPr dirty="0" sz="900" lang="en-US">
                          <a:effectLst/>
                        </a:rPr>
                        <a:t>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 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public Node(</a:t>
                      </a:r>
                      <a:r>
                        <a:rPr dirty="0" sz="900" lang="en-US" err="1">
                          <a:effectLst/>
                        </a:rPr>
                        <a:t>int</a:t>
                      </a:r>
                      <a:r>
                        <a:rPr dirty="0" sz="900" lang="en-US">
                          <a:effectLst/>
                        </a:rPr>
                        <a:t> item) {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key = item;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</a:t>
                      </a:r>
                      <a:r>
                        <a:rPr dirty="0" sz="900" lang="en-US" err="1">
                          <a:effectLst/>
                        </a:rPr>
                        <a:t>kiri</a:t>
                      </a:r>
                      <a:r>
                        <a:rPr dirty="0" sz="900" lang="en-US">
                          <a:effectLst/>
                        </a:rPr>
                        <a:t> = </a:t>
                      </a:r>
                      <a:r>
                        <a:rPr dirty="0" sz="900" lang="en-US" err="1">
                          <a:effectLst/>
                        </a:rPr>
                        <a:t>kanan</a:t>
                      </a:r>
                      <a:r>
                        <a:rPr dirty="0" sz="900" lang="en-US">
                          <a:effectLst/>
                        </a:rPr>
                        <a:t> = null;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}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}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 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class </a:t>
                      </a:r>
                      <a:r>
                        <a:rPr dirty="0" sz="900" lang="en-US" err="1">
                          <a:effectLst/>
                        </a:rPr>
                        <a:t>BinaryTree</a:t>
                      </a:r>
                      <a:r>
                        <a:rPr dirty="0" sz="900" lang="en-US">
                          <a:effectLst/>
                        </a:rPr>
                        <a:t> {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Node root;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 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</a:t>
                      </a:r>
                      <a:r>
                        <a:rPr dirty="0" sz="900" lang="en-US" err="1">
                          <a:effectLst/>
                        </a:rPr>
                        <a:t>BinaryTree</a:t>
                      </a:r>
                      <a:r>
                        <a:rPr dirty="0" sz="900" lang="en-US">
                          <a:effectLst/>
                        </a:rPr>
                        <a:t>() {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root = null;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}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 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void </a:t>
                      </a:r>
                      <a:r>
                        <a:rPr dirty="0" sz="900" lang="en-US" err="1">
                          <a:effectLst/>
                        </a:rPr>
                        <a:t>printPostorder</a:t>
                      </a:r>
                      <a:r>
                        <a:rPr dirty="0" sz="900" lang="en-US">
                          <a:effectLst/>
                        </a:rPr>
                        <a:t>(Node node) {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if (node == null)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    return;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</a:t>
                      </a:r>
                      <a:r>
                        <a:rPr dirty="0" sz="900" lang="en-US" err="1">
                          <a:effectLst/>
                        </a:rPr>
                        <a:t>printPostorder</a:t>
                      </a:r>
                      <a:r>
                        <a:rPr dirty="0" sz="900" lang="en-US">
                          <a:effectLst/>
                        </a:rPr>
                        <a:t>(</a:t>
                      </a:r>
                      <a:r>
                        <a:rPr dirty="0" sz="900" lang="en-US" err="1">
                          <a:effectLst/>
                        </a:rPr>
                        <a:t>node.kiri</a:t>
                      </a:r>
                      <a:r>
                        <a:rPr dirty="0" sz="900" lang="en-US">
                          <a:effectLst/>
                        </a:rPr>
                        <a:t>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</a:t>
                      </a:r>
                      <a:r>
                        <a:rPr dirty="0" sz="900" lang="en-US" err="1">
                          <a:effectLst/>
                        </a:rPr>
                        <a:t>printPostorder</a:t>
                      </a:r>
                      <a:r>
                        <a:rPr dirty="0" sz="900" lang="en-US">
                          <a:effectLst/>
                        </a:rPr>
                        <a:t>(</a:t>
                      </a:r>
                      <a:r>
                        <a:rPr dirty="0" sz="900" lang="en-US" err="1">
                          <a:effectLst/>
                        </a:rPr>
                        <a:t>node.kanan</a:t>
                      </a:r>
                      <a:r>
                        <a:rPr dirty="0" sz="900" lang="en-US">
                          <a:effectLst/>
                        </a:rPr>
                        <a:t>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    </a:t>
                      </a:r>
                      <a:r>
                        <a:rPr dirty="0" sz="900" lang="en-US" err="1">
                          <a:effectLst/>
                        </a:rPr>
                        <a:t>System.out.print</a:t>
                      </a:r>
                      <a:r>
                        <a:rPr dirty="0" sz="900" lang="en-US">
                          <a:effectLst/>
                        </a:rPr>
                        <a:t>(</a:t>
                      </a:r>
                      <a:r>
                        <a:rPr dirty="0" sz="900" lang="en-US" err="1">
                          <a:effectLst/>
                        </a:rPr>
                        <a:t>node.key</a:t>
                      </a:r>
                      <a:r>
                        <a:rPr dirty="0" sz="900" lang="en-US">
                          <a:effectLst/>
                        </a:rPr>
                        <a:t> + " ");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    }</a:t>
                      </a:r>
                      <a:endParaRPr dirty="0" sz="8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900" lang="en-US">
                          <a:effectLst/>
                        </a:rPr>
                        <a:t> </a:t>
                      </a:r>
                      <a:endParaRPr dirty="0" sz="8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05" marR="15005" marT="0" marB="0"/>
                </a:tc>
              </a:tr>
            </a:tbl>
          </a:graphicData>
        </a:graphic>
      </p:graphicFrame>
      <p:graphicFrame>
        <p:nvGraphicFramePr>
          <p:cNvPr id="4194316" name="Content Placeholder 3"/>
          <p:cNvGraphicFramePr>
            <a:graphicFrameLocks/>
          </p:cNvGraphicFramePr>
          <p:nvPr/>
        </p:nvGraphicFramePr>
        <p:xfrm>
          <a:off x="3624371" y="2282620"/>
          <a:ext cx="2053098" cy="4408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098"/>
              </a:tblGrid>
              <a:tr h="4288029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void </a:t>
                      </a:r>
                      <a:r>
                        <a:rPr dirty="0" sz="800" lang="en-US" err="1">
                          <a:effectLst/>
                        </a:rPr>
                        <a:t>printInorder</a:t>
                      </a:r>
                      <a:r>
                        <a:rPr dirty="0" sz="800" lang="en-US">
                          <a:effectLst/>
                        </a:rPr>
                        <a:t>(Node node) {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if (node == null)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    return;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printInorder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node.kiri</a:t>
                      </a:r>
                      <a:r>
                        <a:rPr dirty="0" sz="8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System.out.print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node.key</a:t>
                      </a:r>
                      <a:r>
                        <a:rPr dirty="0" sz="800" lang="en-US">
                          <a:effectLst/>
                        </a:rPr>
                        <a:t> + " ");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printInorder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node.kanan</a:t>
                      </a:r>
                      <a:r>
                        <a:rPr dirty="0" sz="8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void </a:t>
                      </a:r>
                      <a:r>
                        <a:rPr dirty="0" sz="800" lang="en-US" err="1">
                          <a:effectLst/>
                        </a:rPr>
                        <a:t>printPreorder</a:t>
                      </a:r>
                      <a:r>
                        <a:rPr dirty="0" sz="800" lang="en-US">
                          <a:effectLst/>
                        </a:rPr>
                        <a:t>(Node node) {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if (node == null)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    return;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System.out.print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node.key</a:t>
                      </a:r>
                      <a:r>
                        <a:rPr dirty="0" sz="800" lang="en-US">
                          <a:effectLst/>
                        </a:rPr>
                        <a:t> + " ");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printPreorder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node.kiri</a:t>
                      </a:r>
                      <a:r>
                        <a:rPr dirty="0" sz="8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printPreorder</a:t>
                      </a:r>
                      <a:r>
                        <a:rPr dirty="0" sz="800" lang="en-US">
                          <a:effectLst/>
                        </a:rPr>
                        <a:t>(</a:t>
                      </a:r>
                      <a:r>
                        <a:rPr dirty="0" sz="800" lang="en-US" err="1">
                          <a:effectLst/>
                        </a:rPr>
                        <a:t>node.kanan</a:t>
                      </a:r>
                      <a:r>
                        <a:rPr dirty="0" sz="800" lang="en-US">
                          <a:effectLst/>
                        </a:rPr>
                        <a:t>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void </a:t>
                      </a:r>
                      <a:r>
                        <a:rPr dirty="0" sz="800" lang="en-US" err="1">
                          <a:effectLst/>
                        </a:rPr>
                        <a:t>printPostorder</a:t>
                      </a:r>
                      <a:r>
                        <a:rPr dirty="0" sz="800" lang="en-US">
                          <a:effectLst/>
                        </a:rPr>
                        <a:t>() {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printPostorder</a:t>
                      </a:r>
                      <a:r>
                        <a:rPr dirty="0" sz="800" lang="en-US">
                          <a:effectLst/>
                        </a:rPr>
                        <a:t>(root);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void </a:t>
                      </a:r>
                      <a:r>
                        <a:rPr dirty="0" sz="800" lang="en-US" err="1">
                          <a:effectLst/>
                        </a:rPr>
                        <a:t>printInorder</a:t>
                      </a:r>
                      <a:r>
                        <a:rPr dirty="0" sz="800" lang="en-US">
                          <a:effectLst/>
                        </a:rPr>
                        <a:t>() {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printInorder</a:t>
                      </a:r>
                      <a:r>
                        <a:rPr dirty="0" sz="800" lang="en-US">
                          <a:effectLst/>
                        </a:rPr>
                        <a:t>(root);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void </a:t>
                      </a:r>
                      <a:r>
                        <a:rPr dirty="0" sz="800" lang="en-US" err="1">
                          <a:effectLst/>
                        </a:rPr>
                        <a:t>printPreorder</a:t>
                      </a:r>
                      <a:r>
                        <a:rPr dirty="0" sz="800" lang="en-US">
                          <a:effectLst/>
                        </a:rPr>
                        <a:t>() {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    </a:t>
                      </a:r>
                      <a:r>
                        <a:rPr dirty="0" sz="800" lang="en-US" err="1">
                          <a:effectLst/>
                        </a:rPr>
                        <a:t>printPreorder</a:t>
                      </a:r>
                      <a:r>
                        <a:rPr dirty="0" sz="800" lang="en-US">
                          <a:effectLst/>
                        </a:rPr>
                        <a:t>(root);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    }</a:t>
                      </a:r>
                      <a:endParaRPr dirty="0" sz="7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800" lang="en-US">
                          <a:effectLst/>
                        </a:rPr>
                        <a:t> </a:t>
                      </a:r>
                      <a:endParaRPr dirty="0" sz="7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05" marR="15005" marT="0" marB="0"/>
                </a:tc>
              </a:tr>
            </a:tbl>
          </a:graphicData>
        </a:graphic>
      </p:graphicFrame>
      <p:graphicFrame>
        <p:nvGraphicFramePr>
          <p:cNvPr id="4194317" name="Content Placeholder 3"/>
          <p:cNvGraphicFramePr>
            <a:graphicFrameLocks/>
          </p:cNvGraphicFramePr>
          <p:nvPr/>
        </p:nvGraphicFramePr>
        <p:xfrm>
          <a:off x="6284698" y="2282619"/>
          <a:ext cx="3227791" cy="429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7791"/>
              </a:tblGrid>
              <a:tr h="4295601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class Node  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public static void main(String </a:t>
                      </a:r>
                      <a:r>
                        <a:rPr dirty="0" sz="1000" lang="en-US" err="1">
                          <a:effectLst/>
                        </a:rPr>
                        <a:t>args</a:t>
                      </a:r>
                      <a:r>
                        <a:rPr dirty="0" sz="1000" lang="en-US">
                          <a:effectLst/>
                        </a:rPr>
                        <a:t>[]) {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BinaryTree</a:t>
                      </a:r>
                      <a:r>
                        <a:rPr dirty="0" sz="1000" lang="en-US">
                          <a:effectLst/>
                        </a:rPr>
                        <a:t> tree = new </a:t>
                      </a:r>
                      <a:r>
                        <a:rPr dirty="0" sz="1000" lang="en-US" err="1">
                          <a:effectLst/>
                        </a:rPr>
                        <a:t>BinaryTree</a:t>
                      </a:r>
                      <a:r>
                        <a:rPr dirty="0" sz="1000" lang="en-US">
                          <a:effectLst/>
                        </a:rPr>
                        <a:t>();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tree.root</a:t>
                      </a:r>
                      <a:r>
                        <a:rPr dirty="0" sz="1000" lang="en-US">
                          <a:effectLst/>
                        </a:rPr>
                        <a:t> = new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        Node(1);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tree.root.kiri</a:t>
                      </a:r>
                      <a:r>
                        <a:rPr dirty="0" sz="1000" lang="en-US">
                          <a:effectLst/>
                        </a:rPr>
                        <a:t> = new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        Node(2);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tree.root.kanan</a:t>
                      </a:r>
                      <a:r>
                        <a:rPr dirty="0" sz="1000" lang="en-US">
                          <a:effectLst/>
                        </a:rPr>
                        <a:t> = new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        Node(3);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tree.root.kiri.kiri</a:t>
                      </a:r>
                      <a:r>
                        <a:rPr dirty="0" sz="1000" lang="en-US">
                          <a:effectLst/>
                        </a:rPr>
                        <a:t> = new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        Node(4);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tree.root.kiri.kanan</a:t>
                      </a:r>
                      <a:r>
                        <a:rPr dirty="0" sz="1000" lang="en-US">
                          <a:effectLst/>
                        </a:rPr>
                        <a:t> = new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        Node(5);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System.out.println</a:t>
                      </a:r>
                      <a:r>
                        <a:rPr dirty="0" sz="1000" lang="en-US">
                          <a:effectLst/>
                        </a:rPr>
                        <a:t>("</a:t>
                      </a:r>
                      <a:r>
                        <a:rPr dirty="0" sz="1000" lang="en-US" err="1">
                          <a:effectLst/>
                        </a:rPr>
                        <a:t>Mencetak</a:t>
                      </a:r>
                      <a:r>
                        <a:rPr dirty="0" sz="1000" lang="en-US">
                          <a:effectLst/>
                        </a:rPr>
                        <a:t> Preorder ");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tree.printPreorder</a:t>
                      </a:r>
                      <a:r>
                        <a:rPr dirty="0" sz="1000" lang="en-US">
                          <a:effectLst/>
                        </a:rPr>
                        <a:t>();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System.out.println</a:t>
                      </a:r>
                      <a:r>
                        <a:rPr dirty="0" sz="1000" lang="en-US">
                          <a:effectLst/>
                        </a:rPr>
                        <a:t>("\</a:t>
                      </a:r>
                      <a:r>
                        <a:rPr dirty="0" sz="1000" lang="en-US" err="1">
                          <a:effectLst/>
                        </a:rPr>
                        <a:t>nMncetak</a:t>
                      </a:r>
                      <a:r>
                        <a:rPr dirty="0" sz="1000" lang="en-US">
                          <a:effectLst/>
                        </a:rPr>
                        <a:t> </a:t>
                      </a:r>
                      <a:r>
                        <a:rPr dirty="0" sz="1000" lang="en-US" err="1">
                          <a:effectLst/>
                        </a:rPr>
                        <a:t>Inorder</a:t>
                      </a:r>
                      <a:r>
                        <a:rPr dirty="0" sz="1000" lang="en-US">
                          <a:effectLst/>
                        </a:rPr>
                        <a:t> ");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tree.printInorder</a:t>
                      </a:r>
                      <a:r>
                        <a:rPr dirty="0" sz="1000" lang="en-US">
                          <a:effectLst/>
                        </a:rPr>
                        <a:t>();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System.out.println</a:t>
                      </a:r>
                      <a:r>
                        <a:rPr dirty="0" sz="1000" lang="en-US">
                          <a:effectLst/>
                        </a:rPr>
                        <a:t>("\</a:t>
                      </a:r>
                      <a:r>
                        <a:rPr dirty="0" sz="1000" lang="en-US" err="1">
                          <a:effectLst/>
                        </a:rPr>
                        <a:t>nMencetak</a:t>
                      </a:r>
                      <a:r>
                        <a:rPr dirty="0" sz="1000" lang="en-US">
                          <a:effectLst/>
                        </a:rPr>
                        <a:t> </a:t>
                      </a:r>
                      <a:r>
                        <a:rPr dirty="0" sz="1000" lang="en-US" err="1">
                          <a:effectLst/>
                        </a:rPr>
                        <a:t>Postorder</a:t>
                      </a:r>
                      <a:r>
                        <a:rPr dirty="0" sz="1000" lang="en-US">
                          <a:effectLst/>
                        </a:rPr>
                        <a:t>");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    </a:t>
                      </a:r>
                      <a:r>
                        <a:rPr dirty="0" sz="1000" lang="en-US" err="1">
                          <a:effectLst/>
                        </a:rPr>
                        <a:t>tree.printPostorder</a:t>
                      </a:r>
                      <a:r>
                        <a:rPr dirty="0" sz="1000" lang="en-US">
                          <a:effectLst/>
                        </a:rPr>
                        <a:t>();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    }</a:t>
                      </a:r>
                      <a:endParaRPr dirty="0" sz="900" lang="id-ID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}</a:t>
                      </a:r>
                      <a:endParaRPr dirty="0" sz="9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05" marR="15005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1" name="Cloud Callout 5">
            <a:hlinkClick r:id="rId6" action="ppaction://hlinksldjump"/>
          </p:cNvPr>
          <p:cNvSpPr/>
          <p:nvPr/>
        </p:nvSpPr>
        <p:spPr>
          <a:xfrm>
            <a:off x="10590663" y="5486400"/>
            <a:ext cx="1328382" cy="952184"/>
          </a:xfrm>
          <a:prstGeom prst="cloudCallou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>
                <a:solidFill>
                  <a:schemeClr val="bg1"/>
                </a:solidFill>
              </a:rPr>
              <a:t>???</a:t>
            </a:r>
            <a:endParaRPr dirty="0" lang="id-ID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2933700" y="1228299"/>
            <a:ext cx="8770571" cy="900762"/>
          </a:xfrm>
        </p:spPr>
        <p:txBody>
          <a:bodyPr/>
          <a:p>
            <a:r>
              <a:rPr dirty="0" lang="en-US"/>
              <a:t>Output </a:t>
            </a:r>
            <a:r>
              <a:rPr dirty="0" lang="en-US" err="1"/>
              <a:t>dalam</a:t>
            </a:r>
            <a:r>
              <a:rPr dirty="0" lang="en-US"/>
              <a:t> java</a:t>
            </a:r>
            <a:endParaRPr dirty="0" lang="id-ID"/>
          </a:p>
        </p:txBody>
      </p:sp>
      <p:sp>
        <p:nvSpPr>
          <p:cNvPr id="1048671" name="Content Placeholder 2"/>
          <p:cNvSpPr txBox="1"/>
          <p:nvPr/>
        </p:nvSpPr>
        <p:spPr>
          <a:xfrm>
            <a:off x="2933700" y="2465695"/>
            <a:ext cx="8770571" cy="365150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320040" latinLnBrk="0" marL="3200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20040" latinLnBrk="0" marL="6400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20040" latinLnBrk="0" marL="9601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20040" latinLnBrk="0" marL="12801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20040" latinLnBrk="0" marL="160020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320040" latinLnBrk="0" marL="19202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320040" latinLnBrk="0" marL="22402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320040" latinLnBrk="0" marL="25603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320040" latinLnBrk="0" marL="28803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pic>
        <p:nvPicPr>
          <p:cNvPr id="2097162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33700" y="2465695"/>
            <a:ext cx="7176234" cy="4032216"/>
          </a:xfrm>
          <a:prstGeom prst="rect"/>
        </p:spPr>
      </p:pic>
      <p:sp>
        <p:nvSpPr>
          <p:cNvPr id="1048672" name="Pentagon 8">
            <a:hlinkClick r:id="rId2" action="ppaction://hlinksldjump" highlightClick="1"/>
          </p:cNvPr>
          <p:cNvSpPr/>
          <p:nvPr/>
        </p:nvSpPr>
        <p:spPr>
          <a:xfrm>
            <a:off x="10399594" y="6089904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3162301" y="2403703"/>
            <a:ext cx="5859724" cy="967211"/>
          </a:xfrm>
        </p:spPr>
        <p:txBody>
          <a:bodyPr>
            <a:normAutofit/>
          </a:bodyPr>
          <a:p>
            <a:pPr algn="ctr" lvl="1"/>
            <a:endParaRPr dirty="0" lang="id-ID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3808926" y="3370914"/>
            <a:ext cx="4566474" cy="477756"/>
          </a:xfrm>
        </p:spPr>
        <p:txBody>
          <a:bodyPr>
            <a:normAutofit/>
          </a:bodyPr>
          <a:p>
            <a:r>
              <a:rPr b="1" dirty="0" lang="en-US"/>
              <a:t>Any Questions</a:t>
            </a:r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sz="3600" lang="id-ID"/>
              <a:t>THANK YOU</a:t>
            </a:r>
          </a:p>
        </p:txBody>
      </p:sp>
      <p:sp>
        <p:nvSpPr>
          <p:cNvPr id="1048676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id-ID"/>
              <a:t>FOR YOUR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TREE (</a:t>
            </a:r>
            <a:r>
              <a:rPr b="1" dirty="0" lang="en-US" err="1"/>
              <a:t>Pohon</a:t>
            </a:r>
            <a:r>
              <a:rPr b="1" dirty="0" lang="en-US"/>
              <a:t>)</a:t>
            </a:r>
            <a:endParaRPr dirty="0" lang="id-ID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id-ID"/>
              <a:t>sebuah struktur data yang secara bentuk menyerupai sebuah pohon, yang terdiri dari serangkaian node (simpul) yang saling berhubungan.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id-ID"/>
              <a:t>Node-node tersebut dihubungkan oleh sebuah vektor.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id-ID"/>
              <a:t>Setiap node dapat memiliki 0 atau lebih node anak (child).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57183" y="226047"/>
            <a:ext cx="6994749" cy="5631844"/>
          </a:xfrm>
          <a:prstGeom prst="rect"/>
        </p:spPr>
      </p:pic>
      <p:sp>
        <p:nvSpPr>
          <p:cNvPr id="1048619" name="Rectangle 3"/>
          <p:cNvSpPr/>
          <p:nvPr/>
        </p:nvSpPr>
        <p:spPr>
          <a:xfrm>
            <a:off x="1412271" y="1577176"/>
            <a:ext cx="1877883" cy="342265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 defTabSz="914400">
              <a:lnSpc>
                <a:spcPct val="111000"/>
              </a:lnSpc>
              <a:spcBef>
                <a:spcPts val="930"/>
              </a:spcBef>
            </a:pPr>
            <a:r>
              <a:rPr dirty="0" lang="id-ID">
                <a:solidFill>
                  <a:schemeClr val="tx1"/>
                </a:solidFill>
              </a:rPr>
              <a:t>Node yang berada di pangkal tree disebut node root (akar).</a:t>
            </a:r>
          </a:p>
          <a:p>
            <a:pPr algn="ctr" defTabSz="914400">
              <a:lnSpc>
                <a:spcPct val="111000"/>
              </a:lnSpc>
              <a:spcBef>
                <a:spcPts val="930"/>
              </a:spcBef>
            </a:pPr>
            <a:r>
              <a:rPr dirty="0" lang="id-ID">
                <a:solidFill>
                  <a:schemeClr val="tx1"/>
                </a:solidFill>
              </a:rPr>
              <a:t>Node yang berada paling ujung pada piramida tree disebut node leaf (daun)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buFont typeface="Arial" panose="020B0604020202020204" pitchFamily="34" charset="0"/>
              <a:buChar char="•"/>
            </a:pPr>
            <a:r>
              <a:rPr dirty="0" lang="en-US" err="1"/>
              <a:t>Jumlah</a:t>
            </a:r>
            <a:r>
              <a:rPr dirty="0" lang="en-US"/>
              <a:t> Link			= </a:t>
            </a:r>
            <a:r>
              <a:rPr b="1" dirty="0" i="1" lang="en-US"/>
              <a:t>n . k</a:t>
            </a:r>
            <a:endParaRPr b="1" dirty="0" lang="id-ID"/>
          </a:p>
          <a:p>
            <a:pPr lvl="0">
              <a:buFont typeface="Arial" panose="020B0604020202020204" pitchFamily="34" charset="0"/>
              <a:buChar char="•"/>
            </a:pPr>
            <a:r>
              <a:rPr dirty="0" lang="en-US" err="1"/>
              <a:t>Jumlah</a:t>
            </a:r>
            <a:r>
              <a:rPr dirty="0" lang="en-US"/>
              <a:t> Null-Link		= </a:t>
            </a:r>
            <a:r>
              <a:rPr b="1" dirty="0" i="1" lang="en-US"/>
              <a:t>n( k - 1)+1</a:t>
            </a:r>
            <a:endParaRPr b="1" dirty="0" lang="id-ID"/>
          </a:p>
          <a:p>
            <a:pPr lvl="0">
              <a:buFont typeface="Arial" panose="020B0604020202020204" pitchFamily="34" charset="0"/>
              <a:buChar char="•"/>
            </a:pPr>
            <a:r>
              <a:rPr dirty="0" lang="en-US" err="1"/>
              <a:t>Jumlah</a:t>
            </a:r>
            <a:r>
              <a:rPr dirty="0" lang="en-US"/>
              <a:t> Non Zero Link	</a:t>
            </a:r>
            <a:r>
              <a:rPr dirty="0" lang="id-ID"/>
              <a:t>	</a:t>
            </a:r>
            <a:r>
              <a:rPr dirty="0" lang="en-US"/>
              <a:t>= </a:t>
            </a:r>
            <a:r>
              <a:rPr b="1" dirty="0" i="1" lang="en-US"/>
              <a:t>n - 1</a:t>
            </a:r>
            <a:endParaRPr b="1" dirty="0" lang="id-ID"/>
          </a:p>
          <a:p>
            <a:pPr lvl="0">
              <a:buFont typeface="Arial" panose="020B0604020202020204" pitchFamily="34" charset="0"/>
              <a:buChar char="•"/>
            </a:pPr>
            <a:r>
              <a:rPr dirty="0" lang="en-US" err="1"/>
              <a:t>Struktur</a:t>
            </a:r>
            <a:r>
              <a:rPr dirty="0" lang="en-US"/>
              <a:t> Node K-</a:t>
            </a:r>
            <a:r>
              <a:rPr dirty="0" lang="en-US" err="1"/>
              <a:t>Ary</a:t>
            </a:r>
            <a:endParaRPr dirty="0" lang="id-ID"/>
          </a:p>
          <a:p>
            <a:pPr indent="0" marL="0">
              <a:buNone/>
            </a:pPr>
            <a:endParaRPr dirty="0" lang="id-ID"/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4612943" y="4395864"/>
          <a:ext cx="5954355" cy="1063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4546"/>
                <a:gridCol w="1984546"/>
                <a:gridCol w="1985263"/>
              </a:tblGrid>
              <a:tr h="531620">
                <a:tc gridSpan="3">
                  <a:txBody>
                    <a:bodyPr/>
                    <a:p>
                      <a:pPr algn="ctr" indent="0"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dirty="0" sz="1800" lang="en-US">
                          <a:effectLst/>
                        </a:rPr>
                        <a:t>Data</a:t>
                      </a:r>
                      <a:endParaRPr dirty="0" sz="16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p>
                      <a:endParaRPr lang="id-ID"/>
                    </a:p>
                  </a:txBody>
                </a:tc>
                <a:tc hMerge="1">
                  <a:txBody>
                    <a:bodyPr/>
                    <a:p>
                      <a:endParaRPr lang="id-ID"/>
                    </a:p>
                  </a:txBody>
                </a:tc>
              </a:tr>
              <a:tr h="531620">
                <a:tc>
                  <a:txBody>
                    <a:bodyPr/>
                    <a:p>
                      <a:pPr algn="ctr" indent="0"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Child -1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</a:rPr>
                        <a:t>…</a:t>
                      </a:r>
                      <a:endParaRPr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 indent="0"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</a:rPr>
                        <a:t>Child – K</a:t>
                      </a:r>
                      <a:endParaRPr dirty="0" sz="1200" lang="id-ID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21" name="Content Placeholder 2"/>
          <p:cNvSpPr txBox="1"/>
          <p:nvPr/>
        </p:nvSpPr>
        <p:spPr>
          <a:xfrm>
            <a:off x="3058804" y="297247"/>
            <a:ext cx="8337077" cy="1818155"/>
          </a:xfrm>
          <a:prstGeom prst="rect"/>
        </p:spPr>
        <p:txBody>
          <a:bodyPr bIns="45720" lIns="91440" rIns="91440" rtlCol="0" tIns="45720" vert="horz">
            <a:normAutofit fontScale="85000" lnSpcReduction="10000"/>
          </a:bodyPr>
          <a:lstStyle>
            <a:lvl1pPr algn="l" defTabSz="914400" eaLnBrk="1" hangingPunct="1" indent="-320040" latinLnBrk="0" marL="3200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20040" latinLnBrk="0" marL="6400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20040" latinLnBrk="0" marL="9601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20040" latinLnBrk="0" marL="12801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20040" latinLnBrk="0" marL="160020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320040" latinLnBrk="0" marL="192024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320040" latinLnBrk="0" marL="224028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320040" latinLnBrk="0" marL="256032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320040" latinLnBrk="0" marL="2880360" rtl="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Font typeface="Corbel" panose="020B0503020204020204" pitchFamily="34" charset="0"/>
              <a:buNone/>
            </a:pPr>
            <a:r>
              <a:rPr dirty="0" sz="2600" lang="en-US"/>
              <a:t>Proses </a:t>
            </a:r>
            <a:r>
              <a:rPr dirty="0" sz="2600" lang="en-US" err="1"/>
              <a:t>dalam</a:t>
            </a:r>
            <a:r>
              <a:rPr dirty="0" sz="2600" lang="en-US"/>
              <a:t> </a:t>
            </a:r>
            <a:r>
              <a:rPr dirty="0" sz="2600" lang="en-US" err="1"/>
              <a:t>struktur</a:t>
            </a:r>
            <a:r>
              <a:rPr dirty="0" sz="2600" lang="en-US"/>
              <a:t> data non linier, </a:t>
            </a:r>
            <a:r>
              <a:rPr dirty="0" sz="2600" lang="en-US" err="1"/>
              <a:t>bentuk</a:t>
            </a:r>
            <a:r>
              <a:rPr dirty="0" sz="2600" lang="en-US"/>
              <a:t> </a:t>
            </a:r>
            <a:r>
              <a:rPr dirty="0" sz="2600" lang="en-US" err="1"/>
              <a:t>pohon</a:t>
            </a:r>
            <a:r>
              <a:rPr dirty="0" sz="2600" lang="en-US"/>
              <a:t> </a:t>
            </a:r>
            <a:r>
              <a:rPr dirty="0" sz="2600" lang="en-US" err="1"/>
              <a:t>akan</a:t>
            </a:r>
            <a:r>
              <a:rPr dirty="0" sz="2600" lang="en-US"/>
              <a:t> </a:t>
            </a:r>
            <a:r>
              <a:rPr dirty="0" sz="2600" lang="en-US" err="1"/>
              <a:t>lebih</a:t>
            </a:r>
            <a:r>
              <a:rPr dirty="0" sz="2600" lang="en-US"/>
              <a:t> </a:t>
            </a:r>
            <a:r>
              <a:rPr dirty="0" sz="2600" lang="en-US" err="1"/>
              <a:t>mudah</a:t>
            </a:r>
            <a:r>
              <a:rPr dirty="0" sz="2600" lang="en-US"/>
              <a:t> </a:t>
            </a:r>
            <a:r>
              <a:rPr dirty="0" sz="2600" lang="en-US" err="1"/>
              <a:t>digambarkan</a:t>
            </a:r>
            <a:r>
              <a:rPr dirty="0" sz="2600" lang="en-US"/>
              <a:t> </a:t>
            </a:r>
            <a:r>
              <a:rPr dirty="0" sz="2600" lang="en-US" err="1"/>
              <a:t>bila</a:t>
            </a:r>
            <a:r>
              <a:rPr dirty="0" sz="2600" lang="id-ID"/>
              <a:t> </a:t>
            </a:r>
            <a:r>
              <a:rPr dirty="0" sz="2600" lang="en-US" err="1"/>
              <a:t>diketahui</a:t>
            </a:r>
            <a:r>
              <a:rPr dirty="0" sz="2600" lang="en-US"/>
              <a:t> :</a:t>
            </a:r>
            <a:endParaRPr dirty="0" sz="2600" lang="id-ID"/>
          </a:p>
          <a:p>
            <a:pPr indent="-319088" marL="4298950">
              <a:buFont typeface="Wingdings" panose="05000000000000000000" pitchFamily="2" charset="2"/>
              <a:buChar char="ü"/>
            </a:pPr>
            <a:r>
              <a:rPr b="1" dirty="0" sz="2800" i="1" lang="en-US"/>
              <a:t>n</a:t>
            </a:r>
            <a:r>
              <a:rPr b="1" dirty="0" sz="2800" lang="en-US"/>
              <a:t> ( </a:t>
            </a:r>
            <a:r>
              <a:rPr b="1" dirty="0" sz="2800" lang="en-US" err="1"/>
              <a:t>Jumlah</a:t>
            </a:r>
            <a:r>
              <a:rPr b="1" dirty="0" sz="2800" lang="en-US"/>
              <a:t> </a:t>
            </a:r>
            <a:r>
              <a:rPr b="1" dirty="0" sz="2800" lang="en-US" err="1"/>
              <a:t>Simpul</a:t>
            </a:r>
            <a:r>
              <a:rPr b="1" dirty="0" sz="2800" lang="en-US"/>
              <a:t> </a:t>
            </a:r>
            <a:r>
              <a:rPr b="1" dirty="0" sz="2800" lang="en-US" err="1"/>
              <a:t>atau</a:t>
            </a:r>
            <a:r>
              <a:rPr b="1" dirty="0" sz="2800" lang="en-US"/>
              <a:t> Node )</a:t>
            </a:r>
            <a:endParaRPr b="1" dirty="0" sz="2800" lang="id-ID"/>
          </a:p>
          <a:p>
            <a:pPr indent="-319088" marL="4298950">
              <a:buFont typeface="Wingdings" panose="05000000000000000000" pitchFamily="2" charset="2"/>
              <a:buChar char="ü"/>
            </a:pPr>
            <a:r>
              <a:rPr b="1" dirty="0" sz="2800" i="1" lang="en-US"/>
              <a:t>k</a:t>
            </a:r>
            <a:r>
              <a:rPr b="1" dirty="0" sz="2800" lang="en-US"/>
              <a:t> ( </a:t>
            </a:r>
            <a:r>
              <a:rPr b="1" dirty="0" sz="2800" lang="en-US" err="1"/>
              <a:t>Derajat</a:t>
            </a:r>
            <a:r>
              <a:rPr b="1" dirty="0" sz="2800" lang="en-US"/>
              <a:t> </a:t>
            </a:r>
            <a:r>
              <a:rPr b="1" dirty="0" sz="2800" lang="en-US" err="1"/>
              <a:t>Pohon</a:t>
            </a:r>
            <a:r>
              <a:rPr b="1" dirty="0" sz="2800" lang="en-US"/>
              <a:t>)</a:t>
            </a:r>
            <a:endParaRPr b="1" dirty="0" sz="2800" lang="id-ID"/>
          </a:p>
          <a:p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50058" y="4529188"/>
            <a:ext cx="2034085" cy="156071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pPr eaLnBrk="0" fontAlgn="base" hangingPunct="0" lvl="0">
              <a:lnSpc>
                <a:spcPct val="100000"/>
              </a:lnSpc>
              <a:spcAft>
                <a:spcPct val="0"/>
              </a:spcAft>
            </a:pPr>
            <a:r>
              <a:rPr altLang="id-ID" dirty="0" sz="3200" lang="id-ID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 :</a:t>
            </a:r>
            <a:br>
              <a:rPr altLang="id-ID" dirty="0" sz="3200" lang="id-ID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altLang="id-ID" dirty="0" sz="3200" i="1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altLang="id-ID" dirty="0" sz="32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10</a:t>
            </a:r>
            <a:r>
              <a:rPr altLang="id-ID" dirty="0" sz="3200" lang="id-ID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altLang="id-ID" dirty="0" sz="3200" lang="id-ID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altLang="id-ID" dirty="0" sz="3200" i="1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altLang="id-ID" dirty="0" sz="32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endParaRPr dirty="0" sz="3200" lang="id-ID">
              <a:solidFill>
                <a:schemeClr val="bg1"/>
              </a:solidFill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933700" y="4449170"/>
            <a:ext cx="8770571" cy="1640734"/>
          </a:xfrm>
        </p:spPr>
        <p:txBody>
          <a:bodyPr/>
          <a:p>
            <a:pPr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id-ID" dirty="0" lang="en-US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		= </a:t>
            </a:r>
            <a:r>
              <a:rPr altLang="id-ID" dirty="0" i="1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. k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3. 10 = 30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id-ID" dirty="0" lang="en-US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Link		= </a:t>
            </a:r>
            <a:r>
              <a:rPr altLang="id-ID" dirty="0" i="1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( k – 1 ) + 1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id-ID" dirty="0" lang="id-ID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10( 3 – 1 ) + 1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id-ID" dirty="0" lang="id-ID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21</a:t>
            </a:r>
            <a:endParaRPr altLang="id-ID" dirty="0" sz="1800" lang="id-ID">
              <a:solidFill>
                <a:schemeClr val="tx1"/>
              </a:solidFill>
            </a:endParaRPr>
          </a:p>
          <a:p>
            <a:pPr eaLnBrk="0" fontAlgn="base" hangingPunct="0" indent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id-ID" dirty="0" lang="en-US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Zero Link	=</a:t>
            </a:r>
            <a:r>
              <a:rPr altLang="id-ID" dirty="0" i="1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– 1</a:t>
            </a:r>
            <a:r>
              <a:rPr altLang="id-ID" dirty="0"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 – 1 = 9</a:t>
            </a:r>
            <a:endParaRPr altLang="id-ID" dirty="0" sz="3200"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dirty="0" lang="id-ID"/>
          </a:p>
        </p:txBody>
      </p:sp>
      <p:sp>
        <p:nvSpPr>
          <p:cNvPr id="104862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id-ID"/>
          </a:p>
        </p:txBody>
      </p:sp>
      <p:pic>
        <p:nvPicPr>
          <p:cNvPr id="209715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33699" y="228600"/>
            <a:ext cx="8770571" cy="4015854"/>
          </a:xfrm>
          <a:prstGeom prst="rect"/>
          <a:noFill/>
        </p:spPr>
      </p:pic>
      <p:sp>
        <p:nvSpPr>
          <p:cNvPr id="1048625" name="Pentagon 8">
            <a:hlinkClick r:id="rId2" action="ppaction://hlinksldjump" highlightClick="1"/>
          </p:cNvPr>
          <p:cNvSpPr/>
          <p:nvPr/>
        </p:nvSpPr>
        <p:spPr>
          <a:xfrm>
            <a:off x="10399594" y="6089904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2933700" y="899822"/>
            <a:ext cx="8770571" cy="1038160"/>
          </a:xfrm>
        </p:spPr>
        <p:txBody>
          <a:bodyPr>
            <a:normAutofit/>
          </a:bodyPr>
          <a:p>
            <a:r>
              <a:rPr b="1" dirty="0" lang="en-US"/>
              <a:t>BINARY TREE</a:t>
            </a:r>
            <a:endParaRPr dirty="0" lang="id-ID"/>
          </a:p>
        </p:txBody>
      </p:sp>
      <p:sp>
        <p:nvSpPr>
          <p:cNvPr id="1048627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algn="ctr" indent="0" marL="0">
              <a:buNone/>
            </a:pP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pohon</a:t>
            </a:r>
            <a:r>
              <a:rPr dirty="0" lang="en-US"/>
              <a:t> </a:t>
            </a:r>
            <a:r>
              <a:rPr dirty="0" lang="en-US" err="1"/>
              <a:t>biner</a:t>
            </a:r>
            <a:r>
              <a:rPr dirty="0" lang="en-US"/>
              <a:t> T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didefinisikan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sekumpulan</a:t>
            </a:r>
            <a:r>
              <a:rPr dirty="0" lang="en-US"/>
              <a:t> </a:t>
            </a:r>
            <a:r>
              <a:rPr dirty="0" lang="en-US" err="1"/>
              <a:t>terbatas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elemen-elemen</a:t>
            </a:r>
            <a:r>
              <a:rPr dirty="0" lang="en-US"/>
              <a:t> yang </a:t>
            </a:r>
            <a:r>
              <a:rPr dirty="0" lang="en-US" err="1"/>
              <a:t>disebut</a:t>
            </a:r>
            <a:r>
              <a:rPr dirty="0" lang="en-US"/>
              <a:t> nodes/</a:t>
            </a:r>
            <a:r>
              <a:rPr dirty="0" lang="en-US" err="1"/>
              <a:t>simpul</a:t>
            </a:r>
            <a:r>
              <a:rPr dirty="0" lang="en-US"/>
              <a:t> </a:t>
            </a:r>
            <a:r>
              <a:rPr dirty="0" lang="en-US" err="1"/>
              <a:t>dimana</a:t>
            </a:r>
            <a:r>
              <a:rPr dirty="0" lang="en-US"/>
              <a:t> :</a:t>
            </a:r>
            <a:endParaRPr dirty="0" lang="id-ID"/>
          </a:p>
          <a:p>
            <a:pPr algn="just" lvl="0">
              <a:buFont typeface="Arial" panose="020B0604020202020204" pitchFamily="34" charset="0"/>
              <a:buChar char="•"/>
            </a:pPr>
            <a:r>
              <a:rPr dirty="0" lang="en-US"/>
              <a:t>T </a:t>
            </a:r>
            <a:r>
              <a:rPr dirty="0" lang="en-US" err="1"/>
              <a:t>dikatakan</a:t>
            </a:r>
            <a:r>
              <a:rPr dirty="0" lang="en-US"/>
              <a:t> </a:t>
            </a:r>
            <a:r>
              <a:rPr dirty="0" lang="en-US" err="1"/>
              <a:t>kosong</a:t>
            </a:r>
            <a:r>
              <a:rPr dirty="0" lang="en-US"/>
              <a:t> </a:t>
            </a:r>
            <a:r>
              <a:rPr b="1" dirty="0" lang="en-US"/>
              <a:t>(null tree/</a:t>
            </a:r>
            <a:r>
              <a:rPr b="1" dirty="0" lang="en-US" err="1"/>
              <a:t>pohon</a:t>
            </a:r>
            <a:r>
              <a:rPr b="1" dirty="0" lang="en-US"/>
              <a:t> null </a:t>
            </a:r>
            <a:r>
              <a:rPr b="1" dirty="0" lang="en-US" err="1"/>
              <a:t>atau</a:t>
            </a:r>
            <a:r>
              <a:rPr b="1" dirty="0" lang="en-US"/>
              <a:t> empty tree/</a:t>
            </a:r>
            <a:r>
              <a:rPr b="1" dirty="0" lang="en-US" err="1"/>
              <a:t>pohon</a:t>
            </a:r>
            <a:r>
              <a:rPr b="1" dirty="0" lang="en-US"/>
              <a:t> </a:t>
            </a:r>
            <a:r>
              <a:rPr b="1" dirty="0" lang="en-US" err="1"/>
              <a:t>kosong</a:t>
            </a:r>
            <a:r>
              <a:rPr b="1" dirty="0" lang="en-US"/>
              <a:t>)</a:t>
            </a:r>
            <a:endParaRPr b="1" dirty="0" lang="id-ID"/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US"/>
              <a:t>T </a:t>
            </a:r>
            <a:r>
              <a:rPr dirty="0" lang="en-US" err="1"/>
              <a:t>terdiri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node </a:t>
            </a:r>
            <a:r>
              <a:rPr dirty="0" lang="en-US" err="1"/>
              <a:t>khusus</a:t>
            </a:r>
            <a:r>
              <a:rPr dirty="0" lang="en-US"/>
              <a:t> yang </a:t>
            </a:r>
            <a:r>
              <a:rPr dirty="0" lang="en-US" err="1"/>
              <a:t>dipanggil</a:t>
            </a:r>
            <a:r>
              <a:rPr dirty="0" lang="en-US"/>
              <a:t> R, </a:t>
            </a:r>
            <a:r>
              <a:rPr dirty="0" lang="en-US" err="1"/>
              <a:t>disebut</a:t>
            </a:r>
            <a:r>
              <a:rPr dirty="0" lang="en-US"/>
              <a:t> root </a:t>
            </a:r>
            <a:r>
              <a:rPr dirty="0" lang="en-US" err="1"/>
              <a:t>dari</a:t>
            </a:r>
            <a:r>
              <a:rPr dirty="0" lang="en-US"/>
              <a:t> T </a:t>
            </a:r>
            <a:r>
              <a:rPr dirty="0" lang="en-US" err="1"/>
              <a:t>dan</a:t>
            </a:r>
            <a:r>
              <a:rPr dirty="0" lang="en-US"/>
              <a:t> node-node T </a:t>
            </a:r>
            <a:r>
              <a:rPr dirty="0" lang="en-US" err="1"/>
              <a:t>lainnya</a:t>
            </a:r>
            <a:r>
              <a:rPr dirty="0" lang="en-US"/>
              <a:t> </a:t>
            </a:r>
            <a:r>
              <a:rPr dirty="0" lang="en-US" err="1"/>
              <a:t>membentuk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pasangan</a:t>
            </a:r>
            <a:r>
              <a:rPr dirty="0" lang="en-US"/>
              <a:t> </a:t>
            </a:r>
            <a:r>
              <a:rPr dirty="0" lang="en-US" err="1"/>
              <a:t>terurut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binary tree T1 </a:t>
            </a:r>
            <a:r>
              <a:rPr dirty="0" lang="en-US" err="1"/>
              <a:t>dan</a:t>
            </a:r>
            <a:r>
              <a:rPr dirty="0" lang="en-US"/>
              <a:t> T2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berhubungan</a:t>
            </a:r>
            <a:r>
              <a:rPr dirty="0" lang="en-US"/>
              <a:t> yang </a:t>
            </a:r>
            <a:r>
              <a:rPr dirty="0" lang="en-US" err="1"/>
              <a:t>kemudian</a:t>
            </a:r>
            <a:r>
              <a:rPr dirty="0" lang="en-US"/>
              <a:t> </a:t>
            </a:r>
            <a:r>
              <a:rPr dirty="0" lang="en-US" err="1"/>
              <a:t>dipanggil</a:t>
            </a:r>
            <a:r>
              <a:rPr dirty="0" lang="en-US"/>
              <a:t> subtree </a:t>
            </a:r>
            <a:r>
              <a:rPr dirty="0" lang="en-US" err="1"/>
              <a:t>kiri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subtree </a:t>
            </a:r>
            <a:r>
              <a:rPr dirty="0" lang="en-US" err="1"/>
              <a:t>kanan</a:t>
            </a:r>
            <a:r>
              <a:rPr dirty="0" lang="en-US"/>
              <a:t>.</a:t>
            </a:r>
            <a:endParaRPr dirty="0"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54842" y="518615"/>
            <a:ext cx="7178721" cy="6032309"/>
          </a:xfrm>
          <a:prstGeom prst="rect"/>
          <a:blipFill>
            <a:blip xmlns:r="http://schemas.openxmlformats.org/officeDocument/2006/relationships" r:embed="rId1"/>
            <a:stretch>
              <a:fillRect l="-849" t="-202"/>
            </a:stretch>
          </a:blipFill>
        </p:spPr>
        <p:txBody>
          <a:bodyPr/>
          <a:p>
            <a:r>
              <a:rPr lang="id-ID">
                <a:noFill/>
              </a:rPr>
              <a:t> </a:t>
            </a:r>
          </a:p>
        </p:txBody>
      </p:sp>
      <p:pic>
        <p:nvPicPr>
          <p:cNvPr id="2097154" name="Picture 2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50152" y="261990"/>
            <a:ext cx="4156464" cy="4163295"/>
          </a:xfrm>
          <a:prstGeom prst="rect"/>
        </p:spPr>
      </p:pic>
      <p:sp>
        <p:nvSpPr>
          <p:cNvPr id="1048629" name="Pentagon 8">
            <a:hlinkClick r:id="rId3" action="ppaction://hlinksldjump" highlightClick="1"/>
          </p:cNvPr>
          <p:cNvSpPr/>
          <p:nvPr/>
        </p:nvSpPr>
        <p:spPr>
          <a:xfrm>
            <a:off x="10131864" y="6171789"/>
            <a:ext cx="1304677" cy="379135"/>
          </a:xfrm>
          <a:prstGeom prst="actionButtonHo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lastClr="000000" val="windowText"/>
      </a:dk1>
      <a:lt1>
        <a:sysClr lastClr="FFFFFF" val="window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25400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STRUKTUR DATA</dc:title>
  <dc:creator>zuhdi #</dc:creator>
  <cp:lastModifiedBy>veri</cp:lastModifiedBy>
  <dcterms:created xsi:type="dcterms:W3CDTF">2018-11-24T15:15:47Z</dcterms:created>
  <dcterms:modified xsi:type="dcterms:W3CDTF">2019-12-17T05:15:48Z</dcterms:modified>
</cp:coreProperties>
</file>