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7" r:id="rId4"/>
    <p:sldId id="269" r:id="rId5"/>
    <p:sldId id="257" r:id="rId6"/>
    <p:sldId id="262" r:id="rId7"/>
    <p:sldId id="272" r:id="rId8"/>
    <p:sldId id="297" r:id="rId9"/>
    <p:sldId id="273" r:id="rId10"/>
    <p:sldId id="283" r:id="rId11"/>
    <p:sldId id="280" r:id="rId12"/>
    <p:sldId id="281" r:id="rId13"/>
    <p:sldId id="282" r:id="rId14"/>
    <p:sldId id="296" r:id="rId15"/>
    <p:sldId id="284" r:id="rId16"/>
    <p:sldId id="286" r:id="rId17"/>
    <p:sldId id="285" r:id="rId18"/>
    <p:sldId id="259" r:id="rId19"/>
    <p:sldId id="263" r:id="rId20"/>
    <p:sldId id="288" r:id="rId21"/>
    <p:sldId id="289" r:id="rId22"/>
    <p:sldId id="287" r:id="rId23"/>
    <p:sldId id="290" r:id="rId24"/>
    <p:sldId id="291" r:id="rId25"/>
    <p:sldId id="292" r:id="rId26"/>
    <p:sldId id="293" r:id="rId27"/>
    <p:sldId id="294" r:id="rId28"/>
    <p:sldId id="295" r:id="rId29"/>
    <p:sldId id="260" r:id="rId30"/>
    <p:sldId id="264" r:id="rId31"/>
    <p:sldId id="27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72200" y="5229200"/>
            <a:ext cx="2090093" cy="882119"/>
          </a:xfrm>
        </p:spPr>
        <p:txBody>
          <a:bodyPr/>
          <a:lstStyle/>
          <a:p>
            <a:r>
              <a:rPr lang="zh-CN" altLang="en-US" dirty="0" smtClean="0"/>
              <a:t>作者：刘远一</a:t>
            </a:r>
            <a:endParaRPr lang="en-US" altLang="zh-CN" dirty="0" smtClean="0"/>
          </a:p>
          <a:p>
            <a:r>
              <a:rPr lang="zh-CN" altLang="en-US" dirty="0" smtClean="0"/>
              <a:t>导师：黄翰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211897"/>
            <a:ext cx="7175351" cy="1793167"/>
          </a:xfrm>
        </p:spPr>
        <p:txBody>
          <a:bodyPr/>
          <a:lstStyle/>
          <a:p>
            <a:r>
              <a:rPr lang="zh-CN" altLang="en-US" dirty="0" smtClean="0"/>
              <a:t>基于摘要的监控视频信息检索系统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运动物体跟踪</a:t>
            </a:r>
            <a:endParaRPr lang="zh-CN" altLang="en-US" dirty="0"/>
          </a:p>
        </p:txBody>
      </p:sp>
      <p:grpSp>
        <p:nvGrpSpPr>
          <p:cNvPr id="19" name="画布 45"/>
          <p:cNvGrpSpPr/>
          <p:nvPr/>
        </p:nvGrpSpPr>
        <p:grpSpPr>
          <a:xfrm>
            <a:off x="3563888" y="387202"/>
            <a:ext cx="2592288" cy="4769989"/>
            <a:chOff x="2019299" y="66675"/>
            <a:chExt cx="1256326" cy="2685075"/>
          </a:xfrm>
        </p:grpSpPr>
        <p:sp>
          <p:nvSpPr>
            <p:cNvPr id="21" name="圆角矩形 20"/>
            <p:cNvSpPr/>
            <p:nvPr/>
          </p:nvSpPr>
          <p:spPr>
            <a:xfrm>
              <a:off x="2019299" y="66675"/>
              <a:ext cx="1247776" cy="33337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Times New Roman"/>
                </a:rPr>
                <a:t>图像序列灰度化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019299" y="628650"/>
              <a:ext cx="1247776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Times New Roman"/>
                </a:rPr>
                <a:t>运动物体检测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019300" y="1189650"/>
              <a:ext cx="1247775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/>
                </a:rPr>
                <a:t>中值滤波去噪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27850" y="1789725"/>
              <a:ext cx="1247775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/>
                </a:rPr>
                <a:t>形态学处理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27850" y="2408850"/>
              <a:ext cx="1247775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/>
                </a:rPr>
                <a:t>运动点团跟踪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cxnSp>
          <p:nvCxnSpPr>
            <p:cNvPr id="26" name="直接箭头连接符 25"/>
            <p:cNvCxnSpPr>
              <a:stCxn id="21" idx="2"/>
              <a:endCxn id="22" idx="0"/>
            </p:cNvCxnSpPr>
            <p:nvPr/>
          </p:nvCxnSpPr>
          <p:spPr>
            <a:xfrm>
              <a:off x="2643187" y="40005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stCxn id="22" idx="2"/>
              <a:endCxn id="23" idx="0"/>
            </p:cNvCxnSpPr>
            <p:nvPr/>
          </p:nvCxnSpPr>
          <p:spPr>
            <a:xfrm>
              <a:off x="2643187" y="971550"/>
              <a:ext cx="1" cy="2181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8" name="直接箭头连接符 27"/>
            <p:cNvCxnSpPr>
              <a:stCxn id="23" idx="2"/>
              <a:endCxn id="24" idx="0"/>
            </p:cNvCxnSpPr>
            <p:nvPr/>
          </p:nvCxnSpPr>
          <p:spPr>
            <a:xfrm>
              <a:off x="2643188" y="1532550"/>
              <a:ext cx="8550" cy="25717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24" idx="2"/>
              <a:endCxn id="25" idx="0"/>
            </p:cNvCxnSpPr>
            <p:nvPr/>
          </p:nvCxnSpPr>
          <p:spPr>
            <a:xfrm>
              <a:off x="2651738" y="2132625"/>
              <a:ext cx="0" cy="27622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81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图像灰度化操作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5696" y="395372"/>
                <a:ext cx="5145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1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Gray</m:t>
                    </m:r>
                    <m:r>
                      <a:rPr lang="en-US" altLang="zh-CN">
                        <a:latin typeface="Cambria Math"/>
                      </a:rPr>
                      <m:t>=0.299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+0.587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+0.114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B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5372"/>
                <a:ext cx="514596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48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35696" y="899428"/>
                <a:ext cx="61206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2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Gray</m:t>
                    </m:r>
                    <m:r>
                      <a:rPr lang="en-US" altLang="zh-CN">
                        <a:latin typeface="Cambria Math"/>
                      </a:rPr>
                      <m:t>=(299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+587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+144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B</m:t>
                    </m:r>
                    <m:r>
                      <a:rPr lang="en-US" altLang="zh-CN">
                        <a:latin typeface="Cambria Math"/>
                      </a:rPr>
                      <m:t>+500)/1000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899428"/>
                <a:ext cx="61206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97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35696" y="1403484"/>
                <a:ext cx="59766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3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Gray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19595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  <m:r>
                          <a:rPr lang="en-US" altLang="zh-CN">
                            <a:latin typeface="Cambria Math"/>
                          </a:rPr>
                          <m:t>+38469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  <m:r>
                          <a:rPr lang="en-US" altLang="zh-CN">
                            <a:latin typeface="Cambria Math"/>
                          </a:rPr>
                          <m:t>+7471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≫16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403484"/>
                <a:ext cx="59766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5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39783"/>
              </p:ext>
            </p:extLst>
          </p:nvPr>
        </p:nvGraphicFramePr>
        <p:xfrm>
          <a:off x="827584" y="2132856"/>
          <a:ext cx="7560841" cy="3177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1397974"/>
                <a:gridCol w="1476528"/>
                <a:gridCol w="1623397"/>
                <a:gridCol w="1838806"/>
              </a:tblGrid>
              <a:tr h="401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公式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视频长度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帧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视频分辨率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总时间</a:t>
                      </a:r>
                      <a:r>
                        <a:rPr lang="en-US" sz="2000" kern="100">
                          <a:effectLst/>
                        </a:rPr>
                        <a:t>/ms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平均时间</a:t>
                      </a:r>
                      <a:r>
                        <a:rPr lang="en-US" sz="2000" kern="100">
                          <a:effectLst/>
                        </a:rPr>
                        <a:t>/ms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64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3623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1280*720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15722.8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4.34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8406.68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2.32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5764.69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1.59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Opencv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7646.59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2.11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426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中值滤波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89" y="2636912"/>
            <a:ext cx="5486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2" y="-19972"/>
            <a:ext cx="5486400" cy="3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8713" y="4153370"/>
            <a:ext cx="368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中值滤波的实现方法为用一个滑动窗口沿着图像滑动，窗口中心像素点的灰度值用窗口内所有像素点的中值来代替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410" y="5877272"/>
                <a:ext cx="4265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𝑚𝑒𝑑</m:t>
                      </m:r>
                      <m:r>
                        <a:rPr lang="en-US" altLang="zh-CN" i="1">
                          <a:latin typeface="Cambria Math"/>
                        </a:rPr>
                        <m:t>{</m:t>
                      </m:r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𝑙</m:t>
                          </m:r>
                          <m:r>
                            <a:rPr lang="zh-CN" altLang="zh-CN"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" y="5877272"/>
                <a:ext cx="426520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0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5742684"/>
            <a:ext cx="7674242" cy="1143000"/>
          </a:xfrm>
        </p:spPr>
        <p:txBody>
          <a:bodyPr/>
          <a:lstStyle/>
          <a:p>
            <a:r>
              <a:rPr lang="zh-CN" altLang="en-US" dirty="0" smtClean="0"/>
              <a:t>形态学处理与运动点团提取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25165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形态学闭操作：膨胀后腐蚀</a:t>
            </a:r>
            <a:endParaRPr lang="zh-CN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10" y="0"/>
            <a:ext cx="5486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708920"/>
            <a:ext cx="5486400" cy="30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运动点团提取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2181" y="4483065"/>
            <a:ext cx="295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线段编码检测连通区域</a:t>
            </a:r>
            <a:endParaRPr lang="zh-CN" altLang="en-US" sz="2000" dirty="0"/>
          </a:p>
        </p:txBody>
      </p:sp>
      <p:grpSp>
        <p:nvGrpSpPr>
          <p:cNvPr id="5" name="画布 5"/>
          <p:cNvGrpSpPr/>
          <p:nvPr/>
        </p:nvGrpSpPr>
        <p:grpSpPr>
          <a:xfrm>
            <a:off x="2108495" y="1173630"/>
            <a:ext cx="5487841" cy="2487573"/>
            <a:chOff x="580050" y="95252"/>
            <a:chExt cx="3915749" cy="1322035"/>
          </a:xfrm>
        </p:grpSpPr>
        <p:sp>
          <p:nvSpPr>
            <p:cNvPr id="7" name="矩形 6"/>
            <p:cNvSpPr/>
            <p:nvPr/>
          </p:nvSpPr>
          <p:spPr>
            <a:xfrm>
              <a:off x="1190625" y="133351"/>
              <a:ext cx="104775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70875" y="133351"/>
              <a:ext cx="76297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0050" y="323851"/>
              <a:ext cx="176310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56575" y="323851"/>
              <a:ext cx="104775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66825" y="514351"/>
              <a:ext cx="129442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32724" y="514351"/>
              <a:ext cx="156307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2975" y="704851"/>
              <a:ext cx="290610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18325" y="895351"/>
              <a:ext cx="129413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46875" y="1085851"/>
              <a:ext cx="129413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6" name="文本框 9"/>
            <p:cNvSpPr txBox="1"/>
            <p:nvPr/>
          </p:nvSpPr>
          <p:spPr>
            <a:xfrm>
              <a:off x="1618274" y="104777"/>
              <a:ext cx="2381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>
                  <a:effectLst/>
                  <a:latin typeface="Times New Roman"/>
                  <a:ea typeface="宋体"/>
                  <a:cs typeface="Times New Roman"/>
                </a:rPr>
                <a:t>1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7" name="文本框 9"/>
            <p:cNvSpPr txBox="1"/>
            <p:nvPr/>
          </p:nvSpPr>
          <p:spPr>
            <a:xfrm>
              <a:off x="3637575" y="95252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8" name="文本框 9"/>
            <p:cNvSpPr txBox="1"/>
            <p:nvPr/>
          </p:nvSpPr>
          <p:spPr>
            <a:xfrm>
              <a:off x="1360430" y="323851"/>
              <a:ext cx="266700" cy="1990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cs typeface="宋体"/>
                </a:rPr>
                <a:t>3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3637575" y="266702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4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0" name="文本框 9"/>
            <p:cNvSpPr txBox="1"/>
            <p:nvPr/>
          </p:nvSpPr>
          <p:spPr>
            <a:xfrm>
              <a:off x="1819725" y="522899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5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3685200" y="465751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6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2" name="文本框 9"/>
            <p:cNvSpPr txBox="1"/>
            <p:nvPr/>
          </p:nvSpPr>
          <p:spPr>
            <a:xfrm>
              <a:off x="2483821" y="767466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7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617171" y="949766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8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61224" y="1112487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cs typeface="宋体"/>
                </a:rPr>
                <a:t>9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4048" y="5715000"/>
            <a:ext cx="4139952" cy="1143000"/>
          </a:xfrm>
        </p:spPr>
        <p:txBody>
          <a:bodyPr/>
          <a:lstStyle/>
          <a:p>
            <a:r>
              <a:rPr lang="zh-CN" altLang="en-US" dirty="0" smtClean="0"/>
              <a:t>运动点团</a:t>
            </a:r>
            <a:r>
              <a:rPr lang="zh-CN" altLang="en-US" dirty="0"/>
              <a:t>跟踪</a:t>
            </a:r>
          </a:p>
        </p:txBody>
      </p:sp>
      <p:grpSp>
        <p:nvGrpSpPr>
          <p:cNvPr id="26" name="画布 10"/>
          <p:cNvGrpSpPr/>
          <p:nvPr/>
        </p:nvGrpSpPr>
        <p:grpSpPr>
          <a:xfrm>
            <a:off x="1534191" y="159064"/>
            <a:ext cx="6424611" cy="5138075"/>
            <a:chOff x="0" y="0"/>
            <a:chExt cx="5276850" cy="4180500"/>
          </a:xfrm>
        </p:grpSpPr>
        <p:sp>
          <p:nvSpPr>
            <p:cNvPr id="28" name="矩形 27"/>
            <p:cNvSpPr/>
            <p:nvPr/>
          </p:nvSpPr>
          <p:spPr>
            <a:xfrm>
              <a:off x="0" y="0"/>
              <a:ext cx="2581275" cy="1800225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2900" y="266700"/>
              <a:ext cx="523875" cy="514349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5" y="371473"/>
              <a:ext cx="542925" cy="51435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57475" y="0"/>
              <a:ext cx="2619375" cy="1800225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86125" y="428625"/>
              <a:ext cx="1228725" cy="685799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143251" y="561973"/>
              <a:ext cx="666750" cy="65722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33825" y="561974"/>
              <a:ext cx="733425" cy="65722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209799"/>
              <a:ext cx="2581275" cy="166687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85775" y="2447925"/>
              <a:ext cx="590550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62050" y="2447925"/>
              <a:ext cx="904875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2925" y="2581276"/>
              <a:ext cx="1419225" cy="55245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57475" y="2209799"/>
              <a:ext cx="2619375" cy="166687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819400" y="2305049"/>
              <a:ext cx="533400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562475" y="3228976"/>
              <a:ext cx="542925" cy="52387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14725" y="2628901"/>
              <a:ext cx="895350" cy="80962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 flipV="1">
              <a:off x="4210050" y="3133726"/>
              <a:ext cx="666750" cy="39052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>
              <a:off x="3067050" y="2581276"/>
              <a:ext cx="742951" cy="42862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>
            <a:xfrm flipH="1">
              <a:off x="3457575" y="809625"/>
              <a:ext cx="190501" cy="77152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>
              <a:off x="4210050" y="762000"/>
              <a:ext cx="304800" cy="81915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>
            <a:xfrm>
              <a:off x="542925" y="476250"/>
              <a:ext cx="533400" cy="52387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>
            <a:xfrm>
              <a:off x="819150" y="2714625"/>
              <a:ext cx="104775" cy="7239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>
            <a:xfrm flipH="1">
              <a:off x="1543050" y="2714625"/>
              <a:ext cx="47625" cy="6096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0" name="文本框 114"/>
            <p:cNvSpPr txBox="1"/>
            <p:nvPr/>
          </p:nvSpPr>
          <p:spPr>
            <a:xfrm>
              <a:off x="1123950" y="1752601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(a)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1" name="文本框 114"/>
            <p:cNvSpPr txBox="1"/>
            <p:nvPr/>
          </p:nvSpPr>
          <p:spPr>
            <a:xfrm>
              <a:off x="3790951" y="177165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(b)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2" name="文本框 114"/>
            <p:cNvSpPr txBox="1"/>
            <p:nvPr/>
          </p:nvSpPr>
          <p:spPr>
            <a:xfrm>
              <a:off x="1076325" y="387570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(c)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3" name="文本框 114"/>
            <p:cNvSpPr txBox="1"/>
            <p:nvPr/>
          </p:nvSpPr>
          <p:spPr>
            <a:xfrm>
              <a:off x="3809025" y="387570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(d)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5" name="文本框 114"/>
            <p:cNvSpPr txBox="1"/>
            <p:nvPr/>
          </p:nvSpPr>
          <p:spPr>
            <a:xfrm>
              <a:off x="70210" y="82652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6" name="文本框 114"/>
            <p:cNvSpPr txBox="1"/>
            <p:nvPr/>
          </p:nvSpPr>
          <p:spPr>
            <a:xfrm>
              <a:off x="638175" y="865798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7" name="文本框 114"/>
            <p:cNvSpPr txBox="1"/>
            <p:nvPr/>
          </p:nvSpPr>
          <p:spPr>
            <a:xfrm>
              <a:off x="3724275" y="141240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8" name="文本框 114"/>
            <p:cNvSpPr txBox="1"/>
            <p:nvPr/>
          </p:nvSpPr>
          <p:spPr>
            <a:xfrm>
              <a:off x="2905125" y="761024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9" name="文本框 114"/>
            <p:cNvSpPr txBox="1"/>
            <p:nvPr/>
          </p:nvSpPr>
          <p:spPr>
            <a:xfrm>
              <a:off x="4638675" y="714375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0" name="文本框 114"/>
            <p:cNvSpPr txBox="1"/>
            <p:nvPr/>
          </p:nvSpPr>
          <p:spPr>
            <a:xfrm>
              <a:off x="247641" y="2343152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1" name="文本框 114"/>
            <p:cNvSpPr txBox="1"/>
            <p:nvPr/>
          </p:nvSpPr>
          <p:spPr>
            <a:xfrm>
              <a:off x="2066925" y="2305049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2" name="文本框 114"/>
            <p:cNvSpPr txBox="1"/>
            <p:nvPr/>
          </p:nvSpPr>
          <p:spPr>
            <a:xfrm>
              <a:off x="1076325" y="3104175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3" name="文本框 114"/>
            <p:cNvSpPr txBox="1"/>
            <p:nvPr/>
          </p:nvSpPr>
          <p:spPr>
            <a:xfrm>
              <a:off x="2867026" y="2799375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4" name="文本框 114"/>
            <p:cNvSpPr txBox="1"/>
            <p:nvPr/>
          </p:nvSpPr>
          <p:spPr>
            <a:xfrm>
              <a:off x="4857750" y="2953463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5" name="文本框 114"/>
            <p:cNvSpPr txBox="1"/>
            <p:nvPr/>
          </p:nvSpPr>
          <p:spPr>
            <a:xfrm>
              <a:off x="3638327" y="3410307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1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运动事件记录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5578"/>
              </p:ext>
            </p:extLst>
          </p:nvPr>
        </p:nvGraphicFramePr>
        <p:xfrm>
          <a:off x="611560" y="1124744"/>
          <a:ext cx="8136904" cy="3888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1512168"/>
                <a:gridCol w="4536504"/>
              </a:tblGrid>
              <a:tr h="753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变量类型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变量名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变量的含义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startFrame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运动事件的开始帧。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endFrame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运动事件的结束帧。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3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List&lt;Rectangle&gt;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trackList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一个</a:t>
                      </a:r>
                      <a:r>
                        <a:rPr lang="en-US" sz="2000" kern="100" dirty="0">
                          <a:effectLst/>
                        </a:rPr>
                        <a:t>Rectangle</a:t>
                      </a:r>
                      <a:r>
                        <a:rPr lang="zh-CN" sz="2000" kern="100" dirty="0">
                          <a:effectLst/>
                        </a:rPr>
                        <a:t>类型的</a:t>
                      </a:r>
                      <a:r>
                        <a:rPr lang="en-US" sz="2000" kern="100" dirty="0">
                          <a:effectLst/>
                        </a:rPr>
                        <a:t>List</a:t>
                      </a:r>
                      <a:r>
                        <a:rPr lang="zh-CN" sz="2000" kern="100" dirty="0">
                          <a:effectLst/>
                        </a:rPr>
                        <a:t>列表，保存了整个运动事件每一帧的矩形框以及矩形轮廓左上角的坐标。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334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视频摘要生成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60648"/>
            <a:ext cx="5400600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特征检索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2995273" y="1732746"/>
            <a:ext cx="396044" cy="19035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3388930"/>
            <a:ext cx="296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颜色特征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RGB</a:t>
            </a:r>
            <a:r>
              <a:rPr lang="zh-CN" altLang="en-US" sz="2000" dirty="0" smtClean="0"/>
              <a:t>颜色色差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459262" y="2524834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运动方向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3437384" y="2956882"/>
            <a:ext cx="4334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目标类型：行人分类器和车辆分类器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3459262" y="2092786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入侵区域</a:t>
            </a:r>
            <a:endParaRPr lang="en-US" altLang="zh-CN" sz="2000" dirty="0"/>
          </a:p>
        </p:txBody>
      </p:sp>
      <p:sp>
        <p:nvSpPr>
          <p:cNvPr id="15" name="矩形 14"/>
          <p:cNvSpPr/>
          <p:nvPr/>
        </p:nvSpPr>
        <p:spPr>
          <a:xfrm>
            <a:off x="1547664" y="2452826"/>
            <a:ext cx="146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400" dirty="0" smtClean="0"/>
              <a:t>特征</a:t>
            </a:r>
            <a:r>
              <a:rPr lang="zh-CN" altLang="en-US" sz="2400" dirty="0"/>
              <a:t>检索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3494387" y="1588730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发生时间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5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5993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特征提取技术路线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00" y="7494"/>
            <a:ext cx="20193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4209" y="548680"/>
            <a:ext cx="1015663" cy="4392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基于视频摘要的视频信息检索，只需要对视频有意义的部分进行检索操作，将大大缩小视频特征处理的时间。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3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监控领域现状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6632"/>
            <a:ext cx="6400800" cy="1368152"/>
          </a:xfrm>
        </p:spPr>
        <p:txBody>
          <a:bodyPr/>
          <a:lstStyle/>
          <a:p>
            <a:r>
              <a:rPr lang="zh-CN" altLang="en-US" dirty="0" smtClean="0"/>
              <a:t>随着信息技术的不断发展和社会各方面的安防需求，监控摄像头被安装在每一个角落，从公共场所到室内，从步行街到交通公路等。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55" y="2627620"/>
            <a:ext cx="1180809" cy="1080120"/>
          </a:xfrm>
          <a:prstGeom prst="rect">
            <a:avLst/>
          </a:prstGeom>
        </p:spPr>
      </p:pic>
      <p:pic>
        <p:nvPicPr>
          <p:cNvPr id="5" name="Picture 2" descr="E:\项目资料\运动物体跟踪与检测\motion-detect-tiqu\研究生毕业设计\文档管理\六合路双车道卡口106-1-20121228082000-20121228082152-83677298_20136271538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56" y="3786000"/>
            <a:ext cx="1861259" cy="104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项目资料\运动物体跟踪与检测\motion-detect-tiqu\研究生毕业设计\文档管理\8-0-20090519044548_baofeng_20136271542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534" y="1556792"/>
            <a:ext cx="180020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:\项目资料\运动物体跟踪与检测\motion-detect-tiqu\研究生毕业设计\文档管理\13-0-20090519001548_baofeng_201362715434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94" y="1700100"/>
            <a:ext cx="1872208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48" y="3817928"/>
            <a:ext cx="1765843" cy="12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 rot="19902346">
            <a:off x="4987796" y="2622085"/>
            <a:ext cx="1131401" cy="282376"/>
          </a:xfrm>
          <a:prstGeom prst="rightArrow">
            <a:avLst>
              <a:gd name="adj1" fmla="val 50000"/>
              <a:gd name="adj2" fmla="val 60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2217" y="4979442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交通监控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5347" y="5171717"/>
            <a:ext cx="14476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步行街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2989" y="3202976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公共场所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934449">
            <a:off x="4825273" y="3755997"/>
            <a:ext cx="14589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2646928">
            <a:off x="2819998" y="2622085"/>
            <a:ext cx="1390149" cy="282376"/>
          </a:xfrm>
          <a:prstGeom prst="rightArrow">
            <a:avLst>
              <a:gd name="adj1" fmla="val 50000"/>
              <a:gd name="adj2" fmla="val 60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8526797">
            <a:off x="2826319" y="3673912"/>
            <a:ext cx="14589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06566" y="3018310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大厦内部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6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200" y="5713934"/>
            <a:ext cx="8054281" cy="1143000"/>
          </a:xfrm>
        </p:spPr>
        <p:txBody>
          <a:bodyPr/>
          <a:lstStyle/>
          <a:p>
            <a:r>
              <a:rPr lang="zh-CN" altLang="en-US" dirty="0" smtClean="0"/>
              <a:t>对象类型检索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69269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基于</a:t>
            </a:r>
            <a:r>
              <a:rPr lang="en-US" altLang="zh-CN" dirty="0" err="1"/>
              <a:t>Haar</a:t>
            </a:r>
            <a:r>
              <a:rPr lang="zh-CN" altLang="zh-CN" dirty="0"/>
              <a:t>特征的级联分类器</a:t>
            </a:r>
            <a:endParaRPr lang="zh-CN" altLang="en-US" dirty="0"/>
          </a:p>
        </p:txBody>
      </p:sp>
      <p:grpSp>
        <p:nvGrpSpPr>
          <p:cNvPr id="5" name="画布 186"/>
          <p:cNvGrpSpPr/>
          <p:nvPr/>
        </p:nvGrpSpPr>
        <p:grpSpPr>
          <a:xfrm>
            <a:off x="1028642" y="1088609"/>
            <a:ext cx="7503797" cy="4644647"/>
            <a:chOff x="0" y="0"/>
            <a:chExt cx="5486400" cy="3620135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486400" cy="3620135"/>
            </a:xfrm>
            <a:prstGeom prst="rect">
              <a:avLst/>
            </a:prstGeom>
          </p:spPr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022" y="0"/>
              <a:ext cx="266928" cy="80078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950" y="0"/>
              <a:ext cx="296250" cy="80078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2200" y="6028"/>
              <a:ext cx="258150" cy="79475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0350" y="0"/>
              <a:ext cx="306003" cy="8007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6353" y="0"/>
              <a:ext cx="270280" cy="80078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6633" y="0"/>
              <a:ext cx="298779" cy="80078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5412" y="0"/>
              <a:ext cx="267675" cy="800782"/>
            </a:xfrm>
            <a:prstGeom prst="rect">
              <a:avLst/>
            </a:prstGeom>
          </p:spPr>
        </p:pic>
        <p:sp>
          <p:nvSpPr>
            <p:cNvPr id="14" name="文本框 185"/>
            <p:cNvSpPr txBox="1"/>
            <p:nvPr/>
          </p:nvSpPr>
          <p:spPr>
            <a:xfrm>
              <a:off x="2189548" y="800782"/>
              <a:ext cx="1182302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/>
                  <a:cs typeface="Times New Roman"/>
                </a:rPr>
                <a:t> </a:t>
              </a:r>
              <a:r>
                <a:rPr lang="zh-CN" sz="1600" dirty="0">
                  <a:effectLst/>
                  <a:latin typeface="宋体"/>
                  <a:cs typeface="Times New Roman"/>
                </a:rPr>
                <a:t>行人样本</a:t>
              </a:r>
              <a:endParaRPr lang="zh-CN" sz="1600" dirty="0">
                <a:effectLst/>
                <a:latin typeface="宋体"/>
                <a:cs typeface="宋体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104947"/>
              <a:ext cx="2106469" cy="216212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06469" y="1104948"/>
              <a:ext cx="1436831" cy="216212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1812" y="1104947"/>
              <a:ext cx="1944155" cy="2162128"/>
            </a:xfrm>
            <a:prstGeom prst="rect">
              <a:avLst/>
            </a:prstGeom>
          </p:spPr>
        </p:pic>
        <p:sp>
          <p:nvSpPr>
            <p:cNvPr id="18" name="文本框 185"/>
            <p:cNvSpPr txBox="1"/>
            <p:nvPr/>
          </p:nvSpPr>
          <p:spPr>
            <a:xfrm>
              <a:off x="2171262" y="3305046"/>
              <a:ext cx="1181735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 smtClean="0">
                  <a:effectLst/>
                  <a:latin typeface="宋体"/>
                  <a:cs typeface="Times New Roman"/>
                </a:rPr>
                <a:t> </a:t>
              </a:r>
              <a:r>
                <a:rPr lang="zh-CN" sz="1600" dirty="0">
                  <a:effectLst/>
                  <a:latin typeface="宋体"/>
                  <a:cs typeface="Times New Roman"/>
                </a:rPr>
                <a:t>车辆样本</a:t>
              </a:r>
              <a:endParaRPr lang="zh-CN" sz="16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对象类型检索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5919"/>
              </p:ext>
            </p:extLst>
          </p:nvPr>
        </p:nvGraphicFramePr>
        <p:xfrm>
          <a:off x="755576" y="188641"/>
          <a:ext cx="6264696" cy="2520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786"/>
                <a:gridCol w="1688960"/>
                <a:gridCol w="1700975"/>
                <a:gridCol w="1700975"/>
              </a:tblGrid>
              <a:tr h="416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视频序号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人物数量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检测数量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准确率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75.0%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73.9%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77.1%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79.5%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83.7%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65691"/>
              </p:ext>
            </p:extLst>
          </p:nvPr>
        </p:nvGraphicFramePr>
        <p:xfrm>
          <a:off x="755576" y="3212976"/>
          <a:ext cx="6264696" cy="244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786"/>
                <a:gridCol w="1688960"/>
                <a:gridCol w="1700975"/>
                <a:gridCol w="1700975"/>
              </a:tblGrid>
              <a:tr h="40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视频序号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车辆数量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检测数量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准确率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88.2%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95.2%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93.8%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96.0%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93.5%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92280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人物分类器平均准确率为</a:t>
            </a:r>
            <a:r>
              <a:rPr lang="en-US" altLang="zh-CN" dirty="0" smtClean="0"/>
              <a:t>78.1%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8855" y="42930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车辆分类器平均准确率为</a:t>
            </a:r>
            <a:r>
              <a:rPr lang="en-US" altLang="zh-CN" dirty="0" smtClean="0"/>
              <a:t>93.7%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715000"/>
            <a:ext cx="8172401" cy="11430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颜色色差的特征检索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5536" y="2924944"/>
                <a:ext cx="8496944" cy="1050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255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24944"/>
                <a:ext cx="8496944" cy="1050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331640" y="1486349"/>
            <a:ext cx="710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[27]</a:t>
            </a:r>
            <a:r>
              <a:rPr lang="zh-CN" altLang="en-US" dirty="0" smtClean="0"/>
              <a:t>中杨振亚等人提出的</a:t>
            </a:r>
            <a:r>
              <a:rPr lang="en-US" altLang="zh-CN" dirty="0" smtClean="0"/>
              <a:t>RGB</a:t>
            </a:r>
            <a:r>
              <a:rPr lang="zh-CN" altLang="zh-CN" dirty="0"/>
              <a:t>颜色空间的矢量</a:t>
            </a:r>
            <a:r>
              <a:rPr lang="en-US" altLang="zh-CN" dirty="0"/>
              <a:t>-</a:t>
            </a:r>
            <a:r>
              <a:rPr lang="zh-CN" altLang="zh-CN" dirty="0"/>
              <a:t>角度距离色差</a:t>
            </a:r>
            <a:r>
              <a:rPr lang="zh-CN" altLang="zh-CN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87624" y="4509120"/>
                <a:ext cx="6696744" cy="650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zh-CN" altLang="en-US" b="0" i="1" smtClean="0">
                        <a:latin typeface="Cambria Math"/>
                      </a:rPr>
                      <m:t>时，</m:t>
                    </m:r>
                    <m:r>
                      <a:rPr lang="zh-CN" altLang="en-US" i="1">
                        <a:latin typeface="Cambria Math"/>
                      </a:rPr>
                      <m:t>两个</m:t>
                    </m:r>
                    <m:r>
                      <a:rPr lang="zh-CN" altLang="en-US" i="1" smtClean="0">
                        <a:latin typeface="Cambria Math"/>
                      </a:rPr>
                      <m:t>颜色</m:t>
                    </m:r>
                    <m:r>
                      <a:rPr lang="zh-CN" altLang="en-US" b="0" i="1" smtClean="0">
                        <a:latin typeface="Cambria Math"/>
                      </a:rPr>
                      <m:t>被</m:t>
                    </m:r>
                    <m:r>
                      <a:rPr lang="zh-CN" altLang="en-US" i="1">
                        <a:latin typeface="Cambria Math"/>
                      </a:rPr>
                      <m:t>判定</m:t>
                    </m:r>
                    <m:r>
                      <a:rPr lang="zh-CN" altLang="en-US" b="0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相似</m:t>
                    </m:r>
                    <m:r>
                      <a:rPr lang="zh-CN" altLang="en-US" i="1" smtClean="0">
                        <a:latin typeface="Cambria Math"/>
                      </a:rPr>
                      <m:t>颜色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zh-CN" altLang="en-US" b="0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阈值</m:t>
                    </m:r>
                  </m:oMath>
                </a14:m>
                <a:r>
                  <a:rPr lang="zh-CN" altLang="en-US" dirty="0" smtClean="0"/>
                  <a:t>，本文取</a:t>
                </a:r>
                <a:r>
                  <a:rPr lang="en-US" altLang="zh-CN" dirty="0" smtClean="0"/>
                  <a:t>0.2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6696744" cy="650114"/>
              </a:xfrm>
              <a:prstGeom prst="rect">
                <a:avLst/>
              </a:prstGeom>
              <a:blipFill rotWithShape="1">
                <a:blip r:embed="rId3"/>
                <a:stretch>
                  <a:fillRect l="-820" t="-660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2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3118" y="5703302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8"/>
          <p:cNvGrpSpPr/>
          <p:nvPr/>
        </p:nvGrpSpPr>
        <p:grpSpPr>
          <a:xfrm>
            <a:off x="1187624" y="308645"/>
            <a:ext cx="6663871" cy="5184576"/>
            <a:chOff x="0" y="0"/>
            <a:chExt cx="5276850" cy="39814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276850" cy="3057524"/>
            </a:xfrm>
            <a:prstGeom prst="rect">
              <a:avLst/>
            </a:prstGeom>
          </p:spPr>
        </p:pic>
        <p:sp>
          <p:nvSpPr>
            <p:cNvPr id="7" name="文本框 130"/>
            <p:cNvSpPr txBox="1"/>
            <p:nvPr/>
          </p:nvSpPr>
          <p:spPr>
            <a:xfrm>
              <a:off x="1647825" y="3705225"/>
              <a:ext cx="1809750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kern="100" dirty="0" smtClean="0">
                  <a:effectLst/>
                  <a:ea typeface="宋体"/>
                  <a:cs typeface="Times New Roman"/>
                </a:rPr>
                <a:t>实时</a:t>
              </a:r>
              <a:r>
                <a:rPr lang="zh-CN" kern="100" dirty="0">
                  <a:effectLst/>
                  <a:ea typeface="宋体"/>
                  <a:cs typeface="Times New Roman"/>
                </a:rPr>
                <a:t>视频摘要主界面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57225" y="619125"/>
              <a:ext cx="990600" cy="32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ln>
                    <a:noFill/>
                  </a:ln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视频显示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95375" y="3122250"/>
              <a:ext cx="504825" cy="535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开始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监控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84975" y="3132750"/>
              <a:ext cx="5048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参数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设置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333500" y="2924175"/>
              <a:ext cx="0" cy="245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10" idx="0"/>
            </p:cNvCxnSpPr>
            <p:nvPr/>
          </p:nvCxnSpPr>
          <p:spPr>
            <a:xfrm>
              <a:off x="2137388" y="2895600"/>
              <a:ext cx="0" cy="237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75" y="3122295"/>
              <a:ext cx="6296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摄像头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选择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>
            <a:xfrm>
              <a:off x="438150" y="2876550"/>
              <a:ext cx="9038" cy="24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399450" y="3181305"/>
              <a:ext cx="5048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事件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数量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6" name="直接箭头连接符 15"/>
            <p:cNvCxnSpPr>
              <a:endCxn id="15" idx="0"/>
            </p:cNvCxnSpPr>
            <p:nvPr/>
          </p:nvCxnSpPr>
          <p:spPr>
            <a:xfrm>
              <a:off x="3651863" y="2838450"/>
              <a:ext cx="0" cy="3428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51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03302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41"/>
          <p:cNvGrpSpPr/>
          <p:nvPr/>
        </p:nvGrpSpPr>
        <p:grpSpPr>
          <a:xfrm>
            <a:off x="1115616" y="188640"/>
            <a:ext cx="6768752" cy="5445224"/>
            <a:chOff x="0" y="0"/>
            <a:chExt cx="5429250" cy="4495800"/>
          </a:xfrm>
        </p:grpSpPr>
        <p:pic>
          <p:nvPicPr>
            <p:cNvPr id="6" name="图片 5" descr="C:\Users\liuyuanyi\AppData\Roaming\Tencent\Users\416180381\QQ\WinTemp\RichOle\}Q]3MXKURI_UT6Q6`YEHDN3.jpg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429250" cy="419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本框 145"/>
            <p:cNvSpPr txBox="1"/>
            <p:nvPr/>
          </p:nvSpPr>
          <p:spPr>
            <a:xfrm>
              <a:off x="1906013" y="4191000"/>
              <a:ext cx="188595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kern="100" dirty="0" smtClean="0">
                  <a:effectLst/>
                  <a:ea typeface="宋体"/>
                  <a:cs typeface="Times New Roman"/>
                </a:rPr>
                <a:t>本地</a:t>
              </a:r>
              <a:r>
                <a:rPr lang="zh-CN" sz="1400" kern="100" dirty="0">
                  <a:effectLst/>
                  <a:ea typeface="宋体"/>
                  <a:cs typeface="Times New Roman"/>
                </a:rPr>
                <a:t>视频摘要主界面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4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47"/>
          <p:cNvGrpSpPr/>
          <p:nvPr/>
        </p:nvGrpSpPr>
        <p:grpSpPr>
          <a:xfrm>
            <a:off x="940922" y="908720"/>
            <a:ext cx="7519510" cy="4464496"/>
            <a:chOff x="1" y="0"/>
            <a:chExt cx="5245731" cy="29622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0"/>
              <a:ext cx="2588256" cy="26955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0502" y="0"/>
              <a:ext cx="2585230" cy="2695575"/>
            </a:xfrm>
            <a:prstGeom prst="rect">
              <a:avLst/>
            </a:prstGeom>
          </p:spPr>
        </p:pic>
        <p:sp>
          <p:nvSpPr>
            <p:cNvPr id="8" name="文本框 154"/>
            <p:cNvSpPr txBox="1"/>
            <p:nvPr/>
          </p:nvSpPr>
          <p:spPr>
            <a:xfrm>
              <a:off x="875379" y="2688208"/>
              <a:ext cx="988104" cy="2740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kern="100" dirty="0" smtClean="0">
                  <a:effectLst/>
                  <a:ea typeface="宋体"/>
                  <a:cs typeface="Times New Roman"/>
                </a:rPr>
                <a:t>播放</a:t>
              </a:r>
              <a:r>
                <a:rPr lang="zh-CN" sz="1400" kern="100" dirty="0">
                  <a:effectLst/>
                  <a:ea typeface="宋体"/>
                  <a:cs typeface="Times New Roman"/>
                </a:rPr>
                <a:t>视频摘要</a:t>
              </a:r>
            </a:p>
          </p:txBody>
        </p:sp>
        <p:sp>
          <p:nvSpPr>
            <p:cNvPr id="9" name="文本框 154"/>
            <p:cNvSpPr txBox="1"/>
            <p:nvPr/>
          </p:nvSpPr>
          <p:spPr>
            <a:xfrm>
              <a:off x="3594324" y="2688208"/>
              <a:ext cx="998367" cy="2736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dirty="0" smtClean="0">
                  <a:effectLst/>
                  <a:latin typeface="宋体"/>
                  <a:cs typeface="Times New Roman"/>
                </a:rPr>
                <a:t>回溯</a:t>
              </a:r>
              <a:r>
                <a:rPr lang="zh-CN" sz="1400" dirty="0">
                  <a:effectLst/>
                  <a:latin typeface="宋体"/>
                  <a:cs typeface="Times New Roman"/>
                </a:rPr>
                <a:t>运动事件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79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891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83"/>
          <p:cNvGrpSpPr/>
          <p:nvPr/>
        </p:nvGrpSpPr>
        <p:grpSpPr>
          <a:xfrm>
            <a:off x="971600" y="260648"/>
            <a:ext cx="7488832" cy="5256584"/>
            <a:chOff x="0" y="0"/>
            <a:chExt cx="5486400" cy="382905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486400" cy="3829050"/>
            </a:xfrm>
            <a:prstGeom prst="rect">
              <a:avLst/>
            </a:prstGeom>
          </p:spPr>
        </p:sp>
        <p:sp>
          <p:nvSpPr>
            <p:cNvPr id="6" name="文本框 154"/>
            <p:cNvSpPr txBox="1"/>
            <p:nvPr/>
          </p:nvSpPr>
          <p:spPr>
            <a:xfrm>
              <a:off x="2215662" y="3480244"/>
              <a:ext cx="1390650" cy="2736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dirty="0" smtClean="0">
                  <a:effectLst/>
                  <a:latin typeface="宋体"/>
                  <a:cs typeface="Times New Roman"/>
                </a:rPr>
                <a:t>视频</a:t>
              </a:r>
              <a:r>
                <a:rPr lang="zh-CN" sz="1400" dirty="0">
                  <a:effectLst/>
                  <a:latin typeface="宋体"/>
                  <a:cs typeface="Times New Roman"/>
                </a:rPr>
                <a:t>检索界面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486400" cy="3480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38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018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80308"/>
              </p:ext>
            </p:extLst>
          </p:nvPr>
        </p:nvGraphicFramePr>
        <p:xfrm>
          <a:off x="1157288" y="514952"/>
          <a:ext cx="6799087" cy="2193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138"/>
                <a:gridCol w="1037509"/>
                <a:gridCol w="1349420"/>
                <a:gridCol w="1141479"/>
                <a:gridCol w="1141479"/>
                <a:gridCol w="1323062"/>
              </a:tblGrid>
              <a:tr h="545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视频编号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视频分辨率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视频帧率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帧每秒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视频长度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帧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处理时间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处理帧率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320*240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97.6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352*288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22501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249.8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90.1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640*352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91501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1236.2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74.0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640*480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3764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54.7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66.4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1280*720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3624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88.6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40.9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35896" y="149151"/>
            <a:ext cx="31683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运行速度测试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6" name="画布 193"/>
          <p:cNvGrpSpPr/>
          <p:nvPr/>
        </p:nvGrpSpPr>
        <p:grpSpPr>
          <a:xfrm>
            <a:off x="605642" y="2785696"/>
            <a:ext cx="5486400" cy="3363913"/>
            <a:chOff x="0" y="0"/>
            <a:chExt cx="5486400" cy="336423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486400" cy="3364230"/>
            </a:xfrm>
            <a:prstGeom prst="rect">
              <a:avLst/>
            </a:prstGeom>
          </p:spPr>
        </p:sp>
        <p:pic>
          <p:nvPicPr>
            <p:cNvPr id="8" name="图片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8" y="263526"/>
              <a:ext cx="4578350" cy="2755900"/>
            </a:xfrm>
            <a:prstGeom prst="rect">
              <a:avLst/>
            </a:prstGeom>
            <a:noFill/>
          </p:spPr>
        </p:pic>
        <p:sp>
          <p:nvSpPr>
            <p:cNvPr id="9" name="文本框 195"/>
            <p:cNvSpPr txBox="1"/>
            <p:nvPr/>
          </p:nvSpPr>
          <p:spPr>
            <a:xfrm>
              <a:off x="827700" y="2798262"/>
              <a:ext cx="7058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320*240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文本框 195"/>
            <p:cNvSpPr txBox="1"/>
            <p:nvPr/>
          </p:nvSpPr>
          <p:spPr>
            <a:xfrm>
              <a:off x="1619250" y="2798424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352*288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文本框 195"/>
            <p:cNvSpPr txBox="1"/>
            <p:nvPr/>
          </p:nvSpPr>
          <p:spPr>
            <a:xfrm>
              <a:off x="2437425" y="2794171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640*352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2" name="文本框 195"/>
            <p:cNvSpPr txBox="1"/>
            <p:nvPr/>
          </p:nvSpPr>
          <p:spPr>
            <a:xfrm>
              <a:off x="3256575" y="2794171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640*480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文本框 195"/>
            <p:cNvSpPr txBox="1"/>
            <p:nvPr/>
          </p:nvSpPr>
          <p:spPr>
            <a:xfrm>
              <a:off x="3999525" y="2793667"/>
              <a:ext cx="810600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1280*720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文本框 195"/>
            <p:cNvSpPr txBox="1"/>
            <p:nvPr/>
          </p:nvSpPr>
          <p:spPr>
            <a:xfrm>
              <a:off x="4600576" y="3056725"/>
              <a:ext cx="647700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分辨率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5" name="文本框 197"/>
            <p:cNvSpPr txBox="1"/>
            <p:nvPr/>
          </p:nvSpPr>
          <p:spPr>
            <a:xfrm>
              <a:off x="19049" y="103"/>
              <a:ext cx="401025" cy="12004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处理速度</a:t>
              </a:r>
              <a:r>
                <a:rPr lang="en-US" sz="1050" kern="100">
                  <a:effectLst/>
                  <a:ea typeface="宋体"/>
                  <a:cs typeface="Times New Roman"/>
                </a:rPr>
                <a:t>/</a:t>
              </a:r>
              <a:r>
                <a:rPr lang="zh-CN" sz="1050" kern="100">
                  <a:effectLst/>
                  <a:ea typeface="宋体"/>
                  <a:cs typeface="Times New Roman"/>
                </a:rPr>
                <a:t>帧每秒</a:t>
              </a:r>
            </a:p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499531" y="6122228"/>
            <a:ext cx="39162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系统处理速度与视频分辨率之间的关系图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31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393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72523"/>
              </p:ext>
            </p:extLst>
          </p:nvPr>
        </p:nvGraphicFramePr>
        <p:xfrm>
          <a:off x="1691680" y="1596281"/>
          <a:ext cx="6048672" cy="2736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680"/>
                <a:gridCol w="1511680"/>
                <a:gridCol w="1512656"/>
                <a:gridCol w="1512656"/>
              </a:tblGrid>
              <a:tr h="452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视频编号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运动事件数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检出事件数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检出率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98.4%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96.7%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93.2%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88.5%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5816" y="1196752"/>
            <a:ext cx="31683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视频运动事件检出率测试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4354" y="4520694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事件平均检出率为</a:t>
            </a:r>
            <a:r>
              <a:rPr lang="en-US" altLang="zh-CN" dirty="0"/>
              <a:t>95.7%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56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技术难点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运动对象的复杂性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运动对象太多，太杂会对跟踪造成很大的影响，具体表现为当两个运动对象有交错重叠的时候应该如何区分。</a:t>
            </a:r>
            <a:endParaRPr lang="en-US" altLang="zh-CN" dirty="0" smtClean="0"/>
          </a:p>
          <a:p>
            <a:r>
              <a:rPr lang="zh-CN" altLang="en-US" dirty="0" smtClean="0"/>
              <a:t>场景的复杂性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背景因素的干扰会对运动物体检测造成一定的影响，比如下雨天的雨点，随风摇摆的树枝等。</a:t>
            </a:r>
            <a:endParaRPr lang="en-US" altLang="zh-CN" dirty="0" smtClean="0"/>
          </a:p>
          <a:p>
            <a:r>
              <a:rPr lang="zh-CN" altLang="en-US" dirty="0" smtClean="0"/>
              <a:t>监控视频色彩失真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监控摄像头拍摄的画面可能会有些许颜色失真，会对事件的特征分析带来一定影响。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存在的问题？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海量视频数据堆积，存储了大量无用数据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人为查看视频效率低下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人为查看视频成本高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人为查看视频容易丢失事件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5742384"/>
            <a:ext cx="3632191" cy="1143000"/>
          </a:xfrm>
        </p:spPr>
        <p:txBody>
          <a:bodyPr/>
          <a:lstStyle/>
          <a:p>
            <a:r>
              <a:rPr lang="zh-CN" altLang="en-US" dirty="0" smtClean="0"/>
              <a:t>结果与展望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1905392"/>
          </a:xfrm>
        </p:spPr>
        <p:txBody>
          <a:bodyPr/>
          <a:lstStyle/>
          <a:p>
            <a:r>
              <a:rPr lang="zh-CN" altLang="en-US" dirty="0" smtClean="0"/>
              <a:t>单一监控摄像头或视频的摘要和查询问题解决了，但是仅仅解决了局部问题而不是整体问题。</a:t>
            </a:r>
            <a:endParaRPr lang="en-US" altLang="zh-CN" dirty="0" smtClean="0"/>
          </a:p>
          <a:p>
            <a:r>
              <a:rPr lang="zh-CN" altLang="en-US" dirty="0" smtClean="0"/>
              <a:t>将视频摘要和视频信息检索跟云处理相结合，成为了海量监控视频摘要与检索的唯一出路。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7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049" y="2646040"/>
            <a:ext cx="3056127" cy="114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谢   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2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95374" y="75772"/>
            <a:ext cx="7149034" cy="11209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视频摘要是对视频内容的一个浓缩，通过对视频内容进行分析，仅提取视频中有意义的内容，然后形成视频摘要，达到短时间浏览长视频的效果。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Users\liuyuanyi\Desktop\ppt图片素材\car1_201362983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5112568" cy="41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视频摘要关键技术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74312"/>
            <a:ext cx="2031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视频摘要技术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2714893" y="1900863"/>
            <a:ext cx="382106" cy="1535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70080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运动物体</a:t>
            </a:r>
            <a:r>
              <a:rPr lang="zh-CN" altLang="en-US" sz="2000" dirty="0" smtClean="0"/>
              <a:t>检测：与运动历史图结合的帧差法</a:t>
            </a:r>
            <a:endParaRPr lang="en-US" altLang="zh-C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97302" y="2524834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运动</a:t>
            </a:r>
            <a:r>
              <a:rPr lang="zh-CN" altLang="en-US" sz="2000" dirty="0" smtClean="0"/>
              <a:t>物体跟踪：矩形轮廓</a:t>
            </a:r>
            <a:r>
              <a:rPr lang="zh-CN" altLang="en-US" sz="2000" dirty="0"/>
              <a:t>跟踪</a:t>
            </a:r>
            <a:endParaRPr lang="en-US" altLang="zh-C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324491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/>
              <a:t>视频摘要生成：蛮力法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54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视频摘要技术路线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691"/>
            <a:ext cx="4896544" cy="565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2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6016" y="5708254"/>
            <a:ext cx="4427984" cy="1143000"/>
          </a:xfrm>
        </p:spPr>
        <p:txBody>
          <a:bodyPr/>
          <a:lstStyle/>
          <a:p>
            <a:r>
              <a:rPr lang="zh-CN" altLang="en-US" dirty="0" smtClean="0"/>
              <a:t>运动物体检测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89728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 smtClean="0"/>
              <a:t>主流方法：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、光流法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1201" y="2420888"/>
            <a:ext cx="206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、背景差分法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126124" y="2011977"/>
            <a:ext cx="365756" cy="124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中值法背景建模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9496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均值</a:t>
            </a:r>
            <a:r>
              <a:rPr lang="zh-CN" altLang="en-US" dirty="0" smtClean="0"/>
              <a:t>法背景建模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29876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高斯背景建模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1201" y="4509120"/>
            <a:ext cx="1558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、帧差法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550060" y="4100209"/>
            <a:ext cx="365756" cy="124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391554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传统帧差法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45368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三帧差分法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15816" y="51642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与运动历史图结合的帧差法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8001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各种方法前景图对比</a:t>
            </a:r>
            <a:endParaRPr lang="zh-CN" altLang="en-US" dirty="0"/>
          </a:p>
        </p:txBody>
      </p:sp>
      <p:pic>
        <p:nvPicPr>
          <p:cNvPr id="4" name="图片 3" descr="D:\biyeshejiProjects\中值背景建模\中值背景建模\gray.jp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9" y="-701"/>
            <a:ext cx="2907407" cy="182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0"/>
            <a:ext cx="2934579" cy="184482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-701"/>
            <a:ext cx="3059833" cy="184552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24944"/>
            <a:ext cx="2915816" cy="184482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2924944"/>
            <a:ext cx="2934579" cy="182101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2924944"/>
            <a:ext cx="3059833" cy="1821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18448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中值法背景建模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637" y="1848190"/>
            <a:ext cx="19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均值法背景建模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18544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混合高斯背景建模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47971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</a:t>
            </a:r>
            <a:r>
              <a:rPr lang="zh-CN" altLang="en-US" dirty="0" smtClean="0"/>
              <a:t>差法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43045" y="4787860"/>
            <a:ext cx="15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三帧差分法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0232" y="4751308"/>
            <a:ext cx="181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/>
              <a:t>与运动历史图结合的帧差法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2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5708254"/>
            <a:ext cx="4211960" cy="1143000"/>
          </a:xfrm>
        </p:spPr>
        <p:txBody>
          <a:bodyPr/>
          <a:lstStyle/>
          <a:p>
            <a:r>
              <a:rPr lang="zh-CN" altLang="en-US" dirty="0" smtClean="0"/>
              <a:t>效率对比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5807"/>
              </p:ext>
            </p:extLst>
          </p:nvPr>
        </p:nvGraphicFramePr>
        <p:xfrm>
          <a:off x="683568" y="1268760"/>
          <a:ext cx="7848872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689"/>
                <a:gridCol w="1294519"/>
                <a:gridCol w="2252918"/>
                <a:gridCol w="1924746"/>
              </a:tblGrid>
              <a:tr h="768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算法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视频长度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帧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平均每帧处理时间</a:t>
                      </a:r>
                      <a:r>
                        <a:rPr lang="en-US" sz="1800" kern="100">
                          <a:effectLst/>
                        </a:rPr>
                        <a:t>/ms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平均处理帧率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帧每秒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中值背景建模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3623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80.5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均值背景建模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87.7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混合高斯背景建模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61.1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帧差法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9.2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108.4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三帧差分法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13.2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75.7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与运动历史图结合</a:t>
                      </a:r>
                      <a:r>
                        <a:rPr lang="zh-CN" sz="1800" kern="100" dirty="0" smtClean="0">
                          <a:effectLst/>
                        </a:rPr>
                        <a:t>的帧差法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19.9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50.3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5776" y="8460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视频分辨率：</a:t>
            </a:r>
            <a:r>
              <a:rPr lang="en-US" altLang="zh-CN" dirty="0" smtClean="0"/>
              <a:t>1270*720</a:t>
            </a:r>
            <a:r>
              <a:rPr lang="zh-CN" altLang="en-US" dirty="0" smtClean="0"/>
              <a:t>，帧率</a:t>
            </a:r>
            <a:r>
              <a:rPr lang="en-US" altLang="zh-CN" dirty="0" smtClean="0"/>
              <a:t>25</a:t>
            </a:r>
            <a:r>
              <a:rPr lang="zh-CN" altLang="en-US" dirty="0" smtClean="0"/>
              <a:t>帧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2138</TotalTime>
  <Words>1241</Words>
  <Application>Microsoft Office PowerPoint</Application>
  <PresentationFormat>全屏显示(4:3)</PresentationFormat>
  <Paragraphs>315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气流</vt:lpstr>
      <vt:lpstr>基于摘要的监控视频信息检索系统</vt:lpstr>
      <vt:lpstr>监控领域现状</vt:lpstr>
      <vt:lpstr>存在的问题？</vt:lpstr>
      <vt:lpstr>视频摘要</vt:lpstr>
      <vt:lpstr>视频摘要关键技术</vt:lpstr>
      <vt:lpstr>视频摘要技术路线</vt:lpstr>
      <vt:lpstr>运动物体检测</vt:lpstr>
      <vt:lpstr>各种方法前景图对比</vt:lpstr>
      <vt:lpstr>效率对比</vt:lpstr>
      <vt:lpstr>运动物体跟踪</vt:lpstr>
      <vt:lpstr>图像灰度化操作</vt:lpstr>
      <vt:lpstr>中值滤波</vt:lpstr>
      <vt:lpstr>形态学处理与运动点团提取</vt:lpstr>
      <vt:lpstr>运动点团提取</vt:lpstr>
      <vt:lpstr>运动点团跟踪</vt:lpstr>
      <vt:lpstr>运动事件记录</vt:lpstr>
      <vt:lpstr>视频摘要生成</vt:lpstr>
      <vt:lpstr>特征检索</vt:lpstr>
      <vt:lpstr>特征提取技术路线</vt:lpstr>
      <vt:lpstr>对象类型检索</vt:lpstr>
      <vt:lpstr>对象类型检索</vt:lpstr>
      <vt:lpstr>基于RGB颜色色差的特征检索</vt:lpstr>
      <vt:lpstr>系统界面</vt:lpstr>
      <vt:lpstr>系统界面</vt:lpstr>
      <vt:lpstr>系统界面</vt:lpstr>
      <vt:lpstr>系统界面</vt:lpstr>
      <vt:lpstr>系统测试</vt:lpstr>
      <vt:lpstr>系统测试</vt:lpstr>
      <vt:lpstr>技术难点</vt:lpstr>
      <vt:lpstr>结果与展望</vt:lpstr>
      <vt:lpstr>谢 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基于摘要的视频内容检索----中期报告</dc:title>
  <dc:creator>liuyuanyi</dc:creator>
  <cp:lastModifiedBy>liuyuanyi</cp:lastModifiedBy>
  <cp:revision>135</cp:revision>
  <dcterms:created xsi:type="dcterms:W3CDTF">2013-06-27T06:37:43Z</dcterms:created>
  <dcterms:modified xsi:type="dcterms:W3CDTF">2013-12-04T07:31:47Z</dcterms:modified>
</cp:coreProperties>
</file>