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7" r:id="rId4"/>
    <p:sldId id="268" r:id="rId5"/>
    <p:sldId id="269" r:id="rId6"/>
    <p:sldId id="257" r:id="rId7"/>
    <p:sldId id="262" r:id="rId8"/>
    <p:sldId id="272" r:id="rId9"/>
    <p:sldId id="274" r:id="rId10"/>
    <p:sldId id="275" r:id="rId11"/>
    <p:sldId id="276" r:id="rId12"/>
    <p:sldId id="277" r:id="rId13"/>
    <p:sldId id="278" r:id="rId14"/>
    <p:sldId id="279" r:id="rId15"/>
    <p:sldId id="273" r:id="rId16"/>
    <p:sldId id="283" r:id="rId17"/>
    <p:sldId id="280" r:id="rId18"/>
    <p:sldId id="281" r:id="rId19"/>
    <p:sldId id="282" r:id="rId20"/>
    <p:sldId id="284" r:id="rId21"/>
    <p:sldId id="285" r:id="rId22"/>
    <p:sldId id="259" r:id="rId23"/>
    <p:sldId id="263" r:id="rId24"/>
    <p:sldId id="260" r:id="rId25"/>
    <p:sldId id="264" r:id="rId26"/>
    <p:sldId id="261" r:id="rId27"/>
    <p:sldId id="27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606"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2013/10/20</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基于摘要的监控视频信息检索系统</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均值法背景建模</a:t>
            </a:r>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6100"/>
          </a:xfrm>
          <a:prstGeom prst="rect">
            <a:avLst/>
          </a:prstGeom>
        </p:spPr>
      </p:pic>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3663497" y="2708920"/>
            <a:ext cx="5486400" cy="3086100"/>
          </a:xfrm>
          <a:prstGeom prst="rect">
            <a:avLst/>
          </a:prstGeom>
        </p:spPr>
      </p:pic>
    </p:spTree>
    <p:extLst>
      <p:ext uri="{BB962C8B-B14F-4D97-AF65-F5344CB8AC3E}">
        <p14:creationId xmlns:p14="http://schemas.microsoft.com/office/powerpoint/2010/main" val="27200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2504" y="5742684"/>
            <a:ext cx="6512511" cy="1143000"/>
          </a:xfrm>
        </p:spPr>
        <p:txBody>
          <a:bodyPr/>
          <a:lstStyle/>
          <a:p>
            <a:r>
              <a:rPr lang="zh-CN" altLang="en-US" dirty="0" smtClean="0"/>
              <a:t>高斯背景建模</a:t>
            </a:r>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5465"/>
          </a:xfrm>
          <a:prstGeom prst="rect">
            <a:avLst/>
          </a:prstGeom>
        </p:spPr>
      </p:pic>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3657600" y="2708920"/>
            <a:ext cx="5486400" cy="3085465"/>
          </a:xfrm>
          <a:prstGeom prst="rect">
            <a:avLst/>
          </a:prstGeom>
        </p:spPr>
      </p:pic>
    </p:spTree>
    <p:extLst>
      <p:ext uri="{BB962C8B-B14F-4D97-AF65-F5344CB8AC3E}">
        <p14:creationId xmlns:p14="http://schemas.microsoft.com/office/powerpoint/2010/main" val="270633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33572"/>
            <a:ext cx="6512511" cy="1143000"/>
          </a:xfrm>
        </p:spPr>
        <p:txBody>
          <a:bodyPr/>
          <a:lstStyle/>
          <a:p>
            <a:r>
              <a:rPr lang="zh-CN" altLang="en-US" dirty="0" smtClean="0"/>
              <a:t>帧差法</a:t>
            </a:r>
            <a:endParaRPr lang="zh-CN" altLang="en-US" dirty="0"/>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1979712" y="1700808"/>
            <a:ext cx="5486400" cy="308610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2665495" y="826263"/>
                <a:ext cx="3514745"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𝐷</m:t>
                          </m:r>
                        </m:e>
                        <m:sub>
                          <m:r>
                            <a:rPr lang="en-US" altLang="zh-CN" i="1">
                              <a:latin typeface="Cambria Math"/>
                            </a:rPr>
                            <m:t>𝑘</m:t>
                          </m:r>
                        </m:sub>
                      </m:sSub>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sub>
                        <m:sup>
                          <m:r>
                            <a:rPr lang="en-US" altLang="zh-CN" i="1">
                              <a:latin typeface="Cambria Math"/>
                            </a:rPr>
                            <m:t>′</m:t>
                          </m:r>
                        </m:sup>
                      </m:sSubSup>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r>
                            <a:rPr lang="en-US" altLang="zh-CN" i="1">
                              <a:latin typeface="Cambria Math"/>
                            </a:rPr>
                            <m:t>−</m:t>
                          </m:r>
                          <m:r>
                            <a:rPr lang="en-US" altLang="zh-CN">
                              <a:latin typeface="Cambria Math"/>
                            </a:rPr>
                            <m:t>1</m:t>
                          </m:r>
                        </m:sub>
                        <m:sup>
                          <m:r>
                            <a:rPr lang="en-US" altLang="zh-CN" i="1">
                              <a:latin typeface="Cambria Math"/>
                            </a:rPr>
                            <m:t>′</m:t>
                          </m:r>
                        </m:sup>
                      </m:sSubSup>
                      <m:r>
                        <a:rPr lang="en-US" altLang="zh-CN" i="1">
                          <a:latin typeface="Cambria Math"/>
                        </a:rPr>
                        <m:t>(</m:t>
                      </m:r>
                      <m:r>
                        <a:rPr lang="en-US" altLang="zh-CN" i="1">
                          <a:latin typeface="Cambria Math"/>
                        </a:rPr>
                        <m:t>𝑥</m:t>
                      </m:r>
                      <m:r>
                        <a:rPr lang="en-US" altLang="zh-CN" i="1">
                          <a:latin typeface="Cambria Math"/>
                        </a:rPr>
                        <m:t>,</m:t>
                      </m:r>
                      <m:r>
                        <a:rPr lang="en-US" altLang="zh-CN" i="1">
                          <a:latin typeface="Cambria Math"/>
                        </a:rPr>
                        <m:t>𝑦</m:t>
                      </m:r>
                      <m:r>
                        <a:rPr lang="en-US" altLang="zh-CN" i="1">
                          <a:latin typeface="Cambria Math"/>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665495" y="826263"/>
                <a:ext cx="3514745" cy="452945"/>
              </a:xfrm>
              <a:prstGeom prst="rect">
                <a:avLst/>
              </a:prstGeom>
              <a:blipFill rotWithShape="1">
                <a:blip r:embed="rId3"/>
                <a:stretch>
                  <a:fillRect b="-40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7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三帧差分法</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264029" y="404664"/>
                <a:ext cx="4572000" cy="81689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a:rPr lang="en-US" altLang="zh-CN" i="1">
                              <a:latin typeface="Cambria Math"/>
                            </a:rPr>
                            <m:t>𝐷</m:t>
                          </m:r>
                        </m:e>
                        <m:sub>
                          <m:r>
                            <a:rPr lang="en-US" altLang="zh-CN" i="1">
                              <a:latin typeface="Cambria Math"/>
                            </a:rPr>
                            <m:t>𝑘</m:t>
                          </m:r>
                        </m:sub>
                      </m:sSub>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sub>
                        <m:sup>
                          <m:r>
                            <a:rPr lang="en-US" altLang="zh-CN" i="1">
                              <a:latin typeface="Cambria Math"/>
                            </a:rPr>
                            <m:t>′</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 </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r>
                            <a:rPr lang="en-US" altLang="zh-CN" i="1">
                              <a:latin typeface="Cambria Math"/>
                            </a:rPr>
                            <m:t>−1</m:t>
                          </m:r>
                        </m:sub>
                        <m:sup>
                          <m:r>
                            <a:rPr lang="en-US" altLang="zh-CN" i="1">
                              <a:latin typeface="Cambria Math"/>
                            </a:rPr>
                            <m:t>′</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𝐷</m:t>
                          </m:r>
                        </m:e>
                        <m:sub>
                          <m:r>
                            <a:rPr lang="en-US" altLang="zh-CN" i="1">
                              <a:latin typeface="Cambria Math"/>
                            </a:rPr>
                            <m:t>𝑘</m:t>
                          </m:r>
                          <m:r>
                            <a:rPr lang="en-US" altLang="zh-CN" i="1">
                              <a:latin typeface="Cambria Math"/>
                            </a:rPr>
                            <m:t>+1</m:t>
                          </m:r>
                        </m:sub>
                      </m:sSub>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r>
                            <a:rPr lang="en-US" altLang="zh-CN" i="1">
                              <a:latin typeface="Cambria Math"/>
                            </a:rPr>
                            <m:t>+1</m:t>
                          </m:r>
                        </m:sub>
                        <m:sup>
                          <m:r>
                            <a:rPr lang="en-US" altLang="zh-CN" i="1">
                              <a:latin typeface="Cambria Math"/>
                            </a:rPr>
                            <m:t>′</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 </m:t>
                      </m:r>
                      <m:sSubSup>
                        <m:sSubSupPr>
                          <m:ctrlPr>
                            <a:rPr lang="zh-CN" altLang="zh-CN" i="1">
                              <a:latin typeface="Cambria Math"/>
                            </a:rPr>
                          </m:ctrlPr>
                        </m:sSubSupPr>
                        <m:e>
                          <m:r>
                            <a:rPr lang="en-US" altLang="zh-CN" i="1">
                              <a:latin typeface="Cambria Math"/>
                            </a:rPr>
                            <m:t>𝑓</m:t>
                          </m:r>
                        </m:e>
                        <m:sub>
                          <m:r>
                            <a:rPr lang="en-US" altLang="zh-CN" i="1">
                              <a:latin typeface="Cambria Math"/>
                            </a:rPr>
                            <m:t>𝑘</m:t>
                          </m:r>
                        </m:sub>
                        <m:sup>
                          <m:r>
                            <a:rPr lang="en-US" altLang="zh-CN" i="1">
                              <a:latin typeface="Cambria Math"/>
                            </a:rPr>
                            <m:t>′</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oMath>
                  </m:oMathPara>
                </a14:m>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2264029" y="404664"/>
                <a:ext cx="4572000" cy="816890"/>
              </a:xfrm>
              <a:prstGeom prst="rect">
                <a:avLst/>
              </a:prstGeom>
              <a:blipFill rotWithShape="1">
                <a:blip r:embed="rId2"/>
                <a:stretch>
                  <a:fillRect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403648" y="1268760"/>
                <a:ext cx="7128792" cy="7434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a:rPr>
                          </m:ctrlPr>
                        </m:sSubSupPr>
                        <m:e>
                          <m:r>
                            <a:rPr lang="en-US" altLang="zh-CN" i="1">
                              <a:latin typeface="Cambria Math"/>
                            </a:rPr>
                            <m:t>𝐷</m:t>
                          </m:r>
                        </m:e>
                        <m:sub>
                          <m:r>
                            <a:rPr lang="en-US" altLang="zh-CN" i="1">
                              <a:latin typeface="Cambria Math"/>
                            </a:rPr>
                            <m:t>𝑘</m:t>
                          </m:r>
                        </m:sub>
                        <m:sup>
                          <m:r>
                            <a:rPr lang="zh-CN" altLang="zh-CN">
                              <a:latin typeface="Cambria Math"/>
                            </a:rPr>
                            <m:t>三帧差分</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m:t>
                      </m:r>
                      <m:r>
                        <a:rPr lang="en-US" altLang="zh-CN">
                          <a:latin typeface="Cambria Math"/>
                        </a:rPr>
                        <m:t> </m:t>
                      </m:r>
                      <m:d>
                        <m:dPr>
                          <m:begChr m:val="{"/>
                          <m:endChr m:val=""/>
                          <m:ctrlPr>
                            <a:rPr lang="zh-CN" altLang="zh-CN" i="1">
                              <a:latin typeface="Cambria Math"/>
                            </a:rPr>
                          </m:ctrlPr>
                        </m:dPr>
                        <m:e>
                          <m:eqArr>
                            <m:eqArrPr>
                              <m:ctrlPr>
                                <a:rPr lang="zh-CN" altLang="zh-CN" i="1">
                                  <a:latin typeface="Cambria Math"/>
                                </a:rPr>
                              </m:ctrlPr>
                            </m:eqArrPr>
                            <m:e>
                              <m:r>
                                <a:rPr lang="en-US" altLang="zh-CN" i="1">
                                  <a:latin typeface="Cambria Math"/>
                                </a:rPr>
                                <m:t>2</m:t>
                              </m:r>
                              <m:r>
                                <a:rPr lang="en-US" altLang="zh-CN">
                                  <a:latin typeface="Cambria Math"/>
                                </a:rPr>
                                <m:t>55     </m:t>
                              </m:r>
                              <m:r>
                                <a:rPr lang="en-US" altLang="zh-CN" i="1">
                                  <a:latin typeface="Cambria Math"/>
                                </a:rPr>
                                <m:t>𝑖𝑓</m:t>
                              </m:r>
                              <m:r>
                                <a:rPr lang="en-US" altLang="zh-CN" i="1">
                                  <a:latin typeface="Cambria Math"/>
                                </a:rPr>
                                <m:t> </m:t>
                              </m:r>
                              <m:sSubSup>
                                <m:sSubSupPr>
                                  <m:ctrlPr>
                                    <a:rPr lang="zh-CN" altLang="zh-CN" i="1">
                                      <a:latin typeface="Cambria Math"/>
                                    </a:rPr>
                                  </m:ctrlPr>
                                </m:sSubSupPr>
                                <m:e>
                                  <m:r>
                                    <a:rPr lang="en-US" altLang="zh-CN" i="1">
                                      <a:latin typeface="Cambria Math"/>
                                    </a:rPr>
                                    <m:t> </m:t>
                                  </m:r>
                                  <m:r>
                                    <a:rPr lang="en-US" altLang="zh-CN" i="1">
                                      <a:latin typeface="Cambria Math"/>
                                    </a:rPr>
                                    <m:t>𝐷</m:t>
                                  </m:r>
                                </m:e>
                                <m:sub>
                                  <m:r>
                                    <a:rPr lang="en-US" altLang="zh-CN" i="1">
                                      <a:latin typeface="Cambria Math"/>
                                    </a:rPr>
                                    <m:t>𝑘</m:t>
                                  </m:r>
                                </m:sub>
                                <m:sup>
                                  <m:r>
                                    <a:rPr lang="zh-CN" altLang="zh-CN">
                                      <a:latin typeface="Cambria Math"/>
                                    </a:rPr>
                                    <m:t>二值化</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 </m:t>
                              </m:r>
                              <m:r>
                                <a:rPr lang="zh-CN" altLang="zh-CN" i="1">
                                  <a:latin typeface="Cambria Math"/>
                                </a:rPr>
                                <m:t>∩ </m:t>
                              </m:r>
                              <m:sSubSup>
                                <m:sSubSupPr>
                                  <m:ctrlPr>
                                    <a:rPr lang="zh-CN" altLang="zh-CN" i="1">
                                      <a:latin typeface="Cambria Math"/>
                                    </a:rPr>
                                  </m:ctrlPr>
                                </m:sSubSupPr>
                                <m:e>
                                  <m:r>
                                    <a:rPr lang="en-US" altLang="zh-CN" i="1">
                                      <a:latin typeface="Cambria Math"/>
                                    </a:rPr>
                                    <m:t>𝐷</m:t>
                                  </m:r>
                                </m:e>
                                <m:sub>
                                  <m:r>
                                    <a:rPr lang="en-US" altLang="zh-CN" i="1">
                                      <a:latin typeface="Cambria Math"/>
                                    </a:rPr>
                                    <m:t>𝑘</m:t>
                                  </m:r>
                                  <m:r>
                                    <a:rPr lang="en-US" altLang="zh-CN" i="1">
                                      <a:latin typeface="Cambria Math"/>
                                    </a:rPr>
                                    <m:t>+</m:t>
                                  </m:r>
                                  <m:r>
                                    <a:rPr lang="en-US" altLang="zh-CN">
                                      <a:latin typeface="Cambria Math"/>
                                    </a:rPr>
                                    <m:t>1</m:t>
                                  </m:r>
                                </m:sub>
                                <m:sup>
                                  <m:r>
                                    <a:rPr lang="zh-CN" altLang="zh-CN">
                                      <a:latin typeface="Cambria Math"/>
                                    </a:rPr>
                                    <m:t>二值化</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=1 </m:t>
                              </m:r>
                            </m:e>
                            <m:e>
                              <m:r>
                                <a:rPr lang="en-US" altLang="zh-CN" i="1">
                                  <a:latin typeface="Cambria Math"/>
                                </a:rPr>
                                <m:t>0                                    </m:t>
                              </m:r>
                              <m:r>
                                <a:rPr lang="en-US" altLang="zh-CN" i="1">
                                  <a:latin typeface="Cambria Math"/>
                                </a:rPr>
                                <m:t>𝑒𝑙𝑠𝑒</m:t>
                              </m:r>
                              <m:r>
                                <a:rPr lang="en-US" altLang="zh-CN" i="1">
                                  <a:latin typeface="Cambria Math"/>
                                </a:rPr>
                                <m:t>                                  </m:t>
                              </m:r>
                            </m:e>
                          </m:eqArr>
                        </m:e>
                      </m:d>
                    </m:oMath>
                  </m:oMathPara>
                </a14:m>
                <a:endParaRPr lang="zh-CN" altLang="zh-CN" dirty="0"/>
              </a:p>
            </p:txBody>
          </p:sp>
        </mc:Choice>
        <mc:Fallback xmlns="">
          <p:sp>
            <p:nvSpPr>
              <p:cNvPr id="5" name="矩形 4"/>
              <p:cNvSpPr>
                <a:spLocks noRot="1" noChangeAspect="1" noMove="1" noResize="1" noEditPoints="1" noAdjustHandles="1" noChangeArrowheads="1" noChangeShapeType="1" noTextEdit="1"/>
              </p:cNvSpPr>
              <p:nvPr/>
            </p:nvSpPr>
            <p:spPr>
              <a:xfrm>
                <a:off x="1403648" y="1268760"/>
                <a:ext cx="7128792" cy="743473"/>
              </a:xfrm>
              <a:prstGeom prst="rect">
                <a:avLst/>
              </a:prstGeom>
              <a:blipFill rotWithShape="1">
                <a:blip r:embed="rId3"/>
                <a:stretch>
                  <a:fillRect/>
                </a:stretch>
              </a:blipFill>
            </p:spPr>
            <p:txBody>
              <a:bodyPr/>
              <a:lstStyle/>
              <a:p>
                <a:r>
                  <a:rPr lang="zh-CN" altLang="en-US">
                    <a:noFill/>
                  </a:rPr>
                  <a:t> </a:t>
                </a:r>
              </a:p>
            </p:txBody>
          </p:sp>
        </mc:Fallback>
      </mc:AlternateContent>
      <p:pic>
        <p:nvPicPr>
          <p:cNvPr id="6" name="图片 5"/>
          <p:cNvPicPr/>
          <p:nvPr/>
        </p:nvPicPr>
        <p:blipFill>
          <a:blip r:embed="rId4" cstate="screen">
            <a:extLst>
              <a:ext uri="{28A0092B-C50C-407E-A947-70E740481C1C}">
                <a14:useLocalDpi xmlns:a14="http://schemas.microsoft.com/office/drawing/2010/main"/>
              </a:ext>
            </a:extLst>
          </a:blip>
          <a:stretch>
            <a:fillRect/>
          </a:stretch>
        </p:blipFill>
        <p:spPr>
          <a:xfrm>
            <a:off x="1979712" y="2276871"/>
            <a:ext cx="5486400" cy="3085465"/>
          </a:xfrm>
          <a:prstGeom prst="rect">
            <a:avLst/>
          </a:prstGeom>
        </p:spPr>
      </p:pic>
    </p:spTree>
    <p:extLst>
      <p:ext uri="{BB962C8B-B14F-4D97-AF65-F5344CB8AC3E}">
        <p14:creationId xmlns:p14="http://schemas.microsoft.com/office/powerpoint/2010/main" val="111905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720780"/>
            <a:ext cx="8757443" cy="1143000"/>
          </a:xfrm>
        </p:spPr>
        <p:txBody>
          <a:bodyPr/>
          <a:lstStyle/>
          <a:p>
            <a:r>
              <a:rPr lang="zh-CN" altLang="en-US" dirty="0" smtClean="0"/>
              <a:t>与运动历史图结合的三帧差分法</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123728" y="474380"/>
                <a:ext cx="4968552" cy="8117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𝑀𝐻𝐼</m:t>
                          </m:r>
                        </m:e>
                        <m:sub>
                          <m:r>
                            <a:rPr lang="en-US" altLang="zh-CN" i="1">
                              <a:latin typeface="Cambria Math"/>
                            </a:rPr>
                            <m:t>𝑘</m:t>
                          </m:r>
                        </m:sub>
                      </m:sSub>
                      <m:d>
                        <m:dPr>
                          <m:ctrlPr>
                            <a:rPr lang="zh-CN" altLang="zh-CN" i="1">
                              <a:latin typeface="Cambria Math"/>
                            </a:rPr>
                          </m:ctrlPr>
                        </m:dPr>
                        <m:e>
                          <m:r>
                            <a:rPr lang="en-US" altLang="zh-CN" i="1">
                              <a:latin typeface="Cambria Math"/>
                            </a:rPr>
                            <m:t>𝑥</m:t>
                          </m:r>
                          <m:r>
                            <a:rPr lang="en-US" altLang="zh-CN" i="1">
                              <a:latin typeface="Cambria Math"/>
                            </a:rPr>
                            <m:t>, </m:t>
                          </m:r>
                          <m:r>
                            <a:rPr lang="en-US" altLang="zh-CN" i="1">
                              <a:latin typeface="Cambria Math"/>
                            </a:rPr>
                            <m:t>𝑦</m:t>
                          </m:r>
                        </m:e>
                      </m:d>
                      <m:r>
                        <a:rPr lang="en-US" altLang="zh-CN" i="1">
                          <a:latin typeface="Cambria Math"/>
                        </a:rPr>
                        <m:t>= </m:t>
                      </m:r>
                      <m:d>
                        <m:dPr>
                          <m:begChr m:val="{"/>
                          <m:endChr m:val=""/>
                          <m:ctrlPr>
                            <a:rPr lang="zh-CN" altLang="zh-CN" i="1">
                              <a:latin typeface="Cambria Math"/>
                            </a:rPr>
                          </m:ctrlPr>
                        </m:dPr>
                        <m:e>
                          <m:eqArr>
                            <m:eqArrPr>
                              <m:ctrlPr>
                                <a:rPr lang="zh-CN" altLang="zh-CN" i="1">
                                  <a:latin typeface="Cambria Math"/>
                                </a:rPr>
                              </m:ctrlPr>
                            </m:eqArrPr>
                            <m:e>
                              <m:r>
                                <a:rPr lang="en-US" altLang="zh-CN" i="1">
                                  <a:latin typeface="Cambria Math"/>
                                </a:rPr>
                                <m:t>𝑡</m:t>
                              </m:r>
                              <m:r>
                                <a:rPr lang="en-US" altLang="zh-CN" i="1">
                                  <a:latin typeface="Cambria Math"/>
                                </a:rPr>
                                <m:t>   </m:t>
                              </m:r>
                              <m:r>
                                <a:rPr lang="en-US" altLang="zh-CN" i="1">
                                  <a:latin typeface="Cambria Math"/>
                                </a:rPr>
                                <m:t>𝑖𝑓</m:t>
                              </m:r>
                              <m:r>
                                <a:rPr lang="en-US" altLang="zh-CN" i="1">
                                  <a:latin typeface="Cambria Math"/>
                                </a:rPr>
                                <m:t> </m:t>
                              </m:r>
                              <m:r>
                                <a:rPr lang="en-US" altLang="zh-CN" i="1">
                                  <a:latin typeface="Cambria Math"/>
                                </a:rPr>
                                <m:t>𝐼</m:t>
                              </m:r>
                              <m:sSubSup>
                                <m:sSubSupPr>
                                  <m:ctrlPr>
                                    <a:rPr lang="zh-CN" altLang="zh-CN" i="1">
                                      <a:latin typeface="Cambria Math"/>
                                    </a:rPr>
                                  </m:ctrlPr>
                                </m:sSubSupPr>
                                <m:e>
                                  <m:r>
                                    <a:rPr lang="en-US" altLang="zh-CN" i="1">
                                      <a:latin typeface="Cambria Math"/>
                                    </a:rPr>
                                    <m:t>𝐷</m:t>
                                  </m:r>
                                </m:e>
                                <m:sub>
                                  <m:r>
                                    <a:rPr lang="en-US" altLang="zh-CN" i="1">
                                      <a:latin typeface="Cambria Math"/>
                                    </a:rPr>
                                    <m:t>𝑘</m:t>
                                  </m:r>
                                </m:sub>
                                <m:sup>
                                  <m:r>
                                    <a:rPr lang="zh-CN" altLang="zh-CN">
                                      <a:latin typeface="Cambria Math"/>
                                    </a:rPr>
                                    <m:t>三帧差分</m:t>
                                  </m:r>
                                </m:sup>
                              </m:sSubSup>
                              <m:d>
                                <m:dPr>
                                  <m:ctrlPr>
                                    <a:rPr lang="zh-CN" altLang="zh-CN" i="1">
                                      <a:latin typeface="Cambria Math"/>
                                    </a:rPr>
                                  </m:ctrlPr>
                                </m:dPr>
                                <m:e>
                                  <m:r>
                                    <a:rPr lang="en-US" altLang="zh-CN" i="1">
                                      <a:latin typeface="Cambria Math"/>
                                    </a:rPr>
                                    <m:t>𝑥</m:t>
                                  </m:r>
                                  <m:r>
                                    <a:rPr lang="en-US" altLang="zh-CN" i="1">
                                      <a:latin typeface="Cambria Math"/>
                                    </a:rPr>
                                    <m:t>,</m:t>
                                  </m:r>
                                  <m:r>
                                    <a:rPr lang="en-US" altLang="zh-CN" i="1">
                                      <a:latin typeface="Cambria Math"/>
                                    </a:rPr>
                                    <m:t>𝑦</m:t>
                                  </m:r>
                                </m:e>
                              </m:d>
                              <m:r>
                                <a:rPr lang="en-US" altLang="zh-CN" i="1">
                                  <a:latin typeface="Cambria Math"/>
                                </a:rPr>
                                <m:t>=255</m:t>
                              </m:r>
                            </m:e>
                            <m:e>
                              <m:func>
                                <m:funcPr>
                                  <m:ctrlPr>
                                    <a:rPr lang="zh-CN" altLang="zh-CN" i="1">
                                      <a:latin typeface="Cambria Math"/>
                                    </a:rPr>
                                  </m:ctrlPr>
                                </m:funcPr>
                                <m:fName>
                                  <m:r>
                                    <m:rPr>
                                      <m:sty m:val="p"/>
                                    </m:rPr>
                                    <a:rPr lang="en-US" altLang="zh-CN">
                                      <a:latin typeface="Cambria Math"/>
                                    </a:rPr>
                                    <m:t>max</m:t>
                                  </m:r>
                                </m:fName>
                                <m:e>
                                  <m:d>
                                    <m:dPr>
                                      <m:ctrlPr>
                                        <a:rPr lang="zh-CN" altLang="zh-CN" i="1">
                                          <a:latin typeface="Cambria Math"/>
                                        </a:rPr>
                                      </m:ctrlPr>
                                    </m:dPr>
                                    <m:e>
                                      <m:r>
                                        <a:rPr lang="en-US" altLang="zh-CN" i="1">
                                          <a:latin typeface="Cambria Math"/>
                                        </a:rPr>
                                        <m:t>0</m:t>
                                      </m:r>
                                      <m:r>
                                        <a:rPr lang="zh-CN" altLang="zh-CN" i="1">
                                          <a:latin typeface="Cambria Math"/>
                                        </a:rPr>
                                        <m:t>，</m:t>
                                      </m:r>
                                      <m:sSub>
                                        <m:sSubPr>
                                          <m:ctrlPr>
                                            <a:rPr lang="zh-CN" altLang="zh-CN" i="1">
                                              <a:latin typeface="Cambria Math"/>
                                            </a:rPr>
                                          </m:ctrlPr>
                                        </m:sSubPr>
                                        <m:e>
                                          <m:r>
                                            <a:rPr lang="en-US" altLang="zh-CN" i="1">
                                              <a:latin typeface="Cambria Math"/>
                                            </a:rPr>
                                            <m:t>𝑀𝐻𝐼</m:t>
                                          </m:r>
                                        </m:e>
                                        <m:sub>
                                          <m:r>
                                            <a:rPr lang="en-US" altLang="zh-CN" i="1">
                                              <a:latin typeface="Cambria Math"/>
                                            </a:rPr>
                                            <m:t>𝑘</m:t>
                                          </m:r>
                                        </m:sub>
                                      </m:sSub>
                                      <m:d>
                                        <m:dPr>
                                          <m:ctrlPr>
                                            <a:rPr lang="zh-CN" altLang="zh-CN" i="1">
                                              <a:latin typeface="Cambria Math"/>
                                            </a:rPr>
                                          </m:ctrlPr>
                                        </m:dPr>
                                        <m:e>
                                          <m:r>
                                            <a:rPr lang="en-US" altLang="zh-CN" i="1">
                                              <a:latin typeface="Cambria Math"/>
                                            </a:rPr>
                                            <m:t>𝑥</m:t>
                                          </m:r>
                                          <m:r>
                                            <a:rPr lang="en-US" altLang="zh-CN" i="1">
                                              <a:latin typeface="Cambria Math"/>
                                            </a:rPr>
                                            <m:t>, </m:t>
                                          </m:r>
                                          <m:r>
                                            <a:rPr lang="en-US" altLang="zh-CN" i="1">
                                              <a:latin typeface="Cambria Math"/>
                                            </a:rPr>
                                            <m:t>𝑦</m:t>
                                          </m:r>
                                        </m:e>
                                      </m:d>
                                      <m:r>
                                        <a:rPr lang="en-US" altLang="zh-CN" i="1">
                                          <a:latin typeface="Cambria Math"/>
                                        </a:rPr>
                                        <m:t>−1</m:t>
                                      </m:r>
                                    </m:e>
                                  </m:d>
                                </m:e>
                              </m:func>
                              <m:r>
                                <a:rPr lang="en-US" altLang="zh-CN" i="1">
                                  <a:latin typeface="Cambria Math"/>
                                </a:rPr>
                                <m:t> </m:t>
                              </m:r>
                              <m:r>
                                <a:rPr lang="en-US" altLang="zh-CN" i="1">
                                  <a:latin typeface="Cambria Math"/>
                                </a:rPr>
                                <m:t>𝑒𝑙𝑠𝑒</m:t>
                              </m:r>
                            </m:e>
                          </m:eqArr>
                        </m:e>
                      </m:d>
                    </m:oMath>
                  </m:oMathPara>
                </a14:m>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2123728" y="474380"/>
                <a:ext cx="4968552" cy="811761"/>
              </a:xfrm>
              <a:prstGeom prst="rect">
                <a:avLst/>
              </a:prstGeom>
              <a:blipFill rotWithShape="1">
                <a:blip r:embed="rId2"/>
                <a:stretch>
                  <a:fillRect/>
                </a:stretch>
              </a:blipFill>
            </p:spPr>
            <p:txBody>
              <a:bodyPr/>
              <a:lstStyle/>
              <a:p>
                <a:r>
                  <a:rPr lang="zh-CN" altLang="en-US">
                    <a:noFill/>
                  </a:rPr>
                  <a:t> </a:t>
                </a:r>
              </a:p>
            </p:txBody>
          </p:sp>
        </mc:Fallback>
      </mc:AlternateContent>
      <p:pic>
        <p:nvPicPr>
          <p:cNvPr id="5" name="图片 4"/>
          <p:cNvPicPr/>
          <p:nvPr/>
        </p:nvPicPr>
        <p:blipFill>
          <a:blip r:embed="rId3" cstate="screen">
            <a:extLst>
              <a:ext uri="{28A0092B-C50C-407E-A947-70E740481C1C}">
                <a14:useLocalDpi xmlns:a14="http://schemas.microsoft.com/office/drawing/2010/main"/>
              </a:ext>
            </a:extLst>
          </a:blip>
          <a:stretch>
            <a:fillRect/>
          </a:stretch>
        </p:blipFill>
        <p:spPr>
          <a:xfrm>
            <a:off x="1841959" y="1916832"/>
            <a:ext cx="5486400" cy="3086100"/>
          </a:xfrm>
          <a:prstGeom prst="rect">
            <a:avLst/>
          </a:prstGeom>
        </p:spPr>
      </p:pic>
    </p:spTree>
    <p:extLst>
      <p:ext uri="{BB962C8B-B14F-4D97-AF65-F5344CB8AC3E}">
        <p14:creationId xmlns:p14="http://schemas.microsoft.com/office/powerpoint/2010/main" val="255336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2040" y="5708254"/>
            <a:ext cx="4211960" cy="1143000"/>
          </a:xfrm>
        </p:spPr>
        <p:txBody>
          <a:bodyPr/>
          <a:lstStyle/>
          <a:p>
            <a:r>
              <a:rPr lang="zh-CN" altLang="en-US" dirty="0" smtClean="0"/>
              <a:t>效率对比</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35302202"/>
              </p:ext>
            </p:extLst>
          </p:nvPr>
        </p:nvGraphicFramePr>
        <p:xfrm>
          <a:off x="683568" y="1268760"/>
          <a:ext cx="7848872" cy="3456385"/>
        </p:xfrm>
        <a:graphic>
          <a:graphicData uri="http://schemas.openxmlformats.org/drawingml/2006/table">
            <a:tbl>
              <a:tblPr firstRow="1" firstCol="1" bandRow="1">
                <a:tableStyleId>{5C22544A-7EE6-4342-B048-85BDC9FD1C3A}</a:tableStyleId>
              </a:tblPr>
              <a:tblGrid>
                <a:gridCol w="2376689"/>
                <a:gridCol w="1294519"/>
                <a:gridCol w="2252918"/>
                <a:gridCol w="1924746"/>
              </a:tblGrid>
              <a:tr h="768085">
                <a:tc>
                  <a:txBody>
                    <a:bodyPr/>
                    <a:lstStyle/>
                    <a:p>
                      <a:pPr algn="ctr">
                        <a:lnSpc>
                          <a:spcPct val="150000"/>
                        </a:lnSpc>
                        <a:spcAft>
                          <a:spcPts val="0"/>
                        </a:spcAft>
                      </a:pPr>
                      <a:r>
                        <a:rPr lang="zh-CN" sz="1050" kern="100">
                          <a:effectLst/>
                        </a:rPr>
                        <a:t>算法</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视频长度</a:t>
                      </a:r>
                      <a:r>
                        <a:rPr lang="en-US" sz="1050" kern="100">
                          <a:effectLst/>
                        </a:rPr>
                        <a:t>/</a:t>
                      </a:r>
                      <a:r>
                        <a:rPr lang="zh-CN" sz="1050" kern="100">
                          <a:effectLst/>
                        </a:rPr>
                        <a:t>帧</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平均每帧处理时间</a:t>
                      </a:r>
                      <a:r>
                        <a:rPr lang="en-US" sz="1050" kern="100">
                          <a:effectLst/>
                        </a:rPr>
                        <a:t>/ms</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zh-CN" sz="1050" kern="100">
                          <a:effectLst/>
                        </a:rPr>
                        <a:t>平均处理帧率</a:t>
                      </a:r>
                      <a:r>
                        <a:rPr lang="en-US" sz="1050" kern="100">
                          <a:effectLst/>
                        </a:rPr>
                        <a:t>/</a:t>
                      </a:r>
                      <a:r>
                        <a:rPr lang="zh-CN" sz="1050" kern="100">
                          <a:effectLst/>
                        </a:rPr>
                        <a:t>帧每秒</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中值背景建模</a:t>
                      </a:r>
                      <a:endParaRPr lang="zh-CN" sz="1050" kern="100">
                        <a:effectLst/>
                        <a:latin typeface="Calibri"/>
                        <a:ea typeface="宋体"/>
                        <a:cs typeface="Times New Roman"/>
                      </a:endParaRPr>
                    </a:p>
                  </a:txBody>
                  <a:tcPr marL="68580" marR="68580" marT="0" marB="0" anchor="ctr"/>
                </a:tc>
                <a:tc rowSpan="6">
                  <a:txBody>
                    <a:bodyPr/>
                    <a:lstStyle/>
                    <a:p>
                      <a:pPr algn="ctr">
                        <a:lnSpc>
                          <a:spcPct val="150000"/>
                        </a:lnSpc>
                        <a:spcAft>
                          <a:spcPts val="0"/>
                        </a:spcAft>
                      </a:pPr>
                      <a:r>
                        <a:rPr lang="en-US" sz="1050" kern="100">
                          <a:effectLst/>
                        </a:rPr>
                        <a:t>3623</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80.5</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12.4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均值背景建模</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11.4</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87.7</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混合高斯背景建模</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61.1</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16.4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帧差法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9.2</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108.4</a:t>
                      </a:r>
                      <a:endParaRPr lang="zh-CN" sz="1050" kern="100">
                        <a:effectLst/>
                        <a:latin typeface="Calibri"/>
                        <a:ea typeface="宋体"/>
                        <a:cs typeface="Times New Roman"/>
                      </a:endParaRPr>
                    </a:p>
                  </a:txBody>
                  <a:tcPr marL="68580" marR="68580" marT="0" marB="0" anchor="ctr"/>
                </a:tc>
              </a:tr>
              <a:tr h="384043">
                <a:tc>
                  <a:txBody>
                    <a:bodyPr/>
                    <a:lstStyle/>
                    <a:p>
                      <a:pPr algn="ctr">
                        <a:lnSpc>
                          <a:spcPct val="150000"/>
                        </a:lnSpc>
                        <a:spcAft>
                          <a:spcPts val="0"/>
                        </a:spcAft>
                      </a:pPr>
                      <a:r>
                        <a:rPr lang="zh-CN" sz="1050" kern="100">
                          <a:effectLst/>
                        </a:rPr>
                        <a:t>三帧差分法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13.2</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a:effectLst/>
                        </a:rPr>
                        <a:t>75.7</a:t>
                      </a:r>
                      <a:endParaRPr lang="zh-CN" sz="1050" kern="100">
                        <a:effectLst/>
                        <a:latin typeface="Calibri"/>
                        <a:ea typeface="宋体"/>
                        <a:cs typeface="Times New Roman"/>
                      </a:endParaRPr>
                    </a:p>
                  </a:txBody>
                  <a:tcPr marL="68580" marR="68580" marT="0" marB="0" anchor="ctr"/>
                </a:tc>
              </a:tr>
              <a:tr h="768085">
                <a:tc>
                  <a:txBody>
                    <a:bodyPr/>
                    <a:lstStyle/>
                    <a:p>
                      <a:pPr algn="ctr">
                        <a:lnSpc>
                          <a:spcPct val="150000"/>
                        </a:lnSpc>
                        <a:spcAft>
                          <a:spcPts val="0"/>
                        </a:spcAft>
                      </a:pPr>
                      <a:r>
                        <a:rPr lang="zh-CN" sz="1050" kern="100">
                          <a:effectLst/>
                        </a:rPr>
                        <a:t>与运动历史图结合的三帧差分法</a:t>
                      </a:r>
                      <a:endParaRPr lang="zh-CN" sz="1050" kern="100">
                        <a:effectLst/>
                        <a:latin typeface="Calibri"/>
                        <a:ea typeface="宋体"/>
                        <a:cs typeface="Times New Roman"/>
                      </a:endParaRPr>
                    </a:p>
                  </a:txBody>
                  <a:tcPr marL="68580" marR="68580" marT="0" marB="0" anchor="ctr"/>
                </a:tc>
                <a:tc vMerge="1">
                  <a:txBody>
                    <a:bodyPr/>
                    <a:lstStyle/>
                    <a:p>
                      <a:endParaRPr lang="zh-CN" altLang="en-US"/>
                    </a:p>
                  </a:txBody>
                  <a:tcPr/>
                </a:tc>
                <a:tc>
                  <a:txBody>
                    <a:bodyPr/>
                    <a:lstStyle/>
                    <a:p>
                      <a:pPr algn="ctr">
                        <a:lnSpc>
                          <a:spcPct val="150000"/>
                        </a:lnSpc>
                        <a:spcAft>
                          <a:spcPts val="0"/>
                        </a:spcAft>
                      </a:pPr>
                      <a:r>
                        <a:rPr lang="en-US" sz="1050" kern="100">
                          <a:effectLst/>
                        </a:rPr>
                        <a:t>19.9</a:t>
                      </a:r>
                      <a:endParaRPr lang="zh-CN" sz="1050" kern="10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050" kern="100" dirty="0">
                          <a:effectLst/>
                        </a:rPr>
                        <a:t>50.3</a:t>
                      </a:r>
                      <a:endParaRPr lang="zh-CN" sz="105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33267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运动物体跟踪</a:t>
            </a:r>
            <a:endParaRPr lang="zh-CN" altLang="en-US" dirty="0"/>
          </a:p>
        </p:txBody>
      </p:sp>
      <p:grpSp>
        <p:nvGrpSpPr>
          <p:cNvPr id="19" name="画布 45"/>
          <p:cNvGrpSpPr/>
          <p:nvPr/>
        </p:nvGrpSpPr>
        <p:grpSpPr>
          <a:xfrm>
            <a:off x="3563888" y="387202"/>
            <a:ext cx="2592288" cy="4769989"/>
            <a:chOff x="2019299" y="66675"/>
            <a:chExt cx="1256326" cy="2685075"/>
          </a:xfrm>
        </p:grpSpPr>
        <p:sp>
          <p:nvSpPr>
            <p:cNvPr id="21" name="圆角矩形 20"/>
            <p:cNvSpPr/>
            <p:nvPr/>
          </p:nvSpPr>
          <p:spPr>
            <a:xfrm>
              <a:off x="2019299" y="66675"/>
              <a:ext cx="1247776" cy="333375"/>
            </a:xfrm>
            <a:prstGeom prst="roundRect">
              <a:avLst/>
            </a:prstGeom>
            <a:solidFill>
              <a:sysClr val="window" lastClr="FFFFFF"/>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ysClr val="windowText" lastClr="000000"/>
                  </a:solidFill>
                  <a:effectLst/>
                  <a:uLnTx/>
                  <a:uFillTx/>
                  <a:latin typeface="Calibri"/>
                  <a:ea typeface="宋体"/>
                  <a:cs typeface="Times New Roman"/>
                </a:rPr>
                <a:t>图像序列灰度化</a:t>
              </a:r>
            </a:p>
          </p:txBody>
        </p:sp>
        <p:sp>
          <p:nvSpPr>
            <p:cNvPr id="22" name="矩形 21"/>
            <p:cNvSpPr/>
            <p:nvPr/>
          </p:nvSpPr>
          <p:spPr>
            <a:xfrm>
              <a:off x="2019299" y="628650"/>
              <a:ext cx="1247776" cy="342900"/>
            </a:xfrm>
            <a:prstGeom prst="rect">
              <a:avLst/>
            </a:prstGeom>
            <a:solidFill>
              <a:sysClr val="window" lastClr="FFFFFF"/>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ysClr val="windowText" lastClr="000000"/>
                  </a:solidFill>
                  <a:effectLst/>
                  <a:uLnTx/>
                  <a:uFillTx/>
                  <a:latin typeface="Calibri"/>
                  <a:ea typeface="宋体"/>
                  <a:cs typeface="Times New Roman"/>
                </a:rPr>
                <a:t>运动物体检测</a:t>
              </a:r>
            </a:p>
          </p:txBody>
        </p:sp>
        <p:sp>
          <p:nvSpPr>
            <p:cNvPr id="23" name="矩形 22"/>
            <p:cNvSpPr/>
            <p:nvPr/>
          </p:nvSpPr>
          <p:spPr>
            <a:xfrm>
              <a:off x="2019300" y="1189650"/>
              <a:ext cx="1247775" cy="342900"/>
            </a:xfrm>
            <a:prstGeom prst="rect">
              <a:avLst/>
            </a:prstGeom>
            <a:solidFill>
              <a:sysClr val="window" lastClr="FFFFFF"/>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Times New Roman"/>
                </a:rPr>
                <a:t>中值滤波去噪</a:t>
              </a:r>
              <a:endPar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24" name="矩形 23"/>
            <p:cNvSpPr/>
            <p:nvPr/>
          </p:nvSpPr>
          <p:spPr>
            <a:xfrm>
              <a:off x="2027850" y="1789725"/>
              <a:ext cx="1247775" cy="342900"/>
            </a:xfrm>
            <a:prstGeom prst="rect">
              <a:avLst/>
            </a:prstGeom>
            <a:solidFill>
              <a:sysClr val="window" lastClr="FFFFFF"/>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Times New Roman"/>
                </a:rPr>
                <a:t>形态学处理</a:t>
              </a:r>
              <a:endPar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25" name="矩形 24"/>
            <p:cNvSpPr/>
            <p:nvPr/>
          </p:nvSpPr>
          <p:spPr>
            <a:xfrm>
              <a:off x="2027850" y="2408850"/>
              <a:ext cx="1247775" cy="342900"/>
            </a:xfrm>
            <a:prstGeom prst="rect">
              <a:avLst/>
            </a:prstGeom>
            <a:solidFill>
              <a:sysClr val="window" lastClr="FFFFFF"/>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Times New Roman"/>
                </a:rPr>
                <a:t>运动点团跟踪</a:t>
              </a:r>
              <a:endParaRPr kumimoji="0" lang="zh-CN" altLang="en-US" sz="2000" b="0" i="0" u="none" strike="noStrike" kern="0" cap="none" spc="0" normalizeH="0" baseline="0" noProof="0" dirty="0">
                <a:ln>
                  <a:noFill/>
                </a:ln>
                <a:solidFill>
                  <a:sysClr val="windowText" lastClr="000000"/>
                </a:solidFill>
                <a:effectLst/>
                <a:uLnTx/>
                <a:uFillTx/>
                <a:latin typeface="宋体"/>
                <a:ea typeface="宋体"/>
                <a:cs typeface="宋体"/>
              </a:endParaRPr>
            </a:p>
          </p:txBody>
        </p:sp>
        <p:cxnSp>
          <p:nvCxnSpPr>
            <p:cNvPr id="26" name="直接箭头连接符 25"/>
            <p:cNvCxnSpPr>
              <a:stCxn id="21" idx="2"/>
              <a:endCxn id="22" idx="0"/>
            </p:cNvCxnSpPr>
            <p:nvPr/>
          </p:nvCxnSpPr>
          <p:spPr>
            <a:xfrm>
              <a:off x="2643187" y="400050"/>
              <a:ext cx="0" cy="228600"/>
            </a:xfrm>
            <a:prstGeom prst="straightConnector1">
              <a:avLst/>
            </a:prstGeom>
            <a:noFill/>
            <a:ln w="9525" cap="flat" cmpd="sng" algn="ctr">
              <a:solidFill>
                <a:srgbClr val="4F81BD">
                  <a:shade val="95000"/>
                  <a:satMod val="105000"/>
                </a:srgbClr>
              </a:solidFill>
              <a:prstDash val="solid"/>
              <a:tailEnd type="arrow"/>
            </a:ln>
            <a:effectLst/>
          </p:spPr>
        </p:cxnSp>
        <p:cxnSp>
          <p:nvCxnSpPr>
            <p:cNvPr id="27" name="直接箭头连接符 26"/>
            <p:cNvCxnSpPr>
              <a:stCxn id="22" idx="2"/>
              <a:endCxn id="23" idx="0"/>
            </p:cNvCxnSpPr>
            <p:nvPr/>
          </p:nvCxnSpPr>
          <p:spPr>
            <a:xfrm>
              <a:off x="2643187" y="971550"/>
              <a:ext cx="1" cy="218100"/>
            </a:xfrm>
            <a:prstGeom prst="straightConnector1">
              <a:avLst/>
            </a:prstGeom>
            <a:noFill/>
            <a:ln w="9525" cap="flat" cmpd="sng" algn="ctr">
              <a:solidFill>
                <a:srgbClr val="4F81BD">
                  <a:shade val="95000"/>
                  <a:satMod val="105000"/>
                </a:srgbClr>
              </a:solidFill>
              <a:prstDash val="solid"/>
              <a:tailEnd type="arrow"/>
            </a:ln>
            <a:effectLst/>
          </p:spPr>
        </p:cxnSp>
        <p:cxnSp>
          <p:nvCxnSpPr>
            <p:cNvPr id="28" name="直接箭头连接符 27"/>
            <p:cNvCxnSpPr>
              <a:stCxn id="23" idx="2"/>
              <a:endCxn id="24" idx="0"/>
            </p:cNvCxnSpPr>
            <p:nvPr/>
          </p:nvCxnSpPr>
          <p:spPr>
            <a:xfrm>
              <a:off x="2643188" y="1532550"/>
              <a:ext cx="8550" cy="257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9" name="直接箭头连接符 28"/>
            <p:cNvCxnSpPr>
              <a:stCxn id="24" idx="2"/>
              <a:endCxn id="25" idx="0"/>
            </p:cNvCxnSpPr>
            <p:nvPr/>
          </p:nvCxnSpPr>
          <p:spPr>
            <a:xfrm>
              <a:off x="2651738" y="2132625"/>
              <a:ext cx="0" cy="276225"/>
            </a:xfrm>
            <a:prstGeom prst="straightConnector1">
              <a:avLst/>
            </a:prstGeom>
            <a:noFill/>
            <a:ln w="9525" cap="flat" cmpd="sng" algn="ctr">
              <a:solidFill>
                <a:srgbClr val="4F81BD">
                  <a:shade val="95000"/>
                  <a:satMod val="105000"/>
                </a:srgbClr>
              </a:solidFill>
              <a:prstDash val="solid"/>
              <a:tailEnd type="arrow"/>
            </a:ln>
            <a:effectLst/>
          </p:spPr>
        </p:cxnSp>
      </p:grpSp>
    </p:spTree>
    <p:extLst>
      <p:ext uri="{BB962C8B-B14F-4D97-AF65-F5344CB8AC3E}">
        <p14:creationId xmlns:p14="http://schemas.microsoft.com/office/powerpoint/2010/main" val="144819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图像灰度化操作</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835696" y="395372"/>
                <a:ext cx="5145961" cy="369332"/>
              </a:xfrm>
              <a:prstGeom prst="rect">
                <a:avLst/>
              </a:prstGeom>
            </p:spPr>
            <p:txBody>
              <a:bodyPr wrap="none">
                <a:spAutoFit/>
              </a:bodyPr>
              <a:lstStyle/>
              <a:p>
                <a:r>
                  <a:rPr lang="zh-CN" altLang="en-US" dirty="0" smtClean="0"/>
                  <a:t>公式</a:t>
                </a:r>
                <a14:m>
                  <m:oMath xmlns:m="http://schemas.openxmlformats.org/officeDocument/2006/math">
                    <m:r>
                      <a:rPr lang="en-US" altLang="zh-CN" b="0" i="0" smtClean="0">
                        <a:latin typeface="Cambria Math"/>
                      </a:rPr>
                      <m:t>1</m:t>
                    </m:r>
                    <m:r>
                      <a:rPr lang="zh-CN" altLang="en-US" b="0" i="1" smtClean="0">
                        <a:latin typeface="Cambria Math"/>
                      </a:rPr>
                      <m:t>：</m:t>
                    </m:r>
                    <m:r>
                      <m:rPr>
                        <m:sty m:val="p"/>
                      </m:rPr>
                      <a:rPr lang="en-US" altLang="zh-CN">
                        <a:latin typeface="Cambria Math"/>
                      </a:rPr>
                      <m:t>Gray</m:t>
                    </m:r>
                    <m:r>
                      <a:rPr lang="en-US" altLang="zh-CN">
                        <a:latin typeface="Cambria Math"/>
                      </a:rPr>
                      <m:t>=0.299</m:t>
                    </m:r>
                    <m:r>
                      <a:rPr lang="en-US" altLang="zh-CN" i="1">
                        <a:latin typeface="Cambria Math"/>
                      </a:rPr>
                      <m:t>∗</m:t>
                    </m:r>
                    <m:r>
                      <m:rPr>
                        <m:sty m:val="p"/>
                      </m:rPr>
                      <a:rPr lang="en-US" altLang="zh-CN">
                        <a:latin typeface="Cambria Math"/>
                      </a:rPr>
                      <m:t>R</m:t>
                    </m:r>
                    <m:r>
                      <a:rPr lang="en-US" altLang="zh-CN">
                        <a:latin typeface="Cambria Math"/>
                      </a:rPr>
                      <m:t>+0.587</m:t>
                    </m:r>
                    <m:r>
                      <a:rPr lang="en-US" altLang="zh-CN" i="1">
                        <a:latin typeface="Cambria Math"/>
                      </a:rPr>
                      <m:t>∗</m:t>
                    </m:r>
                    <m:r>
                      <m:rPr>
                        <m:sty m:val="p"/>
                      </m:rPr>
                      <a:rPr lang="en-US" altLang="zh-CN">
                        <a:latin typeface="Cambria Math"/>
                      </a:rPr>
                      <m:t>G</m:t>
                    </m:r>
                    <m:r>
                      <a:rPr lang="en-US" altLang="zh-CN">
                        <a:latin typeface="Cambria Math"/>
                      </a:rPr>
                      <m:t>+0.114</m:t>
                    </m:r>
                    <m:r>
                      <a:rPr lang="en-US" altLang="zh-CN" i="1">
                        <a:latin typeface="Cambria Math"/>
                      </a:rPr>
                      <m:t>∗</m:t>
                    </m:r>
                    <m:r>
                      <m:rPr>
                        <m:sty m:val="p"/>
                      </m:rPr>
                      <a:rPr lang="en-US" altLang="zh-CN">
                        <a:latin typeface="Cambria Math"/>
                      </a:rPr>
                      <m:t>B</m:t>
                    </m:r>
                  </m:oMath>
                </a14:m>
                <a:r>
                  <a:rPr lang="en-US" altLang="zh-CN" dirty="0"/>
                  <a:t> </a:t>
                </a:r>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35696" y="395372"/>
                <a:ext cx="5145961" cy="369332"/>
              </a:xfrm>
              <a:prstGeom prst="rect">
                <a:avLst/>
              </a:prstGeom>
              <a:blipFill rotWithShape="1">
                <a:blip r:embed="rId2"/>
                <a:stretch>
                  <a:fillRect l="-948" t="-13333"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835696" y="764704"/>
                <a:ext cx="6120680" cy="369332"/>
              </a:xfrm>
              <a:prstGeom prst="rect">
                <a:avLst/>
              </a:prstGeom>
            </p:spPr>
            <p:txBody>
              <a:bodyPr wrap="square">
                <a:spAutoFit/>
              </a:bodyPr>
              <a:lstStyle/>
              <a:p>
                <a:r>
                  <a:rPr lang="zh-CN" altLang="en-US" dirty="0" smtClean="0"/>
                  <a:t>公式</a:t>
                </a:r>
                <a14:m>
                  <m:oMath xmlns:m="http://schemas.openxmlformats.org/officeDocument/2006/math">
                    <m:r>
                      <a:rPr lang="en-US" altLang="zh-CN" b="0" i="0" smtClean="0">
                        <a:latin typeface="Cambria Math"/>
                      </a:rPr>
                      <m:t>2</m:t>
                    </m:r>
                    <m:r>
                      <a:rPr lang="zh-CN" altLang="en-US" b="0" i="1" smtClean="0">
                        <a:latin typeface="Cambria Math"/>
                      </a:rPr>
                      <m:t>：</m:t>
                    </m:r>
                    <m:r>
                      <m:rPr>
                        <m:sty m:val="p"/>
                      </m:rPr>
                      <a:rPr lang="en-US" altLang="zh-CN">
                        <a:latin typeface="Cambria Math"/>
                      </a:rPr>
                      <m:t>Gray</m:t>
                    </m:r>
                    <m:r>
                      <a:rPr lang="en-US" altLang="zh-CN">
                        <a:latin typeface="Cambria Math"/>
                      </a:rPr>
                      <m:t>=(299</m:t>
                    </m:r>
                    <m:r>
                      <a:rPr lang="en-US" altLang="zh-CN" i="1">
                        <a:latin typeface="Cambria Math"/>
                      </a:rPr>
                      <m:t>∗</m:t>
                    </m:r>
                    <m:r>
                      <m:rPr>
                        <m:sty m:val="p"/>
                      </m:rPr>
                      <a:rPr lang="en-US" altLang="zh-CN">
                        <a:latin typeface="Cambria Math"/>
                      </a:rPr>
                      <m:t>R</m:t>
                    </m:r>
                    <m:r>
                      <a:rPr lang="en-US" altLang="zh-CN">
                        <a:latin typeface="Cambria Math"/>
                      </a:rPr>
                      <m:t>+587</m:t>
                    </m:r>
                    <m:r>
                      <a:rPr lang="en-US" altLang="zh-CN" i="1">
                        <a:latin typeface="Cambria Math"/>
                      </a:rPr>
                      <m:t>∗</m:t>
                    </m:r>
                    <m:r>
                      <m:rPr>
                        <m:sty m:val="p"/>
                      </m:rPr>
                      <a:rPr lang="en-US" altLang="zh-CN">
                        <a:latin typeface="Cambria Math"/>
                      </a:rPr>
                      <m:t>G</m:t>
                    </m:r>
                    <m:r>
                      <a:rPr lang="en-US" altLang="zh-CN">
                        <a:latin typeface="Cambria Math"/>
                      </a:rPr>
                      <m:t>+144</m:t>
                    </m:r>
                    <m:r>
                      <a:rPr lang="en-US" altLang="zh-CN" i="1">
                        <a:latin typeface="Cambria Math"/>
                      </a:rPr>
                      <m:t>∗</m:t>
                    </m:r>
                    <m:r>
                      <m:rPr>
                        <m:sty m:val="p"/>
                      </m:rPr>
                      <a:rPr lang="en-US" altLang="zh-CN">
                        <a:latin typeface="Cambria Math"/>
                      </a:rPr>
                      <m:t>B</m:t>
                    </m:r>
                    <m:r>
                      <a:rPr lang="en-US" altLang="zh-CN">
                        <a:latin typeface="Cambria Math"/>
                      </a:rPr>
                      <m:t>+500)/1000</m:t>
                    </m:r>
                  </m:oMath>
                </a14:m>
                <a:r>
                  <a:rPr lang="en-US" altLang="zh-CN" dirty="0"/>
                  <a:t> </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835696" y="764704"/>
                <a:ext cx="6120680" cy="369332"/>
              </a:xfrm>
              <a:prstGeom prst="rect">
                <a:avLst/>
              </a:prstGeom>
              <a:blipFill rotWithShape="1">
                <a:blip r:embed="rId3"/>
                <a:stretch>
                  <a:fillRect l="-797"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835696" y="1149116"/>
                <a:ext cx="5976664" cy="369332"/>
              </a:xfrm>
              <a:prstGeom prst="rect">
                <a:avLst/>
              </a:prstGeom>
            </p:spPr>
            <p:txBody>
              <a:bodyPr wrap="square">
                <a:spAutoFit/>
              </a:bodyPr>
              <a:lstStyle/>
              <a:p>
                <a:r>
                  <a:rPr lang="zh-CN" altLang="en-US" dirty="0" smtClean="0"/>
                  <a:t>公式</a:t>
                </a:r>
                <a14:m>
                  <m:oMath xmlns:m="http://schemas.openxmlformats.org/officeDocument/2006/math">
                    <m:r>
                      <a:rPr lang="en-US" altLang="zh-CN" b="0" i="0" smtClean="0">
                        <a:latin typeface="Cambria Math"/>
                      </a:rPr>
                      <m:t>3</m:t>
                    </m:r>
                    <m:r>
                      <a:rPr lang="zh-CN" altLang="en-US" b="0" i="1" smtClean="0">
                        <a:latin typeface="Cambria Math"/>
                      </a:rPr>
                      <m:t>：</m:t>
                    </m:r>
                    <m:r>
                      <m:rPr>
                        <m:sty m:val="p"/>
                      </m:rPr>
                      <a:rPr lang="en-US" altLang="zh-CN">
                        <a:latin typeface="Cambria Math"/>
                      </a:rPr>
                      <m:t>Gray</m:t>
                    </m:r>
                    <m:r>
                      <a:rPr lang="en-US" altLang="zh-CN">
                        <a:latin typeface="Cambria Math"/>
                      </a:rPr>
                      <m:t>=</m:t>
                    </m:r>
                    <m:d>
                      <m:dPr>
                        <m:ctrlPr>
                          <a:rPr lang="zh-CN" altLang="zh-CN" i="1">
                            <a:latin typeface="Cambria Math"/>
                          </a:rPr>
                        </m:ctrlPr>
                      </m:dPr>
                      <m:e>
                        <m:r>
                          <a:rPr lang="en-US" altLang="zh-CN">
                            <a:latin typeface="Cambria Math"/>
                          </a:rPr>
                          <m:t>19595</m:t>
                        </m:r>
                        <m:r>
                          <a:rPr lang="en-US" altLang="zh-CN" i="1">
                            <a:latin typeface="Cambria Math"/>
                          </a:rPr>
                          <m:t>∗</m:t>
                        </m:r>
                        <m:r>
                          <m:rPr>
                            <m:sty m:val="p"/>
                          </m:rPr>
                          <a:rPr lang="en-US" altLang="zh-CN">
                            <a:latin typeface="Cambria Math"/>
                          </a:rPr>
                          <m:t>R</m:t>
                        </m:r>
                        <m:r>
                          <a:rPr lang="en-US" altLang="zh-CN">
                            <a:latin typeface="Cambria Math"/>
                          </a:rPr>
                          <m:t>+38469</m:t>
                        </m:r>
                        <m:r>
                          <a:rPr lang="en-US" altLang="zh-CN" i="1">
                            <a:latin typeface="Cambria Math"/>
                          </a:rPr>
                          <m:t>∗</m:t>
                        </m:r>
                        <m:r>
                          <m:rPr>
                            <m:sty m:val="p"/>
                          </m:rPr>
                          <a:rPr lang="en-US" altLang="zh-CN">
                            <a:latin typeface="Cambria Math"/>
                          </a:rPr>
                          <m:t>G</m:t>
                        </m:r>
                        <m:r>
                          <a:rPr lang="en-US" altLang="zh-CN">
                            <a:latin typeface="Cambria Math"/>
                          </a:rPr>
                          <m:t>+7471</m:t>
                        </m:r>
                        <m:r>
                          <a:rPr lang="en-US" altLang="zh-CN" i="1">
                            <a:latin typeface="Cambria Math"/>
                          </a:rPr>
                          <m:t>∗</m:t>
                        </m:r>
                        <m:r>
                          <m:rPr>
                            <m:sty m:val="p"/>
                          </m:rPr>
                          <a:rPr lang="en-US" altLang="zh-CN">
                            <a:latin typeface="Cambria Math"/>
                          </a:rPr>
                          <m:t>B</m:t>
                        </m:r>
                      </m:e>
                    </m:d>
                    <m:r>
                      <a:rPr lang="en-US" altLang="zh-CN">
                        <a:latin typeface="Cambria Math"/>
                      </a:rPr>
                      <m:t>≫16</m:t>
                    </m:r>
                  </m:oMath>
                </a14:m>
                <a:r>
                  <a:rPr lang="en-US" altLang="zh-CN" dirty="0"/>
                  <a:t> </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835696" y="1149116"/>
                <a:ext cx="5976664" cy="369332"/>
              </a:xfrm>
              <a:prstGeom prst="rect">
                <a:avLst/>
              </a:prstGeom>
              <a:blipFill rotWithShape="1">
                <a:blip r:embed="rId4"/>
                <a:stretch>
                  <a:fillRect l="-815" t="-13333" b="-21667"/>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593552801"/>
              </p:ext>
            </p:extLst>
          </p:nvPr>
        </p:nvGraphicFramePr>
        <p:xfrm>
          <a:off x="827584" y="2132856"/>
          <a:ext cx="7560841" cy="2664297"/>
        </p:xfrm>
        <a:graphic>
          <a:graphicData uri="http://schemas.openxmlformats.org/drawingml/2006/table">
            <a:tbl>
              <a:tblPr firstRow="1" firstCol="1" bandRow="1">
                <a:tableStyleId>{5C22544A-7EE6-4342-B048-85BDC9FD1C3A}</a:tableStyleId>
              </a:tblPr>
              <a:tblGrid>
                <a:gridCol w="1008112"/>
                <a:gridCol w="1613998"/>
                <a:gridCol w="1476528"/>
                <a:gridCol w="1623397"/>
                <a:gridCol w="1838806"/>
              </a:tblGrid>
              <a:tr h="401681">
                <a:tc>
                  <a:txBody>
                    <a:bodyPr/>
                    <a:lstStyle/>
                    <a:p>
                      <a:pPr algn="ctr">
                        <a:lnSpc>
                          <a:spcPct val="150000"/>
                        </a:lnSpc>
                        <a:spcAft>
                          <a:spcPts val="0"/>
                        </a:spcAft>
                      </a:pPr>
                      <a:r>
                        <a:rPr lang="zh-CN" sz="1200" kern="100" dirty="0">
                          <a:effectLst/>
                        </a:rPr>
                        <a:t>公式</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视频长度</a:t>
                      </a:r>
                      <a:r>
                        <a:rPr lang="en-US" sz="1200" kern="100">
                          <a:effectLst/>
                        </a:rPr>
                        <a:t>/</a:t>
                      </a:r>
                      <a:r>
                        <a:rPr lang="zh-CN" sz="1200" kern="100">
                          <a:effectLst/>
                        </a:rPr>
                        <a:t>帧</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视频分辨率</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总时间</a:t>
                      </a:r>
                      <a:r>
                        <a:rPr lang="en-US" sz="1200" kern="100">
                          <a:effectLst/>
                        </a:rPr>
                        <a:t>/ms</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zh-CN" sz="1200" kern="100">
                          <a:effectLst/>
                        </a:rPr>
                        <a:t>平均时间</a:t>
                      </a:r>
                      <a:r>
                        <a:rPr lang="en-US" sz="1200" kern="100">
                          <a:effectLst/>
                        </a:rPr>
                        <a:t>/ms</a:t>
                      </a:r>
                      <a:endParaRPr lang="zh-CN" sz="1050" kern="100">
                        <a:effectLst/>
                        <a:latin typeface="Calibri"/>
                        <a:ea typeface="宋体"/>
                        <a:cs typeface="Times New Roman"/>
                      </a:endParaRPr>
                    </a:p>
                  </a:txBody>
                  <a:tcPr marL="68580" marR="68580" marT="0" marB="0"/>
                </a:tc>
              </a:tr>
              <a:tr h="606431">
                <a:tc>
                  <a:txBody>
                    <a:bodyPr/>
                    <a:lstStyle/>
                    <a:p>
                      <a:pPr algn="ctr">
                        <a:lnSpc>
                          <a:spcPct val="150000"/>
                        </a:lnSpc>
                        <a:spcAft>
                          <a:spcPts val="0"/>
                        </a:spcAft>
                      </a:pPr>
                      <a:r>
                        <a:rPr lang="en-US" altLang="zh-CN" sz="1050" kern="100" dirty="0" smtClean="0">
                          <a:effectLst/>
                          <a:latin typeface="Calibri"/>
                          <a:ea typeface="宋体"/>
                          <a:cs typeface="Times New Roman"/>
                        </a:rPr>
                        <a:t>1</a:t>
                      </a:r>
                      <a:endParaRPr lang="zh-CN" sz="1050" kern="100" dirty="0">
                        <a:effectLst/>
                        <a:latin typeface="Calibri"/>
                        <a:ea typeface="宋体"/>
                        <a:cs typeface="Times New Roman"/>
                      </a:endParaRPr>
                    </a:p>
                  </a:txBody>
                  <a:tcPr marL="68580" marR="68580" marT="0" marB="0"/>
                </a:tc>
                <a:tc rowSpan="4">
                  <a:txBody>
                    <a:bodyPr/>
                    <a:lstStyle/>
                    <a:p>
                      <a:pPr algn="ctr">
                        <a:lnSpc>
                          <a:spcPct val="150000"/>
                        </a:lnSpc>
                        <a:spcAft>
                          <a:spcPts val="0"/>
                        </a:spcAft>
                      </a:pPr>
                      <a:r>
                        <a:rPr lang="en-US" sz="1200" kern="100" dirty="0">
                          <a:effectLst/>
                        </a:rPr>
                        <a:t>3623</a:t>
                      </a:r>
                      <a:endParaRPr lang="zh-CN" sz="1050" kern="100" dirty="0">
                        <a:effectLst/>
                        <a:latin typeface="Calibri"/>
                        <a:ea typeface="宋体"/>
                        <a:cs typeface="Times New Roman"/>
                      </a:endParaRPr>
                    </a:p>
                  </a:txBody>
                  <a:tcPr marL="68580" marR="68580" marT="0" marB="0" anchor="ctr"/>
                </a:tc>
                <a:tc rowSpan="4">
                  <a:txBody>
                    <a:bodyPr/>
                    <a:lstStyle/>
                    <a:p>
                      <a:pPr algn="ctr">
                        <a:lnSpc>
                          <a:spcPct val="150000"/>
                        </a:lnSpc>
                        <a:spcAft>
                          <a:spcPts val="0"/>
                        </a:spcAft>
                      </a:pPr>
                      <a:r>
                        <a:rPr lang="en-US" sz="1200" kern="100" dirty="0">
                          <a:effectLst/>
                        </a:rPr>
                        <a:t>1280*720</a:t>
                      </a:r>
                      <a:endParaRPr lang="zh-CN" sz="1050" kern="100" dirty="0">
                        <a:effectLst/>
                        <a:latin typeface="Calibri"/>
                        <a:ea typeface="宋体"/>
                        <a:cs typeface="Times New Roman"/>
                      </a:endParaRPr>
                    </a:p>
                  </a:txBody>
                  <a:tcPr marL="68580" marR="68580" marT="0" marB="0" anchor="ctr"/>
                </a:tc>
                <a:tc>
                  <a:txBody>
                    <a:bodyPr/>
                    <a:lstStyle/>
                    <a:p>
                      <a:pPr algn="ctr">
                        <a:lnSpc>
                          <a:spcPct val="150000"/>
                        </a:lnSpc>
                        <a:spcAft>
                          <a:spcPts val="0"/>
                        </a:spcAft>
                      </a:pPr>
                      <a:r>
                        <a:rPr lang="en-US" sz="1200" kern="100">
                          <a:effectLst/>
                        </a:rPr>
                        <a:t>15722.8</a:t>
                      </a:r>
                      <a:endParaRPr lang="zh-CN" sz="1050" kern="10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a:effectLst/>
                        </a:rPr>
                        <a:t>4.34</a:t>
                      </a:r>
                      <a:endParaRPr lang="zh-CN" sz="1050" kern="100">
                        <a:effectLst/>
                        <a:latin typeface="Calibri"/>
                        <a:ea typeface="宋体"/>
                        <a:cs typeface="Times New Roman"/>
                      </a:endParaRPr>
                    </a:p>
                  </a:txBody>
                  <a:tcPr marL="68580" marR="68580" marT="0" marB="0"/>
                </a:tc>
              </a:tr>
              <a:tr h="504056">
                <a:tc>
                  <a:txBody>
                    <a:bodyPr/>
                    <a:lstStyle/>
                    <a:p>
                      <a:pPr algn="ctr">
                        <a:lnSpc>
                          <a:spcPct val="150000"/>
                        </a:lnSpc>
                        <a:spcAft>
                          <a:spcPts val="0"/>
                        </a:spcAft>
                      </a:pPr>
                      <a:r>
                        <a:rPr lang="en-US" altLang="zh-CN" sz="1050" kern="100" dirty="0" smtClean="0">
                          <a:effectLst/>
                          <a:latin typeface="Calibri"/>
                          <a:ea typeface="宋体"/>
                          <a:cs typeface="Times New Roman"/>
                        </a:rPr>
                        <a:t>2</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8406.68</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a:effectLst/>
                        </a:rPr>
                        <a:t>2.32</a:t>
                      </a:r>
                      <a:endParaRPr lang="zh-CN" sz="1050" kern="100">
                        <a:effectLst/>
                        <a:latin typeface="Calibri"/>
                        <a:ea typeface="宋体"/>
                        <a:cs typeface="Times New Roman"/>
                      </a:endParaRPr>
                    </a:p>
                  </a:txBody>
                  <a:tcPr marL="68580" marR="68580" marT="0" marB="0"/>
                </a:tc>
              </a:tr>
              <a:tr h="648072">
                <a:tc>
                  <a:txBody>
                    <a:bodyPr/>
                    <a:lstStyle/>
                    <a:p>
                      <a:pPr algn="ctr">
                        <a:lnSpc>
                          <a:spcPct val="150000"/>
                        </a:lnSpc>
                        <a:spcAft>
                          <a:spcPts val="0"/>
                        </a:spcAft>
                      </a:pPr>
                      <a:r>
                        <a:rPr lang="en-US" altLang="zh-CN" sz="1050" kern="100" dirty="0" smtClean="0">
                          <a:effectLst/>
                          <a:latin typeface="Calibri"/>
                          <a:ea typeface="宋体"/>
                          <a:cs typeface="Times New Roman"/>
                        </a:rPr>
                        <a:t>3</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5764.69</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dirty="0">
                          <a:effectLst/>
                        </a:rPr>
                        <a:t>1.59</a:t>
                      </a:r>
                      <a:endParaRPr lang="zh-CN" sz="1050" kern="100" dirty="0">
                        <a:effectLst/>
                        <a:latin typeface="Calibri"/>
                        <a:ea typeface="宋体"/>
                        <a:cs typeface="Times New Roman"/>
                      </a:endParaRPr>
                    </a:p>
                  </a:txBody>
                  <a:tcPr marL="68580" marR="68580" marT="0" marB="0"/>
                </a:tc>
              </a:tr>
              <a:tr h="504057">
                <a:tc>
                  <a:txBody>
                    <a:bodyPr/>
                    <a:lstStyle/>
                    <a:p>
                      <a:pPr algn="ctr">
                        <a:lnSpc>
                          <a:spcPct val="150000"/>
                        </a:lnSpc>
                        <a:spcAft>
                          <a:spcPts val="0"/>
                        </a:spcAft>
                      </a:pPr>
                      <a:r>
                        <a:rPr lang="en-US" sz="1200" kern="100" dirty="0" err="1">
                          <a:effectLst/>
                        </a:rPr>
                        <a:t>Opencv</a:t>
                      </a:r>
                      <a:endParaRPr lang="zh-CN" sz="1050" kern="100" dirty="0">
                        <a:effectLst/>
                        <a:latin typeface="Calibri"/>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en-US" sz="1200" kern="100" dirty="0">
                          <a:effectLst/>
                        </a:rPr>
                        <a:t>7646.59</a:t>
                      </a:r>
                      <a:endParaRPr lang="zh-CN" sz="1050" kern="100" dirty="0">
                        <a:effectLst/>
                        <a:latin typeface="Calibri"/>
                        <a:ea typeface="宋体"/>
                        <a:cs typeface="Times New Roman"/>
                      </a:endParaRPr>
                    </a:p>
                  </a:txBody>
                  <a:tcPr marL="68580" marR="68580" marT="0" marB="0"/>
                </a:tc>
                <a:tc>
                  <a:txBody>
                    <a:bodyPr/>
                    <a:lstStyle/>
                    <a:p>
                      <a:pPr algn="ctr">
                        <a:lnSpc>
                          <a:spcPct val="150000"/>
                        </a:lnSpc>
                        <a:spcAft>
                          <a:spcPts val="0"/>
                        </a:spcAft>
                      </a:pPr>
                      <a:r>
                        <a:rPr lang="en-US" sz="1200" kern="100" dirty="0">
                          <a:effectLst/>
                        </a:rPr>
                        <a:t>2.11</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246679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42684"/>
            <a:ext cx="6512511" cy="1143000"/>
          </a:xfrm>
        </p:spPr>
        <p:txBody>
          <a:bodyPr/>
          <a:lstStyle/>
          <a:p>
            <a:r>
              <a:rPr lang="zh-CN" altLang="en-US" dirty="0" smtClean="0"/>
              <a:t>中值滤波</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89" y="2636912"/>
            <a:ext cx="5486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2" y="-19972"/>
            <a:ext cx="548640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矩形 2"/>
              <p:cNvSpPr/>
              <p:nvPr/>
            </p:nvSpPr>
            <p:spPr>
              <a:xfrm>
                <a:off x="-8712" y="3573016"/>
                <a:ext cx="31670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𝑇</m:t>
                      </m:r>
                      <m:d>
                        <m:dPr>
                          <m:ctrlPr>
                            <a:rPr lang="zh-CN" altLang="zh-CN" i="1">
                              <a:latin typeface="Cambria Math"/>
                            </a:rPr>
                          </m:ctrlPr>
                        </m:dPr>
                        <m:e>
                          <m:r>
                            <a:rPr lang="en-US" altLang="zh-CN" i="1">
                              <a:latin typeface="Cambria Math"/>
                            </a:rPr>
                            <m:t>𝑛</m:t>
                          </m:r>
                          <m:r>
                            <a:rPr lang="en-US" altLang="zh-CN" i="1">
                              <a:latin typeface="Cambria Math"/>
                            </a:rPr>
                            <m:t>,</m:t>
                          </m:r>
                          <m:r>
                            <a:rPr lang="en-US" altLang="zh-CN" i="1">
                              <a:latin typeface="Cambria Math"/>
                            </a:rPr>
                            <m:t>𝑤</m:t>
                          </m:r>
                          <m:r>
                            <a:rPr lang="en-US" altLang="zh-CN" i="1">
                              <a:latin typeface="Cambria Math"/>
                            </a:rPr>
                            <m:t>,</m:t>
                          </m:r>
                          <m:r>
                            <a:rPr lang="en-US" altLang="zh-CN" i="1">
                              <a:latin typeface="Cambria Math"/>
                            </a:rPr>
                            <m:t>h</m:t>
                          </m:r>
                        </m:e>
                      </m:d>
                      <m:r>
                        <a:rPr lang="en-US" altLang="zh-CN" i="1">
                          <a:latin typeface="Cambria Math"/>
                        </a:rPr>
                        <m:t>=</m:t>
                      </m:r>
                      <m:r>
                        <a:rPr lang="en-US" altLang="zh-CN" i="1">
                          <a:latin typeface="Cambria Math"/>
                        </a:rPr>
                        <m:t>𝑂</m:t>
                      </m:r>
                      <m:r>
                        <a:rPr lang="en-US" altLang="zh-CN" i="1">
                          <a:latin typeface="Cambria Math"/>
                        </a:rPr>
                        <m:t>(</m:t>
                      </m:r>
                      <m:r>
                        <a:rPr lang="en-US" altLang="zh-CN" i="1">
                          <a:latin typeface="Cambria Math"/>
                        </a:rPr>
                        <m:t>𝑛𝑙𝑜𝑔𝑛</m:t>
                      </m:r>
                      <m:r>
                        <a:rPr lang="en-US" altLang="zh-CN" i="1">
                          <a:latin typeface="Cambria Math"/>
                        </a:rPr>
                        <m:t>∗</m:t>
                      </m:r>
                      <m:r>
                        <a:rPr lang="en-US" altLang="zh-CN" i="1">
                          <a:latin typeface="Cambria Math"/>
                        </a:rPr>
                        <m:t>𝑤</m:t>
                      </m:r>
                      <m:r>
                        <a:rPr lang="en-US" altLang="zh-CN" i="1">
                          <a:latin typeface="Cambria Math"/>
                        </a:rPr>
                        <m:t>∗</m:t>
                      </m:r>
                      <m:r>
                        <a:rPr lang="en-US" altLang="zh-CN" i="1">
                          <a:latin typeface="Cambria Math"/>
                        </a:rPr>
                        <m:t>h</m:t>
                      </m:r>
                      <m:r>
                        <a:rPr lang="en-US" altLang="zh-CN" i="1">
                          <a:latin typeface="Cambria Math"/>
                        </a:rPr>
                        <m:t>)</m:t>
                      </m:r>
                    </m:oMath>
                  </m:oMathPara>
                </a14:m>
                <a:endParaRPr lang="zh-CN" altLang="zh-CN" dirty="0"/>
              </a:p>
            </p:txBody>
          </p:sp>
        </mc:Choice>
        <mc:Fallback xmlns="">
          <p:sp>
            <p:nvSpPr>
              <p:cNvPr id="3" name="矩形 2"/>
              <p:cNvSpPr>
                <a:spLocks noRot="1" noChangeAspect="1" noMove="1" noResize="1" noEditPoints="1" noAdjustHandles="1" noChangeArrowheads="1" noChangeShapeType="1" noTextEdit="1"/>
              </p:cNvSpPr>
              <p:nvPr/>
            </p:nvSpPr>
            <p:spPr>
              <a:xfrm>
                <a:off x="-8712" y="3573016"/>
                <a:ext cx="3167084" cy="369332"/>
              </a:xfrm>
              <a:prstGeom prst="rect">
                <a:avLst/>
              </a:prstGeom>
              <a:blipFill rotWithShape="1">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26127" y="4725144"/>
                <a:ext cx="26974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𝑇</m:t>
                      </m:r>
                      <m:d>
                        <m:dPr>
                          <m:ctrlPr>
                            <a:rPr lang="zh-CN" altLang="zh-CN" i="1">
                              <a:latin typeface="Cambria Math"/>
                            </a:rPr>
                          </m:ctrlPr>
                        </m:dPr>
                        <m:e>
                          <m:r>
                            <a:rPr lang="en-US" altLang="zh-CN" i="1">
                              <a:latin typeface="Cambria Math"/>
                            </a:rPr>
                            <m:t>𝑛</m:t>
                          </m:r>
                          <m:r>
                            <a:rPr lang="en-US" altLang="zh-CN" i="1">
                              <a:latin typeface="Cambria Math"/>
                            </a:rPr>
                            <m:t>,</m:t>
                          </m:r>
                          <m:r>
                            <a:rPr lang="en-US" altLang="zh-CN" i="1">
                              <a:latin typeface="Cambria Math"/>
                            </a:rPr>
                            <m:t>𝑤</m:t>
                          </m:r>
                          <m:r>
                            <a:rPr lang="en-US" altLang="zh-CN" i="1">
                              <a:latin typeface="Cambria Math"/>
                            </a:rPr>
                            <m:t>,</m:t>
                          </m:r>
                          <m:r>
                            <a:rPr lang="en-US" altLang="zh-CN" i="1">
                              <a:latin typeface="Cambria Math"/>
                            </a:rPr>
                            <m:t>h</m:t>
                          </m:r>
                        </m:e>
                      </m:d>
                      <m:r>
                        <a:rPr lang="en-US" altLang="zh-CN" i="1">
                          <a:latin typeface="Cambria Math"/>
                        </a:rPr>
                        <m:t>=</m:t>
                      </m:r>
                      <m:r>
                        <a:rPr lang="en-US" altLang="zh-CN" i="1">
                          <a:latin typeface="Cambria Math"/>
                        </a:rPr>
                        <m:t>𝑂</m:t>
                      </m:r>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𝑤</m:t>
                      </m:r>
                      <m:r>
                        <a:rPr lang="en-US" altLang="zh-CN" i="1">
                          <a:latin typeface="Cambria Math"/>
                        </a:rPr>
                        <m:t>∗</m:t>
                      </m:r>
                      <m:r>
                        <a:rPr lang="en-US" altLang="zh-CN" i="1">
                          <a:latin typeface="Cambria Math"/>
                        </a:rPr>
                        <m:t>h</m:t>
                      </m:r>
                      <m:r>
                        <a:rPr lang="en-US" altLang="zh-CN" i="1">
                          <a:latin typeface="Cambria Math"/>
                        </a:rPr>
                        <m:t>)</m:t>
                      </m:r>
                    </m:oMath>
                  </m:oMathPara>
                </a14:m>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226127" y="4725144"/>
                <a:ext cx="2697405" cy="369332"/>
              </a:xfrm>
              <a:prstGeom prst="rect">
                <a:avLst/>
              </a:prstGeom>
              <a:blipFill rotWithShape="1">
                <a:blip r:embed="rId5"/>
                <a:stretch>
                  <a:fillRect b="-13115"/>
                </a:stretch>
              </a:blipFill>
            </p:spPr>
            <p:txBody>
              <a:bodyPr/>
              <a:lstStyle/>
              <a:p>
                <a:r>
                  <a:rPr lang="zh-CN" altLang="en-US">
                    <a:noFill/>
                  </a:rPr>
                  <a:t> </a:t>
                </a:r>
              </a:p>
            </p:txBody>
          </p:sp>
        </mc:Fallback>
      </mc:AlternateContent>
      <p:sp>
        <p:nvSpPr>
          <p:cNvPr id="5" name="下箭头 4"/>
          <p:cNvSpPr/>
          <p:nvPr/>
        </p:nvSpPr>
        <p:spPr>
          <a:xfrm>
            <a:off x="1430813" y="3989168"/>
            <a:ext cx="260867" cy="735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540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5742684"/>
            <a:ext cx="7674242" cy="1143000"/>
          </a:xfrm>
        </p:spPr>
        <p:txBody>
          <a:bodyPr/>
          <a:lstStyle/>
          <a:p>
            <a:r>
              <a:rPr lang="zh-CN" altLang="en-US" dirty="0" smtClean="0"/>
              <a:t>形态学处理与运动点团提取</a:t>
            </a:r>
            <a:endParaRPr lang="zh-CN" altLang="en-US" dirty="0"/>
          </a:p>
        </p:txBody>
      </p:sp>
      <p:sp>
        <p:nvSpPr>
          <p:cNvPr id="7" name="TextBox 6"/>
          <p:cNvSpPr txBox="1"/>
          <p:nvPr/>
        </p:nvSpPr>
        <p:spPr>
          <a:xfrm>
            <a:off x="2627784" y="836712"/>
            <a:ext cx="3262432" cy="400110"/>
          </a:xfrm>
          <a:prstGeom prst="rect">
            <a:avLst/>
          </a:prstGeom>
          <a:noFill/>
        </p:spPr>
        <p:txBody>
          <a:bodyPr wrap="none" rtlCol="0">
            <a:spAutoFit/>
          </a:bodyPr>
          <a:lstStyle/>
          <a:p>
            <a:r>
              <a:rPr lang="zh-CN" altLang="en-US" sz="2000" dirty="0" smtClean="0"/>
              <a:t>形态学闭操作：膨胀后腐蚀</a:t>
            </a:r>
            <a:endParaRPr lang="zh-CN" altLang="en-US" sz="2000" dirty="0"/>
          </a:p>
        </p:txBody>
      </p:sp>
      <p:sp>
        <p:nvSpPr>
          <p:cNvPr id="8" name="TextBox 7"/>
          <p:cNvSpPr txBox="1"/>
          <p:nvPr/>
        </p:nvSpPr>
        <p:spPr>
          <a:xfrm>
            <a:off x="2608894" y="1916832"/>
            <a:ext cx="2954655" cy="400110"/>
          </a:xfrm>
          <a:prstGeom prst="rect">
            <a:avLst/>
          </a:prstGeom>
          <a:noFill/>
        </p:spPr>
        <p:txBody>
          <a:bodyPr wrap="square" rtlCol="0">
            <a:spAutoFit/>
          </a:bodyPr>
          <a:lstStyle/>
          <a:p>
            <a:r>
              <a:rPr lang="zh-CN" altLang="en-US" sz="2000" dirty="0" smtClean="0"/>
              <a:t>线段编码检测连通区域</a:t>
            </a:r>
            <a:endParaRPr lang="zh-CN" altLang="en-US" sz="2000" dirty="0"/>
          </a:p>
        </p:txBody>
      </p:sp>
    </p:spTree>
    <p:extLst>
      <p:ext uri="{BB962C8B-B14F-4D97-AF65-F5344CB8AC3E}">
        <p14:creationId xmlns:p14="http://schemas.microsoft.com/office/powerpoint/2010/main" val="439102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116632"/>
            <a:ext cx="6400800" cy="1368152"/>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4048" y="5715000"/>
            <a:ext cx="4139952" cy="1143000"/>
          </a:xfrm>
        </p:spPr>
        <p:txBody>
          <a:bodyPr/>
          <a:lstStyle/>
          <a:p>
            <a:r>
              <a:rPr lang="zh-CN" altLang="en-US" dirty="0" smtClean="0"/>
              <a:t>运动点团提取</a:t>
            </a:r>
            <a:endParaRPr lang="zh-CN" altLang="en-US" dirty="0"/>
          </a:p>
        </p:txBody>
      </p:sp>
      <p:grpSp>
        <p:nvGrpSpPr>
          <p:cNvPr id="26" name="画布 10"/>
          <p:cNvGrpSpPr/>
          <p:nvPr/>
        </p:nvGrpSpPr>
        <p:grpSpPr>
          <a:xfrm>
            <a:off x="1534191" y="159064"/>
            <a:ext cx="6424611" cy="5138075"/>
            <a:chOff x="0" y="0"/>
            <a:chExt cx="5276850" cy="4180500"/>
          </a:xfrm>
        </p:grpSpPr>
        <p:sp>
          <p:nvSpPr>
            <p:cNvPr id="28" name="矩形 27"/>
            <p:cNvSpPr/>
            <p:nvPr/>
          </p:nvSpPr>
          <p:spPr>
            <a:xfrm>
              <a:off x="0" y="0"/>
              <a:ext cx="2581275" cy="1800225"/>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9" name="矩形 28"/>
            <p:cNvSpPr/>
            <p:nvPr/>
          </p:nvSpPr>
          <p:spPr>
            <a:xfrm>
              <a:off x="342900" y="266700"/>
              <a:ext cx="523875" cy="514349"/>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0" name="矩形 29"/>
            <p:cNvSpPr/>
            <p:nvPr/>
          </p:nvSpPr>
          <p:spPr>
            <a:xfrm>
              <a:off x="428625" y="371473"/>
              <a:ext cx="542925" cy="514351"/>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1" name="矩形 30"/>
            <p:cNvSpPr/>
            <p:nvPr/>
          </p:nvSpPr>
          <p:spPr>
            <a:xfrm>
              <a:off x="2657475" y="0"/>
              <a:ext cx="2619375" cy="1800225"/>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2" name="矩形 31"/>
            <p:cNvSpPr/>
            <p:nvPr/>
          </p:nvSpPr>
          <p:spPr>
            <a:xfrm>
              <a:off x="3286125" y="428625"/>
              <a:ext cx="1228725" cy="685799"/>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3" name="矩形 32"/>
            <p:cNvSpPr/>
            <p:nvPr/>
          </p:nvSpPr>
          <p:spPr>
            <a:xfrm>
              <a:off x="3143251" y="561973"/>
              <a:ext cx="666750" cy="657225"/>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4" name="矩形 33"/>
            <p:cNvSpPr/>
            <p:nvPr/>
          </p:nvSpPr>
          <p:spPr>
            <a:xfrm>
              <a:off x="3933825" y="561974"/>
              <a:ext cx="733425" cy="657225"/>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endParaRPr>
            </a:p>
          </p:txBody>
        </p:sp>
        <p:sp>
          <p:nvSpPr>
            <p:cNvPr id="35" name="矩形 34"/>
            <p:cNvSpPr/>
            <p:nvPr/>
          </p:nvSpPr>
          <p:spPr>
            <a:xfrm>
              <a:off x="0" y="2209799"/>
              <a:ext cx="2581275" cy="1666876"/>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6" name="矩形 35"/>
            <p:cNvSpPr/>
            <p:nvPr/>
          </p:nvSpPr>
          <p:spPr>
            <a:xfrm>
              <a:off x="485775" y="2447925"/>
              <a:ext cx="590550" cy="561975"/>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7" name="矩形 36"/>
            <p:cNvSpPr/>
            <p:nvPr/>
          </p:nvSpPr>
          <p:spPr>
            <a:xfrm>
              <a:off x="1162050" y="2447925"/>
              <a:ext cx="904875" cy="561975"/>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8" name="矩形 37"/>
            <p:cNvSpPr/>
            <p:nvPr/>
          </p:nvSpPr>
          <p:spPr>
            <a:xfrm>
              <a:off x="542925" y="2581276"/>
              <a:ext cx="1419225" cy="552450"/>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39" name="矩形 38"/>
            <p:cNvSpPr/>
            <p:nvPr/>
          </p:nvSpPr>
          <p:spPr>
            <a:xfrm>
              <a:off x="2657475" y="2209799"/>
              <a:ext cx="2619375" cy="1666876"/>
            </a:xfrm>
            <a:prstGeom prst="rect">
              <a:avLst/>
            </a:prstGeom>
            <a:no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40" name="矩形 39"/>
            <p:cNvSpPr/>
            <p:nvPr/>
          </p:nvSpPr>
          <p:spPr>
            <a:xfrm>
              <a:off x="2819400" y="2305049"/>
              <a:ext cx="533400" cy="561975"/>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41" name="矩形 40"/>
            <p:cNvSpPr/>
            <p:nvPr/>
          </p:nvSpPr>
          <p:spPr>
            <a:xfrm>
              <a:off x="4562475" y="3228976"/>
              <a:ext cx="542925" cy="523874"/>
            </a:xfrm>
            <a:prstGeom prst="rect">
              <a:avLst/>
            </a:prstGeom>
            <a:noFill/>
            <a:ln w="25400" cap="flat" cmpd="sng" algn="ctr">
              <a:solidFill>
                <a:sysClr val="windowText" lastClr="000000"/>
              </a:solidFill>
              <a:prstDash val="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42" name="矩形 41"/>
            <p:cNvSpPr/>
            <p:nvPr/>
          </p:nvSpPr>
          <p:spPr>
            <a:xfrm>
              <a:off x="3514725" y="2628901"/>
              <a:ext cx="895350" cy="809624"/>
            </a:xfrm>
            <a:prstGeom prst="rect">
              <a:avLst/>
            </a:prstGeom>
            <a:noFill/>
            <a:ln w="254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cxnSp>
          <p:nvCxnSpPr>
            <p:cNvPr id="43" name="直接箭头连接符 42"/>
            <p:cNvCxnSpPr/>
            <p:nvPr/>
          </p:nvCxnSpPr>
          <p:spPr>
            <a:xfrm flipH="1" flipV="1">
              <a:off x="4210050" y="3133726"/>
              <a:ext cx="666750" cy="390524"/>
            </a:xfrm>
            <a:prstGeom prst="straightConnector1">
              <a:avLst/>
            </a:prstGeom>
            <a:noFill/>
            <a:ln w="9525" cap="flat" cmpd="sng" algn="ctr">
              <a:solidFill>
                <a:sysClr val="windowText" lastClr="000000"/>
              </a:solidFill>
              <a:prstDash val="solid"/>
              <a:tailEnd type="arrow"/>
            </a:ln>
            <a:effectLst/>
          </p:spPr>
        </p:cxnSp>
        <p:cxnSp>
          <p:nvCxnSpPr>
            <p:cNvPr id="44" name="直接箭头连接符 43"/>
            <p:cNvCxnSpPr/>
            <p:nvPr/>
          </p:nvCxnSpPr>
          <p:spPr>
            <a:xfrm>
              <a:off x="3067050" y="2581276"/>
              <a:ext cx="742951" cy="428624"/>
            </a:xfrm>
            <a:prstGeom prst="straightConnector1">
              <a:avLst/>
            </a:prstGeom>
            <a:noFill/>
            <a:ln w="9525" cap="flat" cmpd="sng" algn="ctr">
              <a:solidFill>
                <a:sysClr val="windowText" lastClr="000000"/>
              </a:solidFill>
              <a:prstDash val="solid"/>
              <a:tailEnd type="arrow"/>
            </a:ln>
            <a:effectLst/>
          </p:spPr>
        </p:cxnSp>
        <p:cxnSp>
          <p:nvCxnSpPr>
            <p:cNvPr id="45" name="直接箭头连接符 44"/>
            <p:cNvCxnSpPr/>
            <p:nvPr/>
          </p:nvCxnSpPr>
          <p:spPr>
            <a:xfrm flipH="1">
              <a:off x="3457575" y="809625"/>
              <a:ext cx="190501" cy="771525"/>
            </a:xfrm>
            <a:prstGeom prst="straightConnector1">
              <a:avLst/>
            </a:prstGeom>
            <a:noFill/>
            <a:ln w="9525" cap="flat" cmpd="sng" algn="ctr">
              <a:solidFill>
                <a:sysClr val="windowText" lastClr="000000"/>
              </a:solidFill>
              <a:prstDash val="solid"/>
              <a:tailEnd type="arrow"/>
            </a:ln>
            <a:effectLst/>
          </p:spPr>
        </p:cxnSp>
        <p:cxnSp>
          <p:nvCxnSpPr>
            <p:cNvPr id="46" name="直接箭头连接符 45"/>
            <p:cNvCxnSpPr/>
            <p:nvPr/>
          </p:nvCxnSpPr>
          <p:spPr>
            <a:xfrm>
              <a:off x="4210050" y="762000"/>
              <a:ext cx="304800" cy="819150"/>
            </a:xfrm>
            <a:prstGeom prst="straightConnector1">
              <a:avLst/>
            </a:prstGeom>
            <a:noFill/>
            <a:ln w="9525" cap="flat" cmpd="sng" algn="ctr">
              <a:solidFill>
                <a:sysClr val="windowText" lastClr="000000"/>
              </a:solidFill>
              <a:prstDash val="solid"/>
              <a:tailEnd type="arrow"/>
            </a:ln>
            <a:effectLst/>
          </p:spPr>
        </p:cxnSp>
        <p:cxnSp>
          <p:nvCxnSpPr>
            <p:cNvPr id="47" name="直接箭头连接符 46"/>
            <p:cNvCxnSpPr/>
            <p:nvPr/>
          </p:nvCxnSpPr>
          <p:spPr>
            <a:xfrm>
              <a:off x="542925" y="476250"/>
              <a:ext cx="533400" cy="523875"/>
            </a:xfrm>
            <a:prstGeom prst="straightConnector1">
              <a:avLst/>
            </a:prstGeom>
            <a:noFill/>
            <a:ln w="9525" cap="flat" cmpd="sng" algn="ctr">
              <a:solidFill>
                <a:sysClr val="windowText" lastClr="000000"/>
              </a:solidFill>
              <a:prstDash val="solid"/>
              <a:tailEnd type="arrow"/>
            </a:ln>
            <a:effectLst/>
          </p:spPr>
        </p:cxnSp>
        <p:cxnSp>
          <p:nvCxnSpPr>
            <p:cNvPr id="48" name="直接箭头连接符 47"/>
            <p:cNvCxnSpPr/>
            <p:nvPr/>
          </p:nvCxnSpPr>
          <p:spPr>
            <a:xfrm>
              <a:off x="819150" y="2714625"/>
              <a:ext cx="104775" cy="723900"/>
            </a:xfrm>
            <a:prstGeom prst="straightConnector1">
              <a:avLst/>
            </a:prstGeom>
            <a:noFill/>
            <a:ln w="9525" cap="flat" cmpd="sng" algn="ctr">
              <a:solidFill>
                <a:sysClr val="windowText" lastClr="000000"/>
              </a:solidFill>
              <a:prstDash val="solid"/>
              <a:tailEnd type="arrow"/>
            </a:ln>
            <a:effectLst/>
          </p:spPr>
        </p:cxnSp>
        <p:cxnSp>
          <p:nvCxnSpPr>
            <p:cNvPr id="49" name="直接箭头连接符 48"/>
            <p:cNvCxnSpPr/>
            <p:nvPr/>
          </p:nvCxnSpPr>
          <p:spPr>
            <a:xfrm flipH="1">
              <a:off x="1543050" y="2714625"/>
              <a:ext cx="47625" cy="609600"/>
            </a:xfrm>
            <a:prstGeom prst="straightConnector1">
              <a:avLst/>
            </a:prstGeom>
            <a:noFill/>
            <a:ln w="9525" cap="flat" cmpd="sng" algn="ctr">
              <a:solidFill>
                <a:sysClr val="windowText" lastClr="000000"/>
              </a:solidFill>
              <a:prstDash val="solid"/>
              <a:tailEnd type="arrow"/>
            </a:ln>
            <a:effectLst/>
          </p:spPr>
        </p:cxnSp>
        <p:sp>
          <p:nvSpPr>
            <p:cNvPr id="50" name="文本框 114"/>
            <p:cNvSpPr txBox="1"/>
            <p:nvPr/>
          </p:nvSpPr>
          <p:spPr>
            <a:xfrm>
              <a:off x="1123950" y="1752601"/>
              <a:ext cx="4095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(a)</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1" name="文本框 114"/>
            <p:cNvSpPr txBox="1"/>
            <p:nvPr/>
          </p:nvSpPr>
          <p:spPr>
            <a:xfrm>
              <a:off x="3790951" y="1771650"/>
              <a:ext cx="4095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(b)</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2" name="文本框 114"/>
            <p:cNvSpPr txBox="1"/>
            <p:nvPr/>
          </p:nvSpPr>
          <p:spPr>
            <a:xfrm>
              <a:off x="1076325" y="3875700"/>
              <a:ext cx="4095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(c)</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3" name="文本框 114"/>
            <p:cNvSpPr txBox="1"/>
            <p:nvPr/>
          </p:nvSpPr>
          <p:spPr>
            <a:xfrm>
              <a:off x="3809025" y="3875700"/>
              <a:ext cx="4095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(d)</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5" name="文本框 114"/>
            <p:cNvSpPr txBox="1"/>
            <p:nvPr/>
          </p:nvSpPr>
          <p:spPr>
            <a:xfrm>
              <a:off x="70210" y="82652"/>
              <a:ext cx="3333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A</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6" name="文本框 114"/>
            <p:cNvSpPr txBox="1"/>
            <p:nvPr/>
          </p:nvSpPr>
          <p:spPr>
            <a:xfrm>
              <a:off x="638175" y="865798"/>
              <a:ext cx="3333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B</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7" name="文本框 114"/>
            <p:cNvSpPr txBox="1"/>
            <p:nvPr/>
          </p:nvSpPr>
          <p:spPr>
            <a:xfrm>
              <a:off x="3724275" y="141240"/>
              <a:ext cx="3333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A</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8" name="文本框 114"/>
            <p:cNvSpPr txBox="1"/>
            <p:nvPr/>
          </p:nvSpPr>
          <p:spPr>
            <a:xfrm>
              <a:off x="2905125" y="761024"/>
              <a:ext cx="3333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B</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59" name="文本框 114"/>
            <p:cNvSpPr txBox="1"/>
            <p:nvPr/>
          </p:nvSpPr>
          <p:spPr>
            <a:xfrm>
              <a:off x="4638675" y="714375"/>
              <a:ext cx="33337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C</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0" name="文本框 114"/>
            <p:cNvSpPr txBox="1"/>
            <p:nvPr/>
          </p:nvSpPr>
          <p:spPr>
            <a:xfrm>
              <a:off x="247641" y="2343152"/>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A</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1" name="文本框 114"/>
            <p:cNvSpPr txBox="1"/>
            <p:nvPr/>
          </p:nvSpPr>
          <p:spPr>
            <a:xfrm>
              <a:off x="2066925" y="2305049"/>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B</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2" name="文本框 114"/>
            <p:cNvSpPr txBox="1"/>
            <p:nvPr/>
          </p:nvSpPr>
          <p:spPr>
            <a:xfrm>
              <a:off x="1076325" y="3104175"/>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C</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3" name="文本框 114"/>
            <p:cNvSpPr txBox="1"/>
            <p:nvPr/>
          </p:nvSpPr>
          <p:spPr>
            <a:xfrm>
              <a:off x="2867026" y="2799375"/>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A</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4" name="文本框 114"/>
            <p:cNvSpPr txBox="1"/>
            <p:nvPr/>
          </p:nvSpPr>
          <p:spPr>
            <a:xfrm>
              <a:off x="4857750" y="2953463"/>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B</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sp>
          <p:nvSpPr>
            <p:cNvPr id="65" name="文本框 114"/>
            <p:cNvSpPr txBox="1"/>
            <p:nvPr/>
          </p:nvSpPr>
          <p:spPr>
            <a:xfrm>
              <a:off x="3638327" y="3410307"/>
              <a:ext cx="276225" cy="3048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cs typeface="宋体"/>
                </a:rPr>
                <a:t>C</a:t>
              </a:r>
              <a:endParaRPr kumimoji="0" lang="zh-CN" altLang="en-US" b="0" i="0" u="none" strike="noStrike" kern="0" cap="none" spc="0" normalizeH="0" baseline="0" noProof="0" dirty="0">
                <a:ln>
                  <a:noFill/>
                </a:ln>
                <a:solidFill>
                  <a:sysClr val="windowText" lastClr="000000"/>
                </a:solidFill>
                <a:effectLst/>
                <a:uLnTx/>
                <a:uFillTx/>
                <a:latin typeface="宋体"/>
                <a:ea typeface="宋体"/>
                <a:cs typeface="宋体"/>
              </a:endParaRPr>
            </a:p>
          </p:txBody>
        </p:sp>
      </p:grpSp>
    </p:spTree>
    <p:extLst>
      <p:ext uri="{BB962C8B-B14F-4D97-AF65-F5344CB8AC3E}">
        <p14:creationId xmlns:p14="http://schemas.microsoft.com/office/powerpoint/2010/main" val="2782134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334" y="5715000"/>
            <a:ext cx="6512511" cy="1143000"/>
          </a:xfrm>
        </p:spPr>
        <p:txBody>
          <a:bodyPr/>
          <a:lstStyle/>
          <a:p>
            <a:r>
              <a:rPr lang="zh-CN" altLang="en-US" dirty="0" smtClean="0"/>
              <a:t>视频摘要生成</a:t>
            </a:r>
            <a:endParaRPr lang="zh-CN" altLang="en-US" dirty="0"/>
          </a:p>
        </p:txBody>
      </p:sp>
      <p:pic>
        <p:nvPicPr>
          <p:cNvPr id="4" name="图片 3"/>
          <p:cNvPicPr/>
          <p:nvPr/>
        </p:nvPicPr>
        <p:blipFill>
          <a:blip r:embed="rId2"/>
          <a:stretch>
            <a:fillRect/>
          </a:stretch>
        </p:blipFill>
        <p:spPr>
          <a:xfrm>
            <a:off x="2123728" y="260648"/>
            <a:ext cx="5400600" cy="4797152"/>
          </a:xfrm>
          <a:prstGeom prst="rect">
            <a:avLst/>
          </a:prstGeom>
        </p:spPr>
      </p:pic>
    </p:spTree>
    <p:extLst>
      <p:ext uri="{BB962C8B-B14F-4D97-AF65-F5344CB8AC3E}">
        <p14:creationId xmlns:p14="http://schemas.microsoft.com/office/powerpoint/2010/main" val="2843008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1732746"/>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491880" y="338893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459262" y="2524834"/>
            <a:ext cx="1256754" cy="400110"/>
          </a:xfrm>
          <a:prstGeom prst="rect">
            <a:avLst/>
          </a:prstGeom>
        </p:spPr>
        <p:txBody>
          <a:bodyPr wrap="none">
            <a:spAutoFit/>
          </a:bodyPr>
          <a:lstStyle/>
          <a:p>
            <a:pPr marL="45720" indent="0">
              <a:buNone/>
            </a:pPr>
            <a:r>
              <a:rPr lang="zh-CN" altLang="en-US" sz="2000" dirty="0" smtClean="0"/>
              <a:t>运动方向</a:t>
            </a:r>
            <a:endParaRPr lang="en-US" altLang="zh-CN" sz="2000" dirty="0"/>
          </a:p>
        </p:txBody>
      </p:sp>
      <p:sp>
        <p:nvSpPr>
          <p:cNvPr id="11" name="矩形 10"/>
          <p:cNvSpPr/>
          <p:nvPr/>
        </p:nvSpPr>
        <p:spPr>
          <a:xfrm>
            <a:off x="3437384" y="2956882"/>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459262" y="2092786"/>
            <a:ext cx="1256754" cy="400110"/>
          </a:xfrm>
          <a:prstGeom prst="rect">
            <a:avLst/>
          </a:prstGeom>
        </p:spPr>
        <p:txBody>
          <a:bodyPr wrap="none">
            <a:spAutoFit/>
          </a:bodyPr>
          <a:lstStyle/>
          <a:p>
            <a:pPr marL="45720" indent="0">
              <a:buNone/>
            </a:pPr>
            <a:r>
              <a:rPr lang="zh-CN" altLang="en-US" sz="2000" dirty="0" smtClean="0"/>
              <a:t>入侵区域</a:t>
            </a:r>
            <a:endParaRPr lang="en-US" altLang="zh-CN" sz="2000" dirty="0"/>
          </a:p>
        </p:txBody>
      </p:sp>
      <p:sp>
        <p:nvSpPr>
          <p:cNvPr id="15" name="矩形 14"/>
          <p:cNvSpPr/>
          <p:nvPr/>
        </p:nvSpPr>
        <p:spPr>
          <a:xfrm>
            <a:off x="1547664" y="2452826"/>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
        <p:nvSpPr>
          <p:cNvPr id="14" name="矩形 13"/>
          <p:cNvSpPr/>
          <p:nvPr/>
        </p:nvSpPr>
        <p:spPr>
          <a:xfrm>
            <a:off x="3494387" y="1588730"/>
            <a:ext cx="1256754" cy="400110"/>
          </a:xfrm>
          <a:prstGeom prst="rect">
            <a:avLst/>
          </a:prstGeom>
        </p:spPr>
        <p:txBody>
          <a:bodyPr wrap="none">
            <a:spAutoFit/>
          </a:bodyPr>
          <a:lstStyle/>
          <a:p>
            <a:pPr marL="45720" indent="0">
              <a:buNone/>
            </a:pPr>
            <a:r>
              <a:rPr lang="zh-CN" altLang="en-US" sz="2000" dirty="0" smtClean="0"/>
              <a:t>发生时间</a:t>
            </a:r>
            <a:endParaRPr lang="en-US" altLang="zh-CN" sz="20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5742384"/>
            <a:ext cx="3632191" cy="1143000"/>
          </a:xfrm>
        </p:spPr>
        <p:txBody>
          <a:bodyPr/>
          <a:lstStyle/>
          <a:p>
            <a:r>
              <a:rPr lang="zh-CN" altLang="en-US" dirty="0" smtClean="0"/>
              <a:t>结果与展望</a:t>
            </a:r>
            <a:endParaRPr lang="zh-CN" altLang="en-US" dirty="0"/>
          </a:p>
        </p:txBody>
      </p:sp>
      <p:sp>
        <p:nvSpPr>
          <p:cNvPr id="3" name="内容占位符 2"/>
          <p:cNvSpPr>
            <a:spLocks noGrp="1"/>
          </p:cNvSpPr>
          <p:nvPr>
            <p:ph sz="quarter" idx="13"/>
          </p:nvPr>
        </p:nvSpPr>
        <p:spPr>
          <a:xfrm>
            <a:off x="1143000" y="731520"/>
            <a:ext cx="6400800" cy="1905392"/>
          </a:xfrm>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1296144" cy="584775"/>
          </a:xfrm>
          <a:prstGeom prst="rect">
            <a:avLst/>
          </a:prstGeom>
          <a:noFill/>
        </p:spPr>
        <p:txBody>
          <a:bodyPr wrap="square" rtlCol="0">
            <a:spAutoFit/>
          </a:bodyPr>
          <a:lstStyle/>
          <a:p>
            <a:r>
              <a:rPr lang="zh-CN" altLang="en-US" sz="3200" dirty="0" smtClean="0"/>
              <a:t>目标：</a:t>
            </a:r>
            <a:endParaRPr lang="en-US" altLang="zh-CN" sz="3200" dirty="0" smtClean="0"/>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smtClean="0">
                <a:solidFill>
                  <a:schemeClr val="tx1"/>
                </a:solidFill>
              </a:rPr>
              <a:t>基于摘要的监控视频信息检索系统</a:t>
            </a:r>
            <a:endParaRPr lang="zh-CN" altLang="en-US" sz="3200" dirty="0">
              <a:solidFill>
                <a:schemeClr val="tx1"/>
              </a:solidFill>
            </a:endParaRPr>
          </a:p>
        </p:txBody>
      </p:sp>
      <p:sp>
        <p:nvSpPr>
          <p:cNvPr id="9" name="TextBox 8"/>
          <p:cNvSpPr txBox="1"/>
          <p:nvPr/>
        </p:nvSpPr>
        <p:spPr>
          <a:xfrm>
            <a:off x="611560" y="2132856"/>
            <a:ext cx="2520280" cy="584775"/>
          </a:xfrm>
          <a:prstGeom prst="rect">
            <a:avLst/>
          </a:prstGeom>
          <a:noFill/>
        </p:spPr>
        <p:txBody>
          <a:bodyPr wrap="square" rtlCol="0">
            <a:spAutoFit/>
          </a:bodyPr>
          <a:lstStyle/>
          <a:p>
            <a:r>
              <a:rPr lang="en-US" altLang="zh-CN" sz="3200" dirty="0" smtClean="0"/>
              <a:t>1</a:t>
            </a:r>
            <a:r>
              <a:rPr lang="zh-CN" altLang="en-US" sz="3200" dirty="0" smtClean="0"/>
              <a:t>、实时高效</a:t>
            </a:r>
            <a:endParaRPr lang="en-US" altLang="zh-CN" sz="3200" dirty="0" smtClean="0"/>
          </a:p>
        </p:txBody>
      </p:sp>
      <p:sp>
        <p:nvSpPr>
          <p:cNvPr id="12" name="TextBox 11"/>
          <p:cNvSpPr txBox="1"/>
          <p:nvPr/>
        </p:nvSpPr>
        <p:spPr>
          <a:xfrm>
            <a:off x="611560" y="3177995"/>
            <a:ext cx="2808312" cy="584775"/>
          </a:xfrm>
          <a:prstGeom prst="rect">
            <a:avLst/>
          </a:prstGeom>
          <a:noFill/>
        </p:spPr>
        <p:txBody>
          <a:bodyPr wrap="square" rtlCol="0">
            <a:spAutoFit/>
          </a:bodyPr>
          <a:lstStyle/>
          <a:p>
            <a:r>
              <a:rPr lang="en-US" altLang="zh-CN" sz="3200" dirty="0" smtClean="0"/>
              <a:t>2</a:t>
            </a:r>
            <a:r>
              <a:rPr lang="zh-CN" altLang="en-US" sz="3200" dirty="0" smtClean="0"/>
              <a:t>、准确具体</a:t>
            </a:r>
            <a:endParaRPr lang="en-US" altLang="zh-CN" sz="3200" dirty="0" smtClean="0"/>
          </a:p>
        </p:txBody>
      </p:sp>
      <p:sp>
        <p:nvSpPr>
          <p:cNvPr id="14" name="TextBox 13"/>
          <p:cNvSpPr txBox="1"/>
          <p:nvPr/>
        </p:nvSpPr>
        <p:spPr>
          <a:xfrm>
            <a:off x="611560" y="4365104"/>
            <a:ext cx="3096344" cy="584775"/>
          </a:xfrm>
          <a:prstGeom prst="rect">
            <a:avLst/>
          </a:prstGeom>
          <a:noFill/>
        </p:spPr>
        <p:txBody>
          <a:bodyPr wrap="square" rtlCol="0">
            <a:spAutoFit/>
          </a:bodyPr>
          <a:lstStyle/>
          <a:p>
            <a:r>
              <a:rPr lang="en-US" altLang="zh-CN" sz="3200" dirty="0" smtClean="0"/>
              <a:t>3</a:t>
            </a:r>
            <a:r>
              <a:rPr lang="zh-CN" altLang="en-US" sz="3200" dirty="0" smtClean="0"/>
              <a:t>、多特征检索</a:t>
            </a:r>
            <a:endParaRPr lang="en-US" altLang="zh-CN" sz="3200" dirty="0" smtClean="0"/>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15816" y="1700808"/>
            <a:ext cx="5112568" cy="400110"/>
          </a:xfrm>
          <a:prstGeom prst="rect">
            <a:avLst/>
          </a:prstGeom>
          <a:noFill/>
        </p:spPr>
        <p:txBody>
          <a:bodyPr wrap="square" rtlCol="0">
            <a:spAutoFit/>
          </a:bodyPr>
          <a:lstStyle/>
          <a:p>
            <a:pPr algn="ctr"/>
            <a:r>
              <a:rPr lang="zh-CN" altLang="en-US" sz="2000" dirty="0"/>
              <a:t>运动物体</a:t>
            </a:r>
            <a:r>
              <a:rPr lang="zh-CN" altLang="en-US" sz="2000" dirty="0" smtClean="0"/>
              <a:t>检测：与运动历史图结合的帧差法</a:t>
            </a:r>
            <a:endParaRPr lang="en-US" altLang="zh-CN" sz="2000" dirty="0"/>
          </a:p>
        </p:txBody>
      </p:sp>
      <p:sp>
        <p:nvSpPr>
          <p:cNvPr id="8" name="TextBox 7"/>
          <p:cNvSpPr txBox="1"/>
          <p:nvPr/>
        </p:nvSpPr>
        <p:spPr>
          <a:xfrm>
            <a:off x="2997302"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a:t>
            </a:r>
            <a:r>
              <a:rPr lang="zh-CN" altLang="en-US" sz="2000" dirty="0"/>
              <a:t>跟踪</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691"/>
            <a:ext cx="4896544" cy="5657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16016" y="5708254"/>
            <a:ext cx="4427984" cy="1143000"/>
          </a:xfrm>
        </p:spPr>
        <p:txBody>
          <a:bodyPr/>
          <a:lstStyle/>
          <a:p>
            <a:r>
              <a:rPr lang="zh-CN" altLang="en-US" dirty="0" smtClean="0"/>
              <a:t>运动物体检测</a:t>
            </a:r>
            <a:endParaRPr lang="zh-CN" altLang="en-US" dirty="0"/>
          </a:p>
        </p:txBody>
      </p:sp>
      <p:sp>
        <p:nvSpPr>
          <p:cNvPr id="3" name="内容占位符 2"/>
          <p:cNvSpPr>
            <a:spLocks noGrp="1"/>
          </p:cNvSpPr>
          <p:nvPr>
            <p:ph sz="quarter" idx="13"/>
          </p:nvPr>
        </p:nvSpPr>
        <p:spPr>
          <a:xfrm>
            <a:off x="1143000" y="731520"/>
            <a:ext cx="6400800" cy="897280"/>
          </a:xfrm>
        </p:spPr>
        <p:txBody>
          <a:bodyPr/>
          <a:lstStyle/>
          <a:p>
            <a:pPr marL="45720" indent="0">
              <a:buNone/>
            </a:pPr>
            <a:r>
              <a:rPr lang="zh-CN" altLang="en-US" dirty="0" smtClean="0"/>
              <a:t>主流方法：</a:t>
            </a:r>
            <a:endParaRPr lang="en-US" altLang="zh-CN" dirty="0" smtClean="0"/>
          </a:p>
          <a:p>
            <a:pPr marL="45720" indent="0">
              <a:buNone/>
            </a:pPr>
            <a:r>
              <a:rPr lang="en-US" altLang="zh-CN" dirty="0" smtClean="0"/>
              <a:t>1</a:t>
            </a:r>
            <a:r>
              <a:rPr lang="zh-CN" altLang="en-US" dirty="0" smtClean="0"/>
              <a:t>、光流法</a:t>
            </a:r>
            <a:endParaRPr lang="en-US" altLang="zh-CN" dirty="0" smtClean="0"/>
          </a:p>
        </p:txBody>
      </p:sp>
      <p:sp>
        <p:nvSpPr>
          <p:cNvPr id="5" name="TextBox 4"/>
          <p:cNvSpPr txBox="1"/>
          <p:nvPr/>
        </p:nvSpPr>
        <p:spPr>
          <a:xfrm>
            <a:off x="1141201" y="2420888"/>
            <a:ext cx="2062647" cy="430887"/>
          </a:xfrm>
          <a:prstGeom prst="rect">
            <a:avLst/>
          </a:prstGeom>
          <a:noFill/>
        </p:spPr>
        <p:txBody>
          <a:bodyPr wrap="square" rtlCol="0">
            <a:spAutoFit/>
          </a:bodyPr>
          <a:lstStyle/>
          <a:p>
            <a:pPr marL="45720">
              <a:spcBef>
                <a:spcPct val="20000"/>
              </a:spcBef>
              <a:spcAft>
                <a:spcPts val="300"/>
              </a:spcAft>
              <a:buClr>
                <a:schemeClr val="accent6">
                  <a:lumMod val="75000"/>
                </a:schemeClr>
              </a:buClr>
              <a:buSzPct val="130000"/>
            </a:pPr>
            <a:r>
              <a:rPr lang="en-US" altLang="zh-CN" sz="2200" dirty="0">
                <a:solidFill>
                  <a:schemeClr val="tx1">
                    <a:lumMod val="75000"/>
                    <a:lumOff val="25000"/>
                  </a:schemeClr>
                </a:solidFill>
              </a:rPr>
              <a:t>2</a:t>
            </a:r>
            <a:r>
              <a:rPr lang="zh-CN" altLang="en-US" sz="2200" dirty="0">
                <a:solidFill>
                  <a:schemeClr val="tx1">
                    <a:lumMod val="75000"/>
                    <a:lumOff val="25000"/>
                  </a:schemeClr>
                </a:solidFill>
              </a:rPr>
              <a:t>、背景差分法</a:t>
            </a:r>
            <a:endParaRPr lang="en-US" altLang="zh-CN" sz="2200" dirty="0">
              <a:solidFill>
                <a:schemeClr val="tx1">
                  <a:lumMod val="75000"/>
                  <a:lumOff val="25000"/>
                </a:schemeClr>
              </a:solidFill>
            </a:endParaRPr>
          </a:p>
        </p:txBody>
      </p:sp>
      <p:sp>
        <p:nvSpPr>
          <p:cNvPr id="6" name="左大括号 5"/>
          <p:cNvSpPr/>
          <p:nvPr/>
        </p:nvSpPr>
        <p:spPr>
          <a:xfrm>
            <a:off x="3126124" y="2011977"/>
            <a:ext cx="365756" cy="1248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3563888" y="1844824"/>
            <a:ext cx="1800200" cy="369332"/>
          </a:xfrm>
          <a:prstGeom prst="rect">
            <a:avLst/>
          </a:prstGeom>
          <a:noFill/>
        </p:spPr>
        <p:txBody>
          <a:bodyPr wrap="square" rtlCol="0">
            <a:spAutoFit/>
          </a:bodyPr>
          <a:lstStyle/>
          <a:p>
            <a:r>
              <a:rPr lang="zh-CN" altLang="en-US" dirty="0" smtClean="0"/>
              <a:t>中值法背景建模</a:t>
            </a:r>
            <a:endParaRPr lang="zh-CN" altLang="en-US" dirty="0"/>
          </a:p>
        </p:txBody>
      </p:sp>
      <p:sp>
        <p:nvSpPr>
          <p:cNvPr id="8" name="TextBox 7"/>
          <p:cNvSpPr txBox="1"/>
          <p:nvPr/>
        </p:nvSpPr>
        <p:spPr>
          <a:xfrm>
            <a:off x="3579496" y="2420888"/>
            <a:ext cx="1800200" cy="369332"/>
          </a:xfrm>
          <a:prstGeom prst="rect">
            <a:avLst/>
          </a:prstGeom>
          <a:noFill/>
        </p:spPr>
        <p:txBody>
          <a:bodyPr wrap="square" rtlCol="0">
            <a:spAutoFit/>
          </a:bodyPr>
          <a:lstStyle/>
          <a:p>
            <a:r>
              <a:rPr lang="zh-CN" altLang="en-US" dirty="0"/>
              <a:t>均值</a:t>
            </a:r>
            <a:r>
              <a:rPr lang="zh-CN" altLang="en-US" dirty="0" smtClean="0"/>
              <a:t>法背景建模</a:t>
            </a:r>
            <a:endParaRPr lang="zh-CN" altLang="en-US" dirty="0"/>
          </a:p>
        </p:txBody>
      </p:sp>
      <p:sp>
        <p:nvSpPr>
          <p:cNvPr id="9" name="TextBox 8"/>
          <p:cNvSpPr txBox="1"/>
          <p:nvPr/>
        </p:nvSpPr>
        <p:spPr>
          <a:xfrm>
            <a:off x="3563888" y="2987660"/>
            <a:ext cx="1800200" cy="369332"/>
          </a:xfrm>
          <a:prstGeom prst="rect">
            <a:avLst/>
          </a:prstGeom>
          <a:noFill/>
        </p:spPr>
        <p:txBody>
          <a:bodyPr wrap="square" rtlCol="0">
            <a:spAutoFit/>
          </a:bodyPr>
          <a:lstStyle/>
          <a:p>
            <a:r>
              <a:rPr lang="zh-CN" altLang="en-US" dirty="0" smtClean="0"/>
              <a:t>高斯背景建模</a:t>
            </a:r>
            <a:endParaRPr lang="zh-CN" altLang="en-US" dirty="0"/>
          </a:p>
        </p:txBody>
      </p:sp>
      <p:sp>
        <p:nvSpPr>
          <p:cNvPr id="10" name="TextBox 9"/>
          <p:cNvSpPr txBox="1"/>
          <p:nvPr/>
        </p:nvSpPr>
        <p:spPr>
          <a:xfrm>
            <a:off x="1141201" y="4509120"/>
            <a:ext cx="1558591" cy="430887"/>
          </a:xfrm>
          <a:prstGeom prst="rect">
            <a:avLst/>
          </a:prstGeom>
          <a:noFill/>
        </p:spPr>
        <p:txBody>
          <a:bodyPr wrap="square" rtlCol="0">
            <a:spAutoFit/>
          </a:bodyPr>
          <a:lstStyle/>
          <a:p>
            <a:pPr marL="45720">
              <a:spcBef>
                <a:spcPct val="20000"/>
              </a:spcBef>
              <a:spcAft>
                <a:spcPts val="300"/>
              </a:spcAft>
              <a:buClr>
                <a:schemeClr val="accent6">
                  <a:lumMod val="75000"/>
                </a:schemeClr>
              </a:buClr>
              <a:buSzPct val="130000"/>
            </a:pPr>
            <a:r>
              <a:rPr lang="en-US" altLang="zh-CN" sz="2200" dirty="0" smtClean="0">
                <a:solidFill>
                  <a:schemeClr val="tx1">
                    <a:lumMod val="75000"/>
                    <a:lumOff val="25000"/>
                  </a:schemeClr>
                </a:solidFill>
              </a:rPr>
              <a:t>3</a:t>
            </a:r>
            <a:r>
              <a:rPr lang="zh-CN" altLang="en-US" sz="2200" dirty="0" smtClean="0">
                <a:solidFill>
                  <a:schemeClr val="tx1">
                    <a:lumMod val="75000"/>
                    <a:lumOff val="25000"/>
                  </a:schemeClr>
                </a:solidFill>
              </a:rPr>
              <a:t>、帧差法</a:t>
            </a:r>
            <a:endParaRPr lang="en-US" altLang="zh-CN" sz="2200" dirty="0">
              <a:solidFill>
                <a:schemeClr val="tx1">
                  <a:lumMod val="75000"/>
                  <a:lumOff val="25000"/>
                </a:schemeClr>
              </a:solidFill>
            </a:endParaRPr>
          </a:p>
        </p:txBody>
      </p:sp>
      <p:sp>
        <p:nvSpPr>
          <p:cNvPr id="11" name="左大括号 10"/>
          <p:cNvSpPr/>
          <p:nvPr/>
        </p:nvSpPr>
        <p:spPr>
          <a:xfrm>
            <a:off x="2550060" y="4100209"/>
            <a:ext cx="365756" cy="1248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915816" y="3915543"/>
            <a:ext cx="1800200" cy="369332"/>
          </a:xfrm>
          <a:prstGeom prst="rect">
            <a:avLst/>
          </a:prstGeom>
          <a:noFill/>
        </p:spPr>
        <p:txBody>
          <a:bodyPr wrap="square" rtlCol="0">
            <a:spAutoFit/>
          </a:bodyPr>
          <a:lstStyle/>
          <a:p>
            <a:r>
              <a:rPr lang="zh-CN" altLang="en-US" dirty="0" smtClean="0"/>
              <a:t>传统帧差法</a:t>
            </a:r>
            <a:endParaRPr lang="zh-CN" altLang="en-US" dirty="0"/>
          </a:p>
        </p:txBody>
      </p:sp>
      <p:sp>
        <p:nvSpPr>
          <p:cNvPr id="13" name="TextBox 12"/>
          <p:cNvSpPr txBox="1"/>
          <p:nvPr/>
        </p:nvSpPr>
        <p:spPr>
          <a:xfrm>
            <a:off x="2915816" y="4536820"/>
            <a:ext cx="1800200" cy="369332"/>
          </a:xfrm>
          <a:prstGeom prst="rect">
            <a:avLst/>
          </a:prstGeom>
          <a:noFill/>
        </p:spPr>
        <p:txBody>
          <a:bodyPr wrap="square" rtlCol="0">
            <a:spAutoFit/>
          </a:bodyPr>
          <a:lstStyle/>
          <a:p>
            <a:r>
              <a:rPr lang="zh-CN" altLang="en-US" dirty="0" smtClean="0"/>
              <a:t>三帧差分法</a:t>
            </a:r>
            <a:endParaRPr lang="zh-CN" altLang="en-US" dirty="0"/>
          </a:p>
        </p:txBody>
      </p:sp>
      <p:sp>
        <p:nvSpPr>
          <p:cNvPr id="14" name="TextBox 13"/>
          <p:cNvSpPr txBox="1"/>
          <p:nvPr/>
        </p:nvSpPr>
        <p:spPr>
          <a:xfrm>
            <a:off x="2915816" y="5164250"/>
            <a:ext cx="3024336" cy="369332"/>
          </a:xfrm>
          <a:prstGeom prst="rect">
            <a:avLst/>
          </a:prstGeom>
          <a:noFill/>
        </p:spPr>
        <p:txBody>
          <a:bodyPr wrap="square" rtlCol="0">
            <a:spAutoFit/>
          </a:bodyPr>
          <a:lstStyle/>
          <a:p>
            <a:r>
              <a:rPr lang="zh-CN" altLang="en-US" dirty="0" smtClean="0"/>
              <a:t>与运动历史图结合的帧差法</a:t>
            </a:r>
            <a:endParaRPr lang="zh-CN" altLang="en-US" dirty="0"/>
          </a:p>
        </p:txBody>
      </p:sp>
    </p:spTree>
    <p:extLst>
      <p:ext uri="{BB962C8B-B14F-4D97-AF65-F5344CB8AC3E}">
        <p14:creationId xmlns:p14="http://schemas.microsoft.com/office/powerpoint/2010/main" val="321754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15000"/>
            <a:ext cx="6512511" cy="1143000"/>
          </a:xfrm>
        </p:spPr>
        <p:txBody>
          <a:bodyPr/>
          <a:lstStyle/>
          <a:p>
            <a:r>
              <a:rPr lang="zh-CN" altLang="en-US" dirty="0" smtClean="0"/>
              <a:t>中值法背景建模</a:t>
            </a:r>
            <a:endParaRPr lang="zh-CN" altLang="en-US" dirty="0"/>
          </a:p>
        </p:txBody>
      </p:sp>
      <p:sp>
        <p:nvSpPr>
          <p:cNvPr id="3" name="内容占位符 2"/>
          <p:cNvSpPr>
            <a:spLocks noGrp="1"/>
          </p:cNvSpPr>
          <p:nvPr>
            <p:ph sz="quarter" idx="13"/>
          </p:nvPr>
        </p:nvSpPr>
        <p:spPr/>
        <p:txBody>
          <a:bodyPr/>
          <a:lstStyle/>
          <a:p>
            <a:endParaRPr lang="zh-CN" altLang="en-US" dirty="0"/>
          </a:p>
        </p:txBody>
      </p:sp>
      <p:pic>
        <p:nvPicPr>
          <p:cNvPr id="4" name="图片 3"/>
          <p:cNvPicPr/>
          <p:nvPr/>
        </p:nvPicPr>
        <p:blipFill>
          <a:blip r:embed="rId2" cstate="screen">
            <a:extLst>
              <a:ext uri="{28A0092B-C50C-407E-A947-70E740481C1C}">
                <a14:useLocalDpi xmlns:a14="http://schemas.microsoft.com/office/drawing/2010/main"/>
              </a:ext>
            </a:extLst>
          </a:blip>
          <a:stretch>
            <a:fillRect/>
          </a:stretch>
        </p:blipFill>
        <p:spPr>
          <a:xfrm>
            <a:off x="0" y="0"/>
            <a:ext cx="5486400" cy="3085465"/>
          </a:xfrm>
          <a:prstGeom prst="rect">
            <a:avLst/>
          </a:prstGeom>
        </p:spPr>
      </p:pic>
      <p:pic>
        <p:nvPicPr>
          <p:cNvPr id="5" name="图片 4" descr="D:\biyeshejiProjects\中值背景建模\中值背景建模\gray.jpg"/>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63830" y="2708920"/>
            <a:ext cx="5486400" cy="3088005"/>
          </a:xfrm>
          <a:prstGeom prst="rect">
            <a:avLst/>
          </a:prstGeom>
          <a:noFill/>
          <a:ln>
            <a:noFill/>
          </a:ln>
        </p:spPr>
      </p:pic>
    </p:spTree>
    <p:extLst>
      <p:ext uri="{BB962C8B-B14F-4D97-AF65-F5344CB8AC3E}">
        <p14:creationId xmlns:p14="http://schemas.microsoft.com/office/powerpoint/2010/main" val="18395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1516</TotalTime>
  <Words>975</Words>
  <Application>Microsoft Office PowerPoint</Application>
  <PresentationFormat>全屏显示(4:3)</PresentationFormat>
  <Paragraphs>150</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气流</vt:lpstr>
      <vt:lpstr>基于摘要的监控视频信息检索系统</vt:lpstr>
      <vt:lpstr>监控领域现状</vt:lpstr>
      <vt:lpstr>存在的问题？</vt:lpstr>
      <vt:lpstr>解决方案</vt:lpstr>
      <vt:lpstr>视频摘要</vt:lpstr>
      <vt:lpstr>视频摘要关键技术</vt:lpstr>
      <vt:lpstr>视频摘要技术路线</vt:lpstr>
      <vt:lpstr>运动物体检测</vt:lpstr>
      <vt:lpstr>中值法背景建模</vt:lpstr>
      <vt:lpstr>均值法背景建模</vt:lpstr>
      <vt:lpstr>高斯背景建模</vt:lpstr>
      <vt:lpstr>帧差法</vt:lpstr>
      <vt:lpstr>三帧差分法</vt:lpstr>
      <vt:lpstr>与运动历史图结合的三帧差分法</vt:lpstr>
      <vt:lpstr>效率对比</vt:lpstr>
      <vt:lpstr>运动物体跟踪</vt:lpstr>
      <vt:lpstr>图像灰度化操作</vt:lpstr>
      <vt:lpstr>中值滤波</vt:lpstr>
      <vt:lpstr>形态学处理与运动点团提取</vt:lpstr>
      <vt:lpstr>运动点团提取</vt:lpstr>
      <vt:lpstr>视频摘要生成</vt:lpstr>
      <vt:lpstr>特征提取关键技术</vt:lpstr>
      <vt:lpstr>特征提取技术路线</vt:lpstr>
      <vt:lpstr>技术难点</vt:lpstr>
      <vt:lpstr>结果与展望</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lyy</cp:lastModifiedBy>
  <cp:revision>92</cp:revision>
  <dcterms:created xsi:type="dcterms:W3CDTF">2013-06-27T06:37:43Z</dcterms:created>
  <dcterms:modified xsi:type="dcterms:W3CDTF">2013-10-20T07:25:39Z</dcterms:modified>
</cp:coreProperties>
</file>