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5" r:id="rId3"/>
    <p:sldId id="266" r:id="rId4"/>
    <p:sldId id="267" r:id="rId5"/>
    <p:sldId id="268" r:id="rId6"/>
    <p:sldId id="269" r:id="rId7"/>
    <p:sldId id="257" r:id="rId8"/>
    <p:sldId id="262" r:id="rId9"/>
    <p:sldId id="259" r:id="rId10"/>
    <p:sldId id="263" r:id="rId11"/>
    <p:sldId id="260" r:id="rId12"/>
    <p:sldId id="264" r:id="rId13"/>
    <p:sldId id="270" r:id="rId14"/>
    <p:sldId id="261" r:id="rId15"/>
    <p:sldId id="271"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392" y="-3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2013/7/1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2013/7/1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0820CF-B880-4189-942D-D702A7CBA730}" type="datetimeFigureOut">
              <a:rPr lang="zh-CN" altLang="en-US" smtClean="0"/>
              <a:t>2013/7/1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2013/7/1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0820CF-B880-4189-942D-D702A7CBA730}" type="datetimeFigureOut">
              <a:rPr lang="zh-CN" altLang="en-US" smtClean="0"/>
              <a:t>2013/7/1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zh-CN" altLang="en-US" smtClean="0"/>
              <a:t>单击此处编辑母版文本样式</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2013/7/1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2013/7/1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2013/7/1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30820CF-B880-4189-942D-D702A7CBA730}" type="datetimeFigureOut">
              <a:rPr lang="zh-CN" altLang="en-US" smtClean="0"/>
              <a:t>2013/7/1</a:t>
            </a:fld>
            <a:endParaRPr lang="zh-CN" alt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zh-CN" alt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372200" y="5229200"/>
            <a:ext cx="2090093" cy="882119"/>
          </a:xfrm>
        </p:spPr>
        <p:txBody>
          <a:bodyPr/>
          <a:lstStyle/>
          <a:p>
            <a:r>
              <a:rPr lang="zh-CN" altLang="en-US" dirty="0" smtClean="0"/>
              <a:t>作者：刘远一</a:t>
            </a:r>
            <a:endParaRPr lang="en-US" altLang="zh-CN" dirty="0" smtClean="0"/>
          </a:p>
          <a:p>
            <a:r>
              <a:rPr lang="zh-CN" altLang="en-US" dirty="0" smtClean="0"/>
              <a:t>导师：黄翰</a:t>
            </a:r>
            <a:endParaRPr lang="zh-CN" altLang="en-US" dirty="0"/>
          </a:p>
        </p:txBody>
      </p:sp>
      <p:sp>
        <p:nvSpPr>
          <p:cNvPr id="2" name="标题 1"/>
          <p:cNvSpPr>
            <a:spLocks noGrp="1"/>
          </p:cNvSpPr>
          <p:nvPr>
            <p:ph type="ctrTitle"/>
          </p:nvPr>
        </p:nvSpPr>
        <p:spPr>
          <a:xfrm>
            <a:off x="971600" y="2211897"/>
            <a:ext cx="7175351" cy="1793167"/>
          </a:xfrm>
        </p:spPr>
        <p:txBody>
          <a:bodyPr/>
          <a:lstStyle/>
          <a:p>
            <a:r>
              <a:rPr lang="zh-CN" altLang="en-US" dirty="0" smtClean="0"/>
              <a:t>基于</a:t>
            </a:r>
            <a:r>
              <a:rPr lang="zh-CN" altLang="en-US" dirty="0" smtClean="0"/>
              <a:t>云</a:t>
            </a:r>
            <a:r>
              <a:rPr lang="zh-CN" altLang="en-US" dirty="0"/>
              <a:t>计算</a:t>
            </a:r>
            <a:r>
              <a:rPr lang="zh-CN" altLang="en-US" dirty="0" smtClean="0"/>
              <a:t>的</a:t>
            </a:r>
            <a:r>
              <a:rPr lang="zh-CN" altLang="en-US" dirty="0" smtClean="0"/>
              <a:t>视频摘要</a:t>
            </a:r>
            <a:r>
              <a:rPr lang="zh-CN" altLang="en-US" dirty="0"/>
              <a:t>和</a:t>
            </a:r>
            <a:r>
              <a:rPr lang="zh-CN" altLang="en-US" dirty="0" smtClean="0"/>
              <a:t>视频信息检索</a:t>
            </a:r>
            <a:endParaRPr lang="zh-CN" altLang="en-US" dirty="0"/>
          </a:p>
        </p:txBody>
      </p:sp>
    </p:spTree>
    <p:extLst>
      <p:ext uri="{BB962C8B-B14F-4D97-AF65-F5344CB8AC3E}">
        <p14:creationId xmlns:p14="http://schemas.microsoft.com/office/powerpoint/2010/main" val="1382052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5993" y="5742384"/>
            <a:ext cx="6512511" cy="1143000"/>
          </a:xfrm>
        </p:spPr>
        <p:txBody>
          <a:bodyPr/>
          <a:lstStyle/>
          <a:p>
            <a:r>
              <a:rPr lang="zh-CN" altLang="en-US" dirty="0" smtClean="0"/>
              <a:t>特征提取技术路线</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2900" y="7494"/>
            <a:ext cx="2019300" cy="520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04209" y="548680"/>
            <a:ext cx="1015663" cy="4392488"/>
          </a:xfrm>
          <a:prstGeom prst="rect">
            <a:avLst/>
          </a:prstGeom>
          <a:noFill/>
        </p:spPr>
        <p:txBody>
          <a:bodyPr vert="eaVert" wrap="square" rtlCol="0">
            <a:spAutoFit/>
          </a:bodyPr>
          <a:lstStyle/>
          <a:p>
            <a:r>
              <a:rPr lang="zh-CN" altLang="en-US" dirty="0"/>
              <a:t>基于视频摘要的视频信息检索，只需要对视频有意义的部分进行检索操作，将大大缩小视频特征处理的时间。</a:t>
            </a:r>
            <a:endParaRPr lang="en-US" altLang="zh-CN" dirty="0"/>
          </a:p>
        </p:txBody>
      </p:sp>
    </p:spTree>
    <p:extLst>
      <p:ext uri="{BB962C8B-B14F-4D97-AF65-F5344CB8AC3E}">
        <p14:creationId xmlns:p14="http://schemas.microsoft.com/office/powerpoint/2010/main" val="1037395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技术难点</a:t>
            </a:r>
            <a:endParaRPr lang="zh-CN" altLang="en-US" dirty="0"/>
          </a:p>
        </p:txBody>
      </p:sp>
      <p:sp>
        <p:nvSpPr>
          <p:cNvPr id="3" name="内容占位符 2"/>
          <p:cNvSpPr>
            <a:spLocks noGrp="1"/>
          </p:cNvSpPr>
          <p:nvPr>
            <p:ph sz="quarter" idx="13"/>
          </p:nvPr>
        </p:nvSpPr>
        <p:spPr/>
        <p:txBody>
          <a:bodyPr>
            <a:normAutofit fontScale="92500"/>
          </a:bodyPr>
          <a:lstStyle/>
          <a:p>
            <a:r>
              <a:rPr lang="zh-CN" altLang="en-US" dirty="0" smtClean="0"/>
              <a:t>运动对象的复杂性</a:t>
            </a:r>
            <a:endParaRPr lang="en-US" altLang="zh-CN" dirty="0" smtClean="0"/>
          </a:p>
          <a:p>
            <a:pPr marL="45720" indent="0">
              <a:buNone/>
            </a:pPr>
            <a:r>
              <a:rPr lang="en-US" altLang="zh-CN" dirty="0"/>
              <a:t> </a:t>
            </a:r>
            <a:r>
              <a:rPr lang="en-US" altLang="zh-CN" dirty="0" smtClean="0"/>
              <a:t>  </a:t>
            </a:r>
            <a:r>
              <a:rPr lang="zh-CN" altLang="en-US" dirty="0" smtClean="0"/>
              <a:t>运动对象太多，太杂会对跟踪造成很大的影响，具体表现为当两个运动对象有交错重叠的时候应该如何区分。</a:t>
            </a:r>
            <a:endParaRPr lang="en-US" altLang="zh-CN" dirty="0" smtClean="0"/>
          </a:p>
          <a:p>
            <a:r>
              <a:rPr lang="zh-CN" altLang="en-US" dirty="0" smtClean="0"/>
              <a:t>场景的复杂性</a:t>
            </a:r>
            <a:endParaRPr lang="en-US" altLang="zh-CN" dirty="0" smtClean="0"/>
          </a:p>
          <a:p>
            <a:pPr marL="45720" indent="0">
              <a:buNone/>
            </a:pPr>
            <a:r>
              <a:rPr lang="en-US" altLang="zh-CN" dirty="0"/>
              <a:t> </a:t>
            </a:r>
            <a:r>
              <a:rPr lang="en-US" altLang="zh-CN" dirty="0" smtClean="0"/>
              <a:t>  </a:t>
            </a:r>
            <a:r>
              <a:rPr lang="zh-CN" altLang="en-US" dirty="0" smtClean="0"/>
              <a:t>背景因素的干扰会对运动物体检测造成一定的影响，比如下雨天的雨点，随风摇摆的树枝等。</a:t>
            </a:r>
            <a:endParaRPr lang="en-US" altLang="zh-CN" dirty="0" smtClean="0"/>
          </a:p>
          <a:p>
            <a:r>
              <a:rPr lang="zh-CN" altLang="en-US" dirty="0" smtClean="0"/>
              <a:t>监控视频色彩失真</a:t>
            </a:r>
            <a:endParaRPr lang="en-US" altLang="zh-CN" dirty="0" smtClean="0"/>
          </a:p>
          <a:p>
            <a:pPr marL="45720" indent="0">
              <a:buNone/>
            </a:pPr>
            <a:r>
              <a:rPr lang="en-US" altLang="zh-CN" dirty="0"/>
              <a:t> </a:t>
            </a:r>
            <a:r>
              <a:rPr lang="en-US" altLang="zh-CN" dirty="0" smtClean="0"/>
              <a:t>  </a:t>
            </a:r>
            <a:r>
              <a:rPr lang="zh-CN" altLang="en-US" dirty="0" smtClean="0"/>
              <a:t>监控摄像头拍摄的画面可能会有些许颜色失真，会对事件的特征分析带来一定影响。</a:t>
            </a:r>
            <a:endParaRPr lang="zh-CN" altLang="en-US" dirty="0"/>
          </a:p>
        </p:txBody>
      </p:sp>
    </p:spTree>
    <p:extLst>
      <p:ext uri="{BB962C8B-B14F-4D97-AF65-F5344CB8AC3E}">
        <p14:creationId xmlns:p14="http://schemas.microsoft.com/office/powerpoint/2010/main" val="2528434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视频云摘要和云检索</a:t>
            </a:r>
            <a:endParaRPr lang="zh-CN" altLang="en-US" dirty="0"/>
          </a:p>
        </p:txBody>
      </p:sp>
      <p:sp>
        <p:nvSpPr>
          <p:cNvPr id="3" name="内容占位符 2"/>
          <p:cNvSpPr>
            <a:spLocks noGrp="1"/>
          </p:cNvSpPr>
          <p:nvPr>
            <p:ph sz="quarter" idx="13"/>
          </p:nvPr>
        </p:nvSpPr>
        <p:spPr/>
        <p:txBody>
          <a:bodyPr/>
          <a:lstStyle/>
          <a:p>
            <a:r>
              <a:rPr lang="zh-CN" altLang="en-US" dirty="0" smtClean="0"/>
              <a:t>单一监控摄像头或视频的摘要和查询问题解决了，但是仅仅解决了局部问题而不是整体问题。</a:t>
            </a:r>
            <a:endParaRPr lang="en-US" altLang="zh-CN" dirty="0" smtClean="0"/>
          </a:p>
          <a:p>
            <a:r>
              <a:rPr lang="zh-CN" altLang="en-US" dirty="0" smtClean="0"/>
              <a:t>将视频摘要和视频信息检索跟云处理相结合，成为了海量监控视频摘要与检索的唯一出路。</a:t>
            </a:r>
            <a:endParaRPr lang="zh-CN" altLang="en-US" dirty="0"/>
          </a:p>
        </p:txBody>
      </p:sp>
    </p:spTree>
    <p:extLst>
      <p:ext uri="{BB962C8B-B14F-4D97-AF65-F5344CB8AC3E}">
        <p14:creationId xmlns:p14="http://schemas.microsoft.com/office/powerpoint/2010/main" val="3756721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云框架</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0"/>
            <a:ext cx="6840760" cy="5655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9875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应用举例</a:t>
            </a:r>
            <a:endParaRPr lang="zh-CN" altLang="en-US" dirty="0"/>
          </a:p>
        </p:txBody>
      </p:sp>
      <p:sp>
        <p:nvSpPr>
          <p:cNvPr id="3" name="内容占位符 2"/>
          <p:cNvSpPr>
            <a:spLocks noGrp="1"/>
          </p:cNvSpPr>
          <p:nvPr>
            <p:ph sz="quarter" idx="13"/>
          </p:nvPr>
        </p:nvSpPr>
        <p:spPr/>
        <p:txBody>
          <a:bodyPr/>
          <a:lstStyle/>
          <a:p>
            <a:r>
              <a:rPr lang="zh-CN" altLang="en-US" dirty="0" smtClean="0"/>
              <a:t>警察根据目击者提供的线索，要在海量监控视频中寻找一个穿着黄色上衣的人。</a:t>
            </a:r>
            <a:endParaRPr lang="en-US" altLang="zh-CN" dirty="0" smtClean="0"/>
          </a:p>
          <a:p>
            <a:pPr marL="45720" indent="0">
              <a:buNone/>
            </a:pPr>
            <a:endParaRPr lang="en-US" altLang="zh-CN" dirty="0" smtClean="0"/>
          </a:p>
          <a:p>
            <a:r>
              <a:rPr lang="zh-CN" altLang="en-US" dirty="0" smtClean="0"/>
              <a:t>一黑色小轿车肇事后逃离，由于车速太快没人记住车牌号码，现需要在多个路口的交通监控视频中查找某一时间段所有经过的黑色小轿车。</a:t>
            </a:r>
            <a:endParaRPr lang="zh-CN" altLang="en-US" dirty="0"/>
          </a:p>
        </p:txBody>
      </p:sp>
    </p:spTree>
    <p:extLst>
      <p:ext uri="{BB962C8B-B14F-4D97-AF65-F5344CB8AC3E}">
        <p14:creationId xmlns:p14="http://schemas.microsoft.com/office/powerpoint/2010/main" val="611788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00049" y="2646040"/>
            <a:ext cx="3056127" cy="1143000"/>
          </a:xfrm>
        </p:spPr>
        <p:txBody>
          <a:bodyPr/>
          <a:lstStyle/>
          <a:p>
            <a:pPr marL="0" indent="0">
              <a:buNone/>
            </a:pPr>
            <a:r>
              <a:rPr lang="zh-CN" altLang="en-US" dirty="0" smtClean="0"/>
              <a:t>谢   谢！</a:t>
            </a:r>
            <a:endParaRPr lang="zh-CN" altLang="en-US" dirty="0"/>
          </a:p>
        </p:txBody>
      </p:sp>
    </p:spTree>
    <p:extLst>
      <p:ext uri="{BB962C8B-B14F-4D97-AF65-F5344CB8AC3E}">
        <p14:creationId xmlns:p14="http://schemas.microsoft.com/office/powerpoint/2010/main" val="3106269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监控领域现状</a:t>
            </a:r>
            <a:endParaRPr lang="zh-CN" altLang="en-US" dirty="0"/>
          </a:p>
        </p:txBody>
      </p:sp>
      <p:sp>
        <p:nvSpPr>
          <p:cNvPr id="3" name="内容占位符 2"/>
          <p:cNvSpPr>
            <a:spLocks noGrp="1"/>
          </p:cNvSpPr>
          <p:nvPr>
            <p:ph sz="quarter" idx="13"/>
          </p:nvPr>
        </p:nvSpPr>
        <p:spPr>
          <a:xfrm>
            <a:off x="1143000" y="-27384"/>
            <a:ext cx="6400800" cy="3474720"/>
          </a:xfrm>
        </p:spPr>
        <p:txBody>
          <a:bodyPr/>
          <a:lstStyle/>
          <a:p>
            <a:r>
              <a:rPr lang="zh-CN" altLang="en-US" dirty="0" smtClean="0"/>
              <a:t>随着信息技术的不断发展和社会各方面的安防需求，监控摄像头被安装在每一个角落，从公共场所到室内，从步行街到交通公路等。</a:t>
            </a:r>
            <a:endParaRPr lang="en-US" altLang="zh-CN" dirty="0" smtClean="0"/>
          </a:p>
        </p:txBody>
      </p:sp>
      <p:pic>
        <p:nvPicPr>
          <p:cNvPr id="4" name="内容占位符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7255" y="2627620"/>
            <a:ext cx="1180809" cy="1080120"/>
          </a:xfrm>
          <a:prstGeom prst="rect">
            <a:avLst/>
          </a:prstGeom>
        </p:spPr>
      </p:pic>
      <p:pic>
        <p:nvPicPr>
          <p:cNvPr id="5" name="Picture 2" descr="E:\项目资料\运动物体跟踪与检测\motion-detect-tiqu\研究生毕业设计\文档管理\六合路双车道卡口106-1-20121228082000-20121228082152-83677298_201362715383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3656" y="3786000"/>
            <a:ext cx="1861259" cy="10469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E:\项目资料\运动物体跟踪与检测\motion-detect-tiqu\研究生毕业设计\文档管理\8-0-20090519044548_baofeng_20136271542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8534" y="1556792"/>
            <a:ext cx="1800200" cy="13501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E:\项目资料\运动物体跟踪与检测\motion-detect-tiqu\研究生毕业设计\文档管理\13-0-20090519001548_baofeng_201362715434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794" y="1700100"/>
            <a:ext cx="1872208" cy="14041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948" y="3817928"/>
            <a:ext cx="1765843" cy="1223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右箭头 8"/>
          <p:cNvSpPr/>
          <p:nvPr/>
        </p:nvSpPr>
        <p:spPr>
          <a:xfrm rot="19902346">
            <a:off x="4987796" y="2622085"/>
            <a:ext cx="1131401" cy="282376"/>
          </a:xfrm>
          <a:prstGeom prst="rightArrow">
            <a:avLst>
              <a:gd name="adj1" fmla="val 50000"/>
              <a:gd name="adj2" fmla="val 60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6562217" y="4979442"/>
            <a:ext cx="1224136" cy="369332"/>
          </a:xfrm>
          <a:prstGeom prst="rect">
            <a:avLst/>
          </a:prstGeom>
          <a:noFill/>
          <a:ln>
            <a:noFill/>
          </a:ln>
        </p:spPr>
        <p:txBody>
          <a:bodyPr wrap="square" rtlCol="0">
            <a:spAutoFit/>
          </a:bodyPr>
          <a:lstStyle/>
          <a:p>
            <a:r>
              <a:rPr lang="zh-CN" altLang="en-US" dirty="0" smtClean="0"/>
              <a:t>交通监控</a:t>
            </a:r>
            <a:endParaRPr lang="zh-CN" altLang="en-US" dirty="0"/>
          </a:p>
        </p:txBody>
      </p:sp>
      <p:sp>
        <p:nvSpPr>
          <p:cNvPr id="11" name="TextBox 10"/>
          <p:cNvSpPr txBox="1"/>
          <p:nvPr/>
        </p:nvSpPr>
        <p:spPr>
          <a:xfrm>
            <a:off x="1165347" y="5171717"/>
            <a:ext cx="1447674" cy="369332"/>
          </a:xfrm>
          <a:prstGeom prst="rect">
            <a:avLst/>
          </a:prstGeom>
          <a:noFill/>
          <a:ln>
            <a:noFill/>
          </a:ln>
        </p:spPr>
        <p:txBody>
          <a:bodyPr wrap="square" rtlCol="0">
            <a:spAutoFit/>
          </a:bodyPr>
          <a:lstStyle/>
          <a:p>
            <a:r>
              <a:rPr lang="zh-CN" altLang="en-US" dirty="0"/>
              <a:t>步行街</a:t>
            </a:r>
          </a:p>
        </p:txBody>
      </p:sp>
      <p:sp>
        <p:nvSpPr>
          <p:cNvPr id="12" name="TextBox 11"/>
          <p:cNvSpPr txBox="1"/>
          <p:nvPr/>
        </p:nvSpPr>
        <p:spPr>
          <a:xfrm>
            <a:off x="1202989" y="3202976"/>
            <a:ext cx="1224136" cy="369332"/>
          </a:xfrm>
          <a:prstGeom prst="rect">
            <a:avLst/>
          </a:prstGeom>
          <a:noFill/>
          <a:ln>
            <a:noFill/>
          </a:ln>
        </p:spPr>
        <p:txBody>
          <a:bodyPr wrap="square" rtlCol="0">
            <a:spAutoFit/>
          </a:bodyPr>
          <a:lstStyle/>
          <a:p>
            <a:r>
              <a:rPr lang="zh-CN" altLang="en-US" dirty="0" smtClean="0"/>
              <a:t>公共场所</a:t>
            </a:r>
            <a:endParaRPr lang="zh-CN" altLang="en-US" dirty="0"/>
          </a:p>
        </p:txBody>
      </p:sp>
      <p:sp>
        <p:nvSpPr>
          <p:cNvPr id="13" name="右箭头 12"/>
          <p:cNvSpPr/>
          <p:nvPr/>
        </p:nvSpPr>
        <p:spPr>
          <a:xfrm rot="1934449">
            <a:off x="4825273" y="3755997"/>
            <a:ext cx="145898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12646928">
            <a:off x="2819998" y="2622085"/>
            <a:ext cx="1390149" cy="282376"/>
          </a:xfrm>
          <a:prstGeom prst="rightArrow">
            <a:avLst>
              <a:gd name="adj1" fmla="val 50000"/>
              <a:gd name="adj2" fmla="val 60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8526797">
            <a:off x="2826319" y="3673912"/>
            <a:ext cx="145898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406566" y="3018310"/>
            <a:ext cx="1224136" cy="369332"/>
          </a:xfrm>
          <a:prstGeom prst="rect">
            <a:avLst/>
          </a:prstGeom>
          <a:noFill/>
          <a:ln>
            <a:noFill/>
          </a:ln>
        </p:spPr>
        <p:txBody>
          <a:bodyPr wrap="square" rtlCol="0">
            <a:spAutoFit/>
          </a:bodyPr>
          <a:lstStyle/>
          <a:p>
            <a:r>
              <a:rPr lang="zh-CN" altLang="en-US" dirty="0" smtClean="0"/>
              <a:t>大厦内部</a:t>
            </a:r>
            <a:endParaRPr lang="zh-CN" altLang="en-US" dirty="0"/>
          </a:p>
        </p:txBody>
      </p:sp>
    </p:spTree>
    <p:extLst>
      <p:ext uri="{BB962C8B-B14F-4D97-AF65-F5344CB8AC3E}">
        <p14:creationId xmlns:p14="http://schemas.microsoft.com/office/powerpoint/2010/main" val="455628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监控领域现状</a:t>
            </a:r>
            <a:endParaRPr lang="zh-CN" altLang="en-US" dirty="0"/>
          </a:p>
        </p:txBody>
      </p:sp>
      <p:sp>
        <p:nvSpPr>
          <p:cNvPr id="3" name="内容占位符 2"/>
          <p:cNvSpPr>
            <a:spLocks noGrp="1"/>
          </p:cNvSpPr>
          <p:nvPr>
            <p:ph sz="quarter" idx="13"/>
          </p:nvPr>
        </p:nvSpPr>
        <p:spPr>
          <a:xfrm>
            <a:off x="1143000" y="98296"/>
            <a:ext cx="6400800" cy="3474720"/>
          </a:xfrm>
        </p:spPr>
        <p:txBody>
          <a:bodyPr/>
          <a:lstStyle/>
          <a:p>
            <a:r>
              <a:rPr lang="zh-CN" altLang="en-US" dirty="0"/>
              <a:t>如今的网络水平和云技术也使得能让监控人员随意调用查看联网的每一个摄像头。</a:t>
            </a:r>
            <a:endParaRPr lang="en-US" altLang="zh-CN" dirty="0"/>
          </a:p>
          <a:p>
            <a:endParaRPr lang="zh-CN" altLang="en-US" dirty="0"/>
          </a:p>
        </p:txBody>
      </p:sp>
      <p:pic>
        <p:nvPicPr>
          <p:cNvPr id="1026" name="Picture 2" descr="C:\Users\liuyuanyi\Desktop\ppt图片素材\监控摄像头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2213" y="980728"/>
            <a:ext cx="941865"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liuyuanyi\Desktop\ppt图片素材\监控摄像头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204864"/>
            <a:ext cx="1198993" cy="115212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liuyuanyi\Desktop\ppt图片素材\监控摄像头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205" y="3789040"/>
            <a:ext cx="1119170" cy="11601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12223" y="3356992"/>
            <a:ext cx="461665" cy="432170"/>
          </a:xfrm>
          <a:prstGeom prst="rect">
            <a:avLst/>
          </a:prstGeom>
          <a:noFill/>
          <a:ln>
            <a:noFill/>
          </a:ln>
        </p:spPr>
        <p:txBody>
          <a:bodyPr vert="eaVert" wrap="none" rtlCol="0">
            <a:spAutoFit/>
          </a:bodyPr>
          <a:lstStyle/>
          <a:p>
            <a:r>
              <a:rPr lang="en-US" altLang="zh-CN" dirty="0" smtClean="0"/>
              <a:t>……</a:t>
            </a:r>
            <a:endParaRPr lang="zh-CN" altLang="en-US" dirty="0"/>
          </a:p>
        </p:txBody>
      </p:sp>
      <p:pic>
        <p:nvPicPr>
          <p:cNvPr id="1030" name="Picture 6" descr="C:\Users\liuyuanyi\Desktop\ppt图片素材\服务器.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4190" y="1421904"/>
            <a:ext cx="58102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Users\liuyuanyi\Desktop\ppt图片素材\服务器.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4189" y="2378968"/>
            <a:ext cx="58102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Users\liuyuanyi\Desktop\ppt图片素材\服务器.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0565" y="3603104"/>
            <a:ext cx="581025" cy="762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844581" y="3171056"/>
            <a:ext cx="461665" cy="432170"/>
          </a:xfrm>
          <a:prstGeom prst="rect">
            <a:avLst/>
          </a:prstGeom>
          <a:noFill/>
          <a:ln>
            <a:noFill/>
          </a:ln>
        </p:spPr>
        <p:txBody>
          <a:bodyPr vert="eaVert" wrap="none" rtlCol="0">
            <a:spAutoFit/>
          </a:bodyPr>
          <a:lstStyle/>
          <a:p>
            <a:r>
              <a:rPr lang="en-US" altLang="zh-CN" dirty="0" smtClean="0"/>
              <a:t>……</a:t>
            </a:r>
            <a:endParaRPr lang="zh-CN" altLang="en-US" dirty="0"/>
          </a:p>
        </p:txBody>
      </p:sp>
      <p:sp>
        <p:nvSpPr>
          <p:cNvPr id="15" name="TextBox 14"/>
          <p:cNvSpPr txBox="1"/>
          <p:nvPr/>
        </p:nvSpPr>
        <p:spPr>
          <a:xfrm>
            <a:off x="1417521" y="5157192"/>
            <a:ext cx="1185119" cy="646331"/>
          </a:xfrm>
          <a:prstGeom prst="rect">
            <a:avLst/>
          </a:prstGeom>
          <a:noFill/>
        </p:spPr>
        <p:txBody>
          <a:bodyPr wrap="square" rtlCol="0">
            <a:spAutoFit/>
          </a:bodyPr>
          <a:lstStyle/>
          <a:p>
            <a:r>
              <a:rPr lang="zh-CN" altLang="en-US" dirty="0" smtClean="0"/>
              <a:t>各种监控摄像头</a:t>
            </a:r>
            <a:endParaRPr lang="zh-CN" altLang="en-US" dirty="0"/>
          </a:p>
        </p:txBody>
      </p:sp>
      <p:sp>
        <p:nvSpPr>
          <p:cNvPr id="21" name="TextBox 20"/>
          <p:cNvSpPr txBox="1"/>
          <p:nvPr/>
        </p:nvSpPr>
        <p:spPr>
          <a:xfrm>
            <a:off x="4516157" y="4653136"/>
            <a:ext cx="1120512" cy="646331"/>
          </a:xfrm>
          <a:prstGeom prst="rect">
            <a:avLst/>
          </a:prstGeom>
          <a:noFill/>
        </p:spPr>
        <p:txBody>
          <a:bodyPr wrap="square" rtlCol="0">
            <a:spAutoFit/>
          </a:bodyPr>
          <a:lstStyle/>
          <a:p>
            <a:r>
              <a:rPr lang="zh-CN" altLang="en-US" dirty="0" smtClean="0"/>
              <a:t>云端存储服务器</a:t>
            </a:r>
            <a:endParaRPr lang="zh-CN" altLang="en-US" dirty="0"/>
          </a:p>
        </p:txBody>
      </p:sp>
      <p:sp>
        <p:nvSpPr>
          <p:cNvPr id="16" name="右箭头 15"/>
          <p:cNvSpPr/>
          <p:nvPr/>
        </p:nvSpPr>
        <p:spPr>
          <a:xfrm rot="1861810">
            <a:off x="2529704" y="1897294"/>
            <a:ext cx="2266330" cy="300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2624373" y="2780928"/>
            <a:ext cx="193217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rot="19595521">
            <a:off x="2460034" y="3657102"/>
            <a:ext cx="2314743" cy="329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1" name="Picture 7" descr="C:\Users\liuyuanyi\Desktop\ppt图片素材\pc终端.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0033" y="1334624"/>
            <a:ext cx="991351" cy="7982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liuyuanyi\Desktop\ppt图片素材\笔记本终端.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90236" y="2476128"/>
            <a:ext cx="806673" cy="759222"/>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liuyuanyi\Desktop\ppt图片素材\移动终端.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3397" y="3789040"/>
            <a:ext cx="925520" cy="732128"/>
          </a:xfrm>
          <a:prstGeom prst="rect">
            <a:avLst/>
          </a:prstGeom>
          <a:noFill/>
          <a:extLst>
            <a:ext uri="{909E8E84-426E-40DD-AFC4-6F175D3DCCD1}">
              <a14:hiddenFill xmlns:a14="http://schemas.microsoft.com/office/drawing/2010/main">
                <a:solidFill>
                  <a:srgbClr val="FFFFFF"/>
                </a:solidFill>
              </a14:hiddenFill>
            </a:ext>
          </a:extLst>
        </p:spPr>
      </p:pic>
      <p:sp>
        <p:nvSpPr>
          <p:cNvPr id="28" name="右箭头 27"/>
          <p:cNvSpPr/>
          <p:nvPr/>
        </p:nvSpPr>
        <p:spPr>
          <a:xfrm rot="1861810">
            <a:off x="5142577" y="3472271"/>
            <a:ext cx="1817016" cy="231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8"/>
          <p:cNvSpPr/>
          <p:nvPr/>
        </p:nvSpPr>
        <p:spPr>
          <a:xfrm>
            <a:off x="5276629" y="2636912"/>
            <a:ext cx="164159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右箭头 29"/>
          <p:cNvSpPr/>
          <p:nvPr/>
        </p:nvSpPr>
        <p:spPr>
          <a:xfrm rot="20179190">
            <a:off x="5212483" y="1831465"/>
            <a:ext cx="1566974" cy="329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260405" y="2420888"/>
            <a:ext cx="646331" cy="369332"/>
          </a:xfrm>
          <a:prstGeom prst="rect">
            <a:avLst/>
          </a:prstGeom>
          <a:noFill/>
        </p:spPr>
        <p:txBody>
          <a:bodyPr wrap="none" rtlCol="0">
            <a:spAutoFit/>
          </a:bodyPr>
          <a:lstStyle/>
          <a:p>
            <a:r>
              <a:rPr lang="zh-CN" altLang="en-US" dirty="0" smtClean="0"/>
              <a:t>网络</a:t>
            </a:r>
            <a:endParaRPr lang="zh-CN" altLang="en-US" dirty="0"/>
          </a:p>
        </p:txBody>
      </p:sp>
      <p:sp>
        <p:nvSpPr>
          <p:cNvPr id="32" name="TextBox 31"/>
          <p:cNvSpPr txBox="1"/>
          <p:nvPr/>
        </p:nvSpPr>
        <p:spPr>
          <a:xfrm>
            <a:off x="5708677" y="2348880"/>
            <a:ext cx="646331" cy="369332"/>
          </a:xfrm>
          <a:prstGeom prst="rect">
            <a:avLst/>
          </a:prstGeom>
          <a:noFill/>
        </p:spPr>
        <p:txBody>
          <a:bodyPr wrap="none" rtlCol="0">
            <a:spAutoFit/>
          </a:bodyPr>
          <a:lstStyle/>
          <a:p>
            <a:r>
              <a:rPr lang="zh-CN" altLang="en-US" dirty="0" smtClean="0"/>
              <a:t>网络</a:t>
            </a:r>
            <a:endParaRPr lang="zh-CN" altLang="en-US" dirty="0"/>
          </a:p>
        </p:txBody>
      </p:sp>
      <p:sp>
        <p:nvSpPr>
          <p:cNvPr id="33" name="TextBox 32"/>
          <p:cNvSpPr txBox="1"/>
          <p:nvPr/>
        </p:nvSpPr>
        <p:spPr>
          <a:xfrm>
            <a:off x="6860805" y="4653136"/>
            <a:ext cx="1120512" cy="369332"/>
          </a:xfrm>
          <a:prstGeom prst="rect">
            <a:avLst/>
          </a:prstGeom>
          <a:noFill/>
        </p:spPr>
        <p:txBody>
          <a:bodyPr wrap="square" rtlCol="0">
            <a:spAutoFit/>
          </a:bodyPr>
          <a:lstStyle/>
          <a:p>
            <a:r>
              <a:rPr lang="zh-CN" altLang="en-US" dirty="0" smtClean="0"/>
              <a:t>监控终端</a:t>
            </a:r>
            <a:endParaRPr lang="zh-CN" altLang="en-US" dirty="0"/>
          </a:p>
        </p:txBody>
      </p:sp>
    </p:spTree>
    <p:extLst>
      <p:ext uri="{BB962C8B-B14F-4D97-AF65-F5344CB8AC3E}">
        <p14:creationId xmlns:p14="http://schemas.microsoft.com/office/powerpoint/2010/main" val="4120355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存在的问题？</a:t>
            </a:r>
            <a:endParaRPr lang="zh-CN" altLang="en-US" dirty="0"/>
          </a:p>
        </p:txBody>
      </p:sp>
      <p:sp>
        <p:nvSpPr>
          <p:cNvPr id="3" name="内容占位符 2"/>
          <p:cNvSpPr>
            <a:spLocks noGrp="1"/>
          </p:cNvSpPr>
          <p:nvPr>
            <p:ph sz="quarter" idx="13"/>
          </p:nvPr>
        </p:nvSpPr>
        <p:spPr/>
        <p:txBody>
          <a:bodyPr/>
          <a:lstStyle/>
          <a:p>
            <a:r>
              <a:rPr lang="en-US" altLang="zh-CN" dirty="0" smtClean="0"/>
              <a:t>1.</a:t>
            </a:r>
            <a:r>
              <a:rPr lang="zh-CN" altLang="en-US" dirty="0" smtClean="0"/>
              <a:t>海量视频数据堆积，存储了大量无用数据</a:t>
            </a:r>
            <a:endParaRPr lang="en-US" altLang="zh-CN" dirty="0" smtClean="0"/>
          </a:p>
          <a:p>
            <a:r>
              <a:rPr lang="en-US" altLang="zh-CN" dirty="0" smtClean="0"/>
              <a:t>2.</a:t>
            </a:r>
            <a:r>
              <a:rPr lang="zh-CN" altLang="en-US" dirty="0" smtClean="0"/>
              <a:t>人为查看视频效率低下</a:t>
            </a:r>
            <a:endParaRPr lang="en-US" altLang="zh-CN" dirty="0" smtClean="0"/>
          </a:p>
          <a:p>
            <a:r>
              <a:rPr lang="en-US" altLang="zh-CN" dirty="0" smtClean="0"/>
              <a:t>3.</a:t>
            </a:r>
            <a:r>
              <a:rPr lang="zh-CN" altLang="en-US" dirty="0" smtClean="0"/>
              <a:t>人为查看视频成本高</a:t>
            </a:r>
            <a:endParaRPr lang="en-US" altLang="zh-CN" dirty="0" smtClean="0"/>
          </a:p>
          <a:p>
            <a:r>
              <a:rPr lang="en-US" altLang="zh-CN" dirty="0"/>
              <a:t>4</a:t>
            </a:r>
            <a:r>
              <a:rPr lang="en-US" altLang="zh-CN" dirty="0" smtClean="0"/>
              <a:t>.</a:t>
            </a:r>
            <a:r>
              <a:rPr lang="zh-CN" altLang="en-US" dirty="0" smtClean="0"/>
              <a:t>人为查看视频容易丢失事件</a:t>
            </a:r>
            <a:endParaRPr lang="zh-CN" altLang="en-US" dirty="0"/>
          </a:p>
        </p:txBody>
      </p:sp>
    </p:spTree>
    <p:extLst>
      <p:ext uri="{BB962C8B-B14F-4D97-AF65-F5344CB8AC3E}">
        <p14:creationId xmlns:p14="http://schemas.microsoft.com/office/powerpoint/2010/main" val="1592459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1489" y="5705812"/>
            <a:ext cx="6512511" cy="1143000"/>
          </a:xfrm>
        </p:spPr>
        <p:txBody>
          <a:bodyPr/>
          <a:lstStyle/>
          <a:p>
            <a:r>
              <a:rPr lang="zh-CN" altLang="en-US" dirty="0" smtClean="0"/>
              <a:t>解决方案</a:t>
            </a:r>
            <a:endParaRPr lang="zh-CN" altLang="en-US" dirty="0"/>
          </a:p>
        </p:txBody>
      </p:sp>
      <p:sp>
        <p:nvSpPr>
          <p:cNvPr id="4" name="TextBox 3"/>
          <p:cNvSpPr txBox="1"/>
          <p:nvPr/>
        </p:nvSpPr>
        <p:spPr>
          <a:xfrm>
            <a:off x="611560" y="1196752"/>
            <a:ext cx="7776864" cy="584775"/>
          </a:xfrm>
          <a:prstGeom prst="rect">
            <a:avLst/>
          </a:prstGeom>
          <a:noFill/>
        </p:spPr>
        <p:txBody>
          <a:bodyPr wrap="square" rtlCol="0">
            <a:spAutoFit/>
          </a:bodyPr>
          <a:lstStyle/>
          <a:p>
            <a:r>
              <a:rPr lang="zh-CN" altLang="en-US" sz="3200" dirty="0" smtClean="0"/>
              <a:t>目标：实时高效、 准确具体、 安全可靠</a:t>
            </a:r>
            <a:endParaRPr lang="en-US" altLang="zh-CN" sz="3200" dirty="0" smtClean="0"/>
          </a:p>
        </p:txBody>
      </p:sp>
      <p:sp>
        <p:nvSpPr>
          <p:cNvPr id="5" name="TextBox 4"/>
          <p:cNvSpPr txBox="1"/>
          <p:nvPr/>
        </p:nvSpPr>
        <p:spPr>
          <a:xfrm>
            <a:off x="611560" y="2638653"/>
            <a:ext cx="3877985" cy="646331"/>
          </a:xfrm>
          <a:prstGeom prst="rect">
            <a:avLst/>
          </a:prstGeom>
          <a:noFill/>
          <a:ln>
            <a:solidFill>
              <a:schemeClr val="bg2">
                <a:lumMod val="50000"/>
              </a:schemeClr>
            </a:solidFill>
          </a:ln>
        </p:spPr>
        <p:txBody>
          <a:bodyPr wrap="none" rtlCol="0">
            <a:spAutoFit/>
          </a:bodyPr>
          <a:lstStyle/>
          <a:p>
            <a:r>
              <a:rPr lang="zh-CN" altLang="en-US" dirty="0" smtClean="0"/>
              <a:t>支持实时监控处理和离线监控处理，</a:t>
            </a:r>
            <a:endParaRPr lang="en-US" altLang="zh-CN" dirty="0" smtClean="0"/>
          </a:p>
          <a:p>
            <a:r>
              <a:rPr lang="zh-CN" altLang="en-US" dirty="0" smtClean="0"/>
              <a:t>处理和网络响应速度快，即查即得；</a:t>
            </a:r>
            <a:endParaRPr lang="zh-CN" altLang="en-US" dirty="0"/>
          </a:p>
        </p:txBody>
      </p:sp>
      <p:sp>
        <p:nvSpPr>
          <p:cNvPr id="6" name="TextBox 5"/>
          <p:cNvSpPr txBox="1"/>
          <p:nvPr/>
        </p:nvSpPr>
        <p:spPr>
          <a:xfrm>
            <a:off x="2915816" y="3717031"/>
            <a:ext cx="3816424" cy="646331"/>
          </a:xfrm>
          <a:prstGeom prst="rect">
            <a:avLst/>
          </a:prstGeom>
          <a:noFill/>
          <a:ln>
            <a:solidFill>
              <a:schemeClr val="bg2">
                <a:lumMod val="50000"/>
              </a:schemeClr>
            </a:solidFill>
          </a:ln>
        </p:spPr>
        <p:txBody>
          <a:bodyPr wrap="square" rtlCol="0">
            <a:spAutoFit/>
          </a:bodyPr>
          <a:lstStyle/>
          <a:p>
            <a:r>
              <a:rPr lang="zh-CN" altLang="en-US" dirty="0" smtClean="0"/>
              <a:t>准确识别各种事件，准确率达到</a:t>
            </a:r>
            <a:r>
              <a:rPr lang="en-US" altLang="zh-CN" dirty="0" smtClean="0"/>
              <a:t>90%</a:t>
            </a:r>
            <a:r>
              <a:rPr lang="zh-CN" altLang="en-US" dirty="0" smtClean="0"/>
              <a:t>以上，支持多种特征的事件处理；</a:t>
            </a:r>
            <a:endParaRPr lang="zh-CN" altLang="en-US" dirty="0"/>
          </a:p>
        </p:txBody>
      </p:sp>
      <p:sp>
        <p:nvSpPr>
          <p:cNvPr id="7" name="TextBox 6"/>
          <p:cNvSpPr txBox="1"/>
          <p:nvPr/>
        </p:nvSpPr>
        <p:spPr>
          <a:xfrm>
            <a:off x="5148064" y="5086925"/>
            <a:ext cx="3816424" cy="646331"/>
          </a:xfrm>
          <a:prstGeom prst="rect">
            <a:avLst/>
          </a:prstGeom>
          <a:noFill/>
          <a:ln>
            <a:solidFill>
              <a:schemeClr val="bg2">
                <a:lumMod val="50000"/>
              </a:schemeClr>
            </a:solidFill>
          </a:ln>
        </p:spPr>
        <p:txBody>
          <a:bodyPr wrap="square" rtlCol="0">
            <a:spAutoFit/>
          </a:bodyPr>
          <a:lstStyle/>
          <a:p>
            <a:r>
              <a:rPr lang="zh-CN" altLang="en-US" dirty="0" smtClean="0"/>
              <a:t>网络云安全确保数据保密，网络云服务确保系统性能可靠。</a:t>
            </a:r>
            <a:endParaRPr lang="zh-CN" altLang="en-US" dirty="0"/>
          </a:p>
        </p:txBody>
      </p:sp>
      <p:sp>
        <p:nvSpPr>
          <p:cNvPr id="10" name="下箭头 9"/>
          <p:cNvSpPr/>
          <p:nvPr/>
        </p:nvSpPr>
        <p:spPr>
          <a:xfrm>
            <a:off x="2699792" y="1700807"/>
            <a:ext cx="432048" cy="937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4788024" y="1700808"/>
            <a:ext cx="432048" cy="20162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6876256" y="1700808"/>
            <a:ext cx="432048" cy="33861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a:spLocks noGrp="1"/>
          </p:cNvSpPr>
          <p:nvPr>
            <p:ph sz="quarter" idx="13"/>
          </p:nvPr>
        </p:nvSpPr>
        <p:spPr>
          <a:xfrm>
            <a:off x="611560" y="476672"/>
            <a:ext cx="7264896" cy="465232"/>
          </a:xfrm>
        </p:spPr>
        <p:txBody>
          <a:bodyPr>
            <a:noAutofit/>
          </a:bodyPr>
          <a:lstStyle/>
          <a:p>
            <a:pPr marL="0" indent="0">
              <a:buNone/>
            </a:pPr>
            <a:r>
              <a:rPr lang="zh-CN" altLang="en-US" sz="3200" dirty="0">
                <a:solidFill>
                  <a:schemeClr val="tx1"/>
                </a:solidFill>
              </a:rPr>
              <a:t>基于云处理的视频摘要和视频信息检索</a:t>
            </a:r>
          </a:p>
        </p:txBody>
      </p:sp>
    </p:spTree>
    <p:extLst>
      <p:ext uri="{BB962C8B-B14F-4D97-AF65-F5344CB8AC3E}">
        <p14:creationId xmlns:p14="http://schemas.microsoft.com/office/powerpoint/2010/main" val="1285044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a:t>
            </a:r>
            <a:endParaRPr lang="zh-CN" altLang="en-US" dirty="0"/>
          </a:p>
        </p:txBody>
      </p:sp>
      <p:sp>
        <p:nvSpPr>
          <p:cNvPr id="3" name="内容占位符 2"/>
          <p:cNvSpPr>
            <a:spLocks noGrp="1"/>
          </p:cNvSpPr>
          <p:nvPr>
            <p:ph sz="quarter" idx="13"/>
          </p:nvPr>
        </p:nvSpPr>
        <p:spPr>
          <a:xfrm>
            <a:off x="1095374" y="75772"/>
            <a:ext cx="7149034" cy="1120980"/>
          </a:xfrm>
        </p:spPr>
        <p:txBody>
          <a:bodyPr>
            <a:normAutofit lnSpcReduction="10000"/>
          </a:bodyPr>
          <a:lstStyle/>
          <a:p>
            <a:r>
              <a:rPr lang="zh-CN" altLang="en-US" dirty="0"/>
              <a:t>视频摘要是对视频内容的一个浓缩，通过对视频内容进行分析，仅提取视频中有意义的内容，然后形成视频摘要，达到短时间浏览长视频的效果。</a:t>
            </a:r>
            <a:endParaRPr lang="en-US" altLang="zh-CN" dirty="0"/>
          </a:p>
          <a:p>
            <a:endParaRPr lang="zh-CN" altLang="en-US" dirty="0"/>
          </a:p>
        </p:txBody>
      </p:sp>
      <p:pic>
        <p:nvPicPr>
          <p:cNvPr id="1026" name="Picture 2" descr="C:\Users\liuyuanyi\Desktop\ppt图片素材\car1_2013629837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96752"/>
            <a:ext cx="5112568" cy="4183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543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视频摘要关键技术</a:t>
            </a:r>
            <a:endParaRPr lang="zh-CN" altLang="en-US" dirty="0"/>
          </a:p>
        </p:txBody>
      </p:sp>
      <p:sp>
        <p:nvSpPr>
          <p:cNvPr id="5" name="TextBox 4"/>
          <p:cNvSpPr txBox="1"/>
          <p:nvPr/>
        </p:nvSpPr>
        <p:spPr>
          <a:xfrm>
            <a:off x="683568" y="2474312"/>
            <a:ext cx="2031325" cy="738664"/>
          </a:xfrm>
          <a:prstGeom prst="rect">
            <a:avLst/>
          </a:prstGeom>
          <a:noFill/>
        </p:spPr>
        <p:txBody>
          <a:bodyPr wrap="none" rtlCol="0">
            <a:spAutoFit/>
          </a:bodyPr>
          <a:lstStyle/>
          <a:p>
            <a:r>
              <a:rPr lang="zh-CN" altLang="en-US" sz="2400" dirty="0"/>
              <a:t>视频摘要技术</a:t>
            </a:r>
            <a:endParaRPr lang="en-US" altLang="zh-CN" sz="2400" dirty="0"/>
          </a:p>
          <a:p>
            <a:endParaRPr lang="zh-CN" altLang="en-US" dirty="0"/>
          </a:p>
        </p:txBody>
      </p:sp>
      <p:sp>
        <p:nvSpPr>
          <p:cNvPr id="6" name="左大括号 5"/>
          <p:cNvSpPr/>
          <p:nvPr/>
        </p:nvSpPr>
        <p:spPr>
          <a:xfrm>
            <a:off x="2714893" y="1900863"/>
            <a:ext cx="382106" cy="15359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2987824" y="1700808"/>
            <a:ext cx="2749471" cy="400110"/>
          </a:xfrm>
          <a:prstGeom prst="rect">
            <a:avLst/>
          </a:prstGeom>
          <a:noFill/>
        </p:spPr>
        <p:txBody>
          <a:bodyPr wrap="none" rtlCol="0">
            <a:spAutoFit/>
          </a:bodyPr>
          <a:lstStyle/>
          <a:p>
            <a:pPr algn="ctr"/>
            <a:r>
              <a:rPr lang="zh-CN" altLang="en-US" sz="2000" dirty="0"/>
              <a:t>运动物体</a:t>
            </a:r>
            <a:r>
              <a:rPr lang="zh-CN" altLang="en-US" sz="2000" dirty="0" smtClean="0"/>
              <a:t>检测：帧差法</a:t>
            </a:r>
            <a:endParaRPr lang="en-US" altLang="zh-CN" sz="2000" dirty="0"/>
          </a:p>
        </p:txBody>
      </p:sp>
      <p:sp>
        <p:nvSpPr>
          <p:cNvPr id="8" name="TextBox 7"/>
          <p:cNvSpPr txBox="1"/>
          <p:nvPr/>
        </p:nvSpPr>
        <p:spPr>
          <a:xfrm>
            <a:off x="2997303" y="2524834"/>
            <a:ext cx="3518913" cy="400110"/>
          </a:xfrm>
          <a:prstGeom prst="rect">
            <a:avLst/>
          </a:prstGeom>
          <a:noFill/>
        </p:spPr>
        <p:txBody>
          <a:bodyPr wrap="none" rtlCol="0">
            <a:spAutoFit/>
          </a:bodyPr>
          <a:lstStyle/>
          <a:p>
            <a:pPr algn="ctr"/>
            <a:r>
              <a:rPr lang="zh-CN" altLang="en-US" sz="2000" dirty="0"/>
              <a:t>运动</a:t>
            </a:r>
            <a:r>
              <a:rPr lang="zh-CN" altLang="en-US" sz="2000" dirty="0" smtClean="0"/>
              <a:t>物体跟踪：矩形轮廓匹配</a:t>
            </a:r>
            <a:endParaRPr lang="en-US" altLang="zh-CN" sz="2000" dirty="0"/>
          </a:p>
        </p:txBody>
      </p:sp>
      <p:sp>
        <p:nvSpPr>
          <p:cNvPr id="9" name="TextBox 8"/>
          <p:cNvSpPr txBox="1"/>
          <p:nvPr/>
        </p:nvSpPr>
        <p:spPr>
          <a:xfrm>
            <a:off x="2987824" y="3244914"/>
            <a:ext cx="2749471" cy="400110"/>
          </a:xfrm>
          <a:prstGeom prst="rect">
            <a:avLst/>
          </a:prstGeom>
          <a:noFill/>
        </p:spPr>
        <p:txBody>
          <a:bodyPr wrap="none" rtlCol="0">
            <a:spAutoFit/>
          </a:bodyPr>
          <a:lstStyle/>
          <a:p>
            <a:pPr algn="ctr"/>
            <a:r>
              <a:rPr lang="zh-CN" altLang="en-US" sz="2000" dirty="0" smtClean="0"/>
              <a:t>视频摘要生成：蛮力法</a:t>
            </a:r>
            <a:endParaRPr lang="en-US" altLang="zh-CN" sz="2000" dirty="0"/>
          </a:p>
        </p:txBody>
      </p:sp>
    </p:spTree>
    <p:extLst>
      <p:ext uri="{BB962C8B-B14F-4D97-AF65-F5344CB8AC3E}">
        <p14:creationId xmlns:p14="http://schemas.microsoft.com/office/powerpoint/2010/main" val="1235448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视频摘要技术路线</a:t>
            </a:r>
            <a:endParaRPr lang="zh-CN" altLang="en-US" dirty="0"/>
          </a:p>
        </p:txBody>
      </p:sp>
      <p:pic>
        <p:nvPicPr>
          <p:cNvPr id="1027" name="Picture 3"/>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267744" y="0"/>
            <a:ext cx="4608512" cy="542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0202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smtClean="0"/>
              <a:t>特征提取关键</a:t>
            </a:r>
            <a:r>
              <a:rPr lang="zh-CN" altLang="en-US" dirty="0" smtClean="0"/>
              <a:t>技术</a:t>
            </a:r>
            <a:endParaRPr lang="zh-CN" altLang="en-US" dirty="0"/>
          </a:p>
        </p:txBody>
      </p:sp>
      <p:sp>
        <p:nvSpPr>
          <p:cNvPr id="8" name="左大括号 7"/>
          <p:cNvSpPr/>
          <p:nvPr/>
        </p:nvSpPr>
        <p:spPr>
          <a:xfrm>
            <a:off x="2995273" y="2348880"/>
            <a:ext cx="396044" cy="19035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3369643" y="2122970"/>
            <a:ext cx="2749471" cy="400110"/>
          </a:xfrm>
          <a:prstGeom prst="rect">
            <a:avLst/>
          </a:prstGeom>
          <a:noFill/>
        </p:spPr>
        <p:txBody>
          <a:bodyPr wrap="none" rtlCol="0">
            <a:spAutoFit/>
          </a:bodyPr>
          <a:lstStyle/>
          <a:p>
            <a:r>
              <a:rPr lang="zh-CN" altLang="en-US" sz="2000" dirty="0" smtClean="0"/>
              <a:t>颜色特征：颜色直方图</a:t>
            </a:r>
            <a:endParaRPr lang="zh-CN" altLang="en-US" sz="2000" dirty="0"/>
          </a:p>
        </p:txBody>
      </p:sp>
      <p:sp>
        <p:nvSpPr>
          <p:cNvPr id="10" name="矩形 9"/>
          <p:cNvSpPr/>
          <p:nvPr/>
        </p:nvSpPr>
        <p:spPr>
          <a:xfrm>
            <a:off x="3339733" y="2627026"/>
            <a:ext cx="2539157" cy="400110"/>
          </a:xfrm>
          <a:prstGeom prst="rect">
            <a:avLst/>
          </a:prstGeom>
        </p:spPr>
        <p:txBody>
          <a:bodyPr wrap="none">
            <a:spAutoFit/>
          </a:bodyPr>
          <a:lstStyle/>
          <a:p>
            <a:pPr marL="45720" indent="0">
              <a:buNone/>
            </a:pPr>
            <a:r>
              <a:rPr lang="zh-CN" altLang="en-US" sz="2000" dirty="0" smtClean="0"/>
              <a:t>运动方向：轨迹跟踪</a:t>
            </a:r>
            <a:endParaRPr lang="en-US" altLang="zh-CN" sz="2000" dirty="0"/>
          </a:p>
        </p:txBody>
      </p:sp>
      <p:sp>
        <p:nvSpPr>
          <p:cNvPr id="11" name="矩形 10"/>
          <p:cNvSpPr/>
          <p:nvPr/>
        </p:nvSpPr>
        <p:spPr>
          <a:xfrm>
            <a:off x="3341767" y="3121790"/>
            <a:ext cx="4591000" cy="400110"/>
          </a:xfrm>
          <a:prstGeom prst="rect">
            <a:avLst/>
          </a:prstGeom>
        </p:spPr>
        <p:txBody>
          <a:bodyPr wrap="none">
            <a:spAutoFit/>
          </a:bodyPr>
          <a:lstStyle/>
          <a:p>
            <a:pPr marL="45720" indent="0">
              <a:buNone/>
            </a:pPr>
            <a:r>
              <a:rPr lang="zh-CN" altLang="en-US" sz="2000" dirty="0" smtClean="0"/>
              <a:t>目标类型：行人分类器和车辆分类器等</a:t>
            </a:r>
            <a:endParaRPr lang="en-US" altLang="zh-CN" sz="2000" dirty="0"/>
          </a:p>
        </p:txBody>
      </p:sp>
      <p:sp>
        <p:nvSpPr>
          <p:cNvPr id="12" name="矩形 11"/>
          <p:cNvSpPr/>
          <p:nvPr/>
        </p:nvSpPr>
        <p:spPr>
          <a:xfrm>
            <a:off x="3318209" y="3521900"/>
            <a:ext cx="2539157" cy="400110"/>
          </a:xfrm>
          <a:prstGeom prst="rect">
            <a:avLst/>
          </a:prstGeom>
        </p:spPr>
        <p:txBody>
          <a:bodyPr wrap="none">
            <a:spAutoFit/>
          </a:bodyPr>
          <a:lstStyle/>
          <a:p>
            <a:pPr marL="45720" indent="0">
              <a:buNone/>
            </a:pPr>
            <a:r>
              <a:rPr lang="zh-CN" altLang="en-US" sz="2000" dirty="0" smtClean="0"/>
              <a:t>入侵区域：轨迹跟踪</a:t>
            </a:r>
            <a:endParaRPr lang="en-US" altLang="zh-CN" sz="2000" dirty="0"/>
          </a:p>
        </p:txBody>
      </p:sp>
      <p:sp>
        <p:nvSpPr>
          <p:cNvPr id="13" name="矩形 12"/>
          <p:cNvSpPr/>
          <p:nvPr/>
        </p:nvSpPr>
        <p:spPr>
          <a:xfrm>
            <a:off x="3353279" y="4067780"/>
            <a:ext cx="1256754" cy="400110"/>
          </a:xfrm>
          <a:prstGeom prst="rect">
            <a:avLst/>
          </a:prstGeom>
        </p:spPr>
        <p:txBody>
          <a:bodyPr wrap="none">
            <a:spAutoFit/>
          </a:bodyPr>
          <a:lstStyle/>
          <a:p>
            <a:pPr marL="45720" indent="0">
              <a:buNone/>
            </a:pPr>
            <a:r>
              <a:rPr lang="zh-CN" altLang="en-US" sz="2000" dirty="0" smtClean="0"/>
              <a:t>形状大小</a:t>
            </a:r>
            <a:endParaRPr lang="en-US" altLang="zh-CN" sz="2000" dirty="0"/>
          </a:p>
        </p:txBody>
      </p:sp>
      <p:sp>
        <p:nvSpPr>
          <p:cNvPr id="15" name="矩形 14"/>
          <p:cNvSpPr/>
          <p:nvPr/>
        </p:nvSpPr>
        <p:spPr>
          <a:xfrm>
            <a:off x="1547664" y="3068960"/>
            <a:ext cx="1461939" cy="461665"/>
          </a:xfrm>
          <a:prstGeom prst="rect">
            <a:avLst/>
          </a:prstGeom>
        </p:spPr>
        <p:txBody>
          <a:bodyPr wrap="none">
            <a:spAutoFit/>
          </a:bodyPr>
          <a:lstStyle/>
          <a:p>
            <a:pPr marL="45720" indent="0">
              <a:buNone/>
            </a:pPr>
            <a:r>
              <a:rPr lang="zh-CN" altLang="en-US" sz="2400" dirty="0" smtClean="0"/>
              <a:t>特征查找</a:t>
            </a:r>
            <a:endParaRPr lang="en-US" altLang="zh-CN" sz="2400" dirty="0"/>
          </a:p>
        </p:txBody>
      </p:sp>
    </p:spTree>
    <p:extLst>
      <p:ext uri="{BB962C8B-B14F-4D97-AF65-F5344CB8AC3E}">
        <p14:creationId xmlns:p14="http://schemas.microsoft.com/office/powerpoint/2010/main" val="412558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气流">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气流">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气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1105</TotalTime>
  <Words>562</Words>
  <Application>Microsoft Office PowerPoint</Application>
  <PresentationFormat>全屏显示(4:3)</PresentationFormat>
  <Paragraphs>63</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气流</vt:lpstr>
      <vt:lpstr>基于云计算的视频摘要和视频信息检索</vt:lpstr>
      <vt:lpstr>监控领域现状</vt:lpstr>
      <vt:lpstr>监控领域现状</vt:lpstr>
      <vt:lpstr>存在的问题？</vt:lpstr>
      <vt:lpstr>解决方案</vt:lpstr>
      <vt:lpstr>视频摘要</vt:lpstr>
      <vt:lpstr>视频摘要关键技术</vt:lpstr>
      <vt:lpstr>视频摘要技术路线</vt:lpstr>
      <vt:lpstr>特征提取关键技术</vt:lpstr>
      <vt:lpstr>特征提取技术路线</vt:lpstr>
      <vt:lpstr>技术难点</vt:lpstr>
      <vt:lpstr>视频云摘要和云检索</vt:lpstr>
      <vt:lpstr>云框架</vt:lpstr>
      <vt:lpstr>应用举例</vt:lpstr>
      <vt:lpstr>谢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基于摘要的视频内容检索----中期报告</dc:title>
  <dc:creator>liuyuanyi</dc:creator>
  <cp:lastModifiedBy>liuyuanyi</cp:lastModifiedBy>
  <cp:revision>60</cp:revision>
  <dcterms:created xsi:type="dcterms:W3CDTF">2013-06-27T06:37:43Z</dcterms:created>
  <dcterms:modified xsi:type="dcterms:W3CDTF">2013-07-01T06:33:56Z</dcterms:modified>
</cp:coreProperties>
</file>