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7" r:id="rId4"/>
    <p:sldId id="268" r:id="rId5"/>
    <p:sldId id="269" r:id="rId6"/>
    <p:sldId id="257" r:id="rId7"/>
    <p:sldId id="262" r:id="rId8"/>
    <p:sldId id="272" r:id="rId9"/>
    <p:sldId id="274" r:id="rId10"/>
    <p:sldId id="275" r:id="rId11"/>
    <p:sldId id="276" r:id="rId12"/>
    <p:sldId id="277" r:id="rId13"/>
    <p:sldId id="278" r:id="rId14"/>
    <p:sldId id="279" r:id="rId15"/>
    <p:sldId id="273" r:id="rId16"/>
    <p:sldId id="280" r:id="rId17"/>
    <p:sldId id="281" r:id="rId18"/>
    <p:sldId id="259" r:id="rId19"/>
    <p:sldId id="263" r:id="rId20"/>
    <p:sldId id="260" r:id="rId21"/>
    <p:sldId id="264" r:id="rId22"/>
    <p:sldId id="270" r:id="rId23"/>
    <p:sldId id="261" r:id="rId24"/>
    <p:sldId id="271"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92" y="-3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2013/10/19</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72200" y="5229200"/>
            <a:ext cx="2090093" cy="882119"/>
          </a:xfrm>
        </p:spPr>
        <p:txBody>
          <a:bodyPr/>
          <a:lstStyle/>
          <a:p>
            <a:r>
              <a:rPr lang="zh-CN" altLang="en-US" dirty="0" smtClean="0"/>
              <a:t>作者：刘远一</a:t>
            </a:r>
            <a:endParaRPr lang="en-US" altLang="zh-CN" dirty="0" smtClean="0"/>
          </a:p>
          <a:p>
            <a:r>
              <a:rPr lang="zh-CN" altLang="en-US" dirty="0" smtClean="0"/>
              <a:t>导师：黄翰</a:t>
            </a:r>
            <a:endParaRPr lang="zh-CN" altLang="en-US" dirty="0"/>
          </a:p>
        </p:txBody>
      </p:sp>
      <p:sp>
        <p:nvSpPr>
          <p:cNvPr id="2" name="标题 1"/>
          <p:cNvSpPr>
            <a:spLocks noGrp="1"/>
          </p:cNvSpPr>
          <p:nvPr>
            <p:ph type="ctrTitle"/>
          </p:nvPr>
        </p:nvSpPr>
        <p:spPr>
          <a:xfrm>
            <a:off x="971600" y="2211897"/>
            <a:ext cx="7175351" cy="1793167"/>
          </a:xfrm>
        </p:spPr>
        <p:txBody>
          <a:bodyPr/>
          <a:lstStyle/>
          <a:p>
            <a:r>
              <a:rPr lang="zh-CN" altLang="en-US" dirty="0" smtClean="0"/>
              <a:t>基于摘要的监控视频信息检索系统</a:t>
            </a:r>
            <a:endParaRPr lang="zh-CN" altLang="en-US" dirty="0"/>
          </a:p>
        </p:txBody>
      </p:sp>
    </p:spTree>
    <p:extLst>
      <p:ext uri="{BB962C8B-B14F-4D97-AF65-F5344CB8AC3E}">
        <p14:creationId xmlns:p14="http://schemas.microsoft.com/office/powerpoint/2010/main" val="138205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15000"/>
            <a:ext cx="6512511" cy="1143000"/>
          </a:xfrm>
        </p:spPr>
        <p:txBody>
          <a:bodyPr/>
          <a:lstStyle/>
          <a:p>
            <a:r>
              <a:rPr lang="zh-CN" altLang="en-US" dirty="0" smtClean="0"/>
              <a:t>均值法背景建模</a:t>
            </a:r>
            <a:endParaRPr lang="zh-CN" altLang="en-US" dirty="0"/>
          </a:p>
        </p:txBody>
      </p:sp>
      <p:sp>
        <p:nvSpPr>
          <p:cNvPr id="3" name="内容占位符 2"/>
          <p:cNvSpPr>
            <a:spLocks noGrp="1"/>
          </p:cNvSpPr>
          <p:nvPr>
            <p:ph sz="quarter" idx="13"/>
          </p:nvPr>
        </p:nvSpPr>
        <p:spPr/>
        <p:txBody>
          <a:bodyPr/>
          <a:lstStyle/>
          <a:p>
            <a:endParaRPr lang="zh-CN" altLang="en-US"/>
          </a:p>
        </p:txBody>
      </p:sp>
      <p:pic>
        <p:nvPicPr>
          <p:cNvPr id="4" name="图片 3"/>
          <p:cNvPicPr/>
          <p:nvPr/>
        </p:nvPicPr>
        <p:blipFill>
          <a:blip r:embed="rId2" cstate="screen">
            <a:extLst>
              <a:ext uri="{28A0092B-C50C-407E-A947-70E740481C1C}">
                <a14:useLocalDpi xmlns:a14="http://schemas.microsoft.com/office/drawing/2010/main"/>
              </a:ext>
            </a:extLst>
          </a:blip>
          <a:stretch>
            <a:fillRect/>
          </a:stretch>
        </p:blipFill>
        <p:spPr>
          <a:xfrm>
            <a:off x="0" y="0"/>
            <a:ext cx="5486400" cy="3086100"/>
          </a:xfrm>
          <a:prstGeom prst="rect">
            <a:avLst/>
          </a:prstGeom>
        </p:spPr>
      </p:pic>
      <p:pic>
        <p:nvPicPr>
          <p:cNvPr id="5" name="图片 4"/>
          <p:cNvPicPr/>
          <p:nvPr/>
        </p:nvPicPr>
        <p:blipFill>
          <a:blip r:embed="rId3" cstate="screen">
            <a:extLst>
              <a:ext uri="{28A0092B-C50C-407E-A947-70E740481C1C}">
                <a14:useLocalDpi xmlns:a14="http://schemas.microsoft.com/office/drawing/2010/main"/>
              </a:ext>
            </a:extLst>
          </a:blip>
          <a:stretch>
            <a:fillRect/>
          </a:stretch>
        </p:blipFill>
        <p:spPr>
          <a:xfrm>
            <a:off x="3663497" y="2708920"/>
            <a:ext cx="5486400" cy="3086100"/>
          </a:xfrm>
          <a:prstGeom prst="rect">
            <a:avLst/>
          </a:prstGeom>
        </p:spPr>
      </p:pic>
    </p:spTree>
    <p:extLst>
      <p:ext uri="{BB962C8B-B14F-4D97-AF65-F5344CB8AC3E}">
        <p14:creationId xmlns:p14="http://schemas.microsoft.com/office/powerpoint/2010/main" val="272006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2504" y="5742684"/>
            <a:ext cx="6512511" cy="1143000"/>
          </a:xfrm>
        </p:spPr>
        <p:txBody>
          <a:bodyPr/>
          <a:lstStyle/>
          <a:p>
            <a:r>
              <a:rPr lang="zh-CN" altLang="en-US" dirty="0" smtClean="0"/>
              <a:t>高斯背景建模</a:t>
            </a:r>
            <a:endParaRPr lang="zh-CN" altLang="en-US" dirty="0"/>
          </a:p>
        </p:txBody>
      </p:sp>
      <p:sp>
        <p:nvSpPr>
          <p:cNvPr id="3" name="内容占位符 2"/>
          <p:cNvSpPr>
            <a:spLocks noGrp="1"/>
          </p:cNvSpPr>
          <p:nvPr>
            <p:ph sz="quarter" idx="13"/>
          </p:nvPr>
        </p:nvSpPr>
        <p:spPr/>
        <p:txBody>
          <a:bodyPr/>
          <a:lstStyle/>
          <a:p>
            <a:endParaRPr lang="zh-CN" altLang="en-US"/>
          </a:p>
        </p:txBody>
      </p:sp>
      <p:pic>
        <p:nvPicPr>
          <p:cNvPr id="4" name="图片 3"/>
          <p:cNvPicPr/>
          <p:nvPr/>
        </p:nvPicPr>
        <p:blipFill>
          <a:blip r:embed="rId2" cstate="screen">
            <a:extLst>
              <a:ext uri="{28A0092B-C50C-407E-A947-70E740481C1C}">
                <a14:useLocalDpi xmlns:a14="http://schemas.microsoft.com/office/drawing/2010/main"/>
              </a:ext>
            </a:extLst>
          </a:blip>
          <a:stretch>
            <a:fillRect/>
          </a:stretch>
        </p:blipFill>
        <p:spPr>
          <a:xfrm>
            <a:off x="0" y="0"/>
            <a:ext cx="5486400" cy="3085465"/>
          </a:xfrm>
          <a:prstGeom prst="rect">
            <a:avLst/>
          </a:prstGeom>
        </p:spPr>
      </p:pic>
      <p:pic>
        <p:nvPicPr>
          <p:cNvPr id="5" name="图片 4"/>
          <p:cNvPicPr/>
          <p:nvPr/>
        </p:nvPicPr>
        <p:blipFill>
          <a:blip r:embed="rId3" cstate="screen">
            <a:extLst>
              <a:ext uri="{28A0092B-C50C-407E-A947-70E740481C1C}">
                <a14:useLocalDpi xmlns:a14="http://schemas.microsoft.com/office/drawing/2010/main"/>
              </a:ext>
            </a:extLst>
          </a:blip>
          <a:stretch>
            <a:fillRect/>
          </a:stretch>
        </p:blipFill>
        <p:spPr>
          <a:xfrm>
            <a:off x="3657600" y="2708920"/>
            <a:ext cx="5486400" cy="3085465"/>
          </a:xfrm>
          <a:prstGeom prst="rect">
            <a:avLst/>
          </a:prstGeom>
        </p:spPr>
      </p:pic>
    </p:spTree>
    <p:extLst>
      <p:ext uri="{BB962C8B-B14F-4D97-AF65-F5344CB8AC3E}">
        <p14:creationId xmlns:p14="http://schemas.microsoft.com/office/powerpoint/2010/main" val="270633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33572"/>
            <a:ext cx="6512511" cy="1143000"/>
          </a:xfrm>
        </p:spPr>
        <p:txBody>
          <a:bodyPr/>
          <a:lstStyle/>
          <a:p>
            <a:r>
              <a:rPr lang="zh-CN" altLang="en-US" dirty="0" smtClean="0"/>
              <a:t>帧差法</a:t>
            </a:r>
            <a:endParaRPr lang="zh-CN" altLang="en-US" dirty="0"/>
          </a:p>
        </p:txBody>
      </p:sp>
      <p:pic>
        <p:nvPicPr>
          <p:cNvPr id="4" name="图片 3"/>
          <p:cNvPicPr/>
          <p:nvPr/>
        </p:nvPicPr>
        <p:blipFill>
          <a:blip r:embed="rId2" cstate="screen">
            <a:extLst>
              <a:ext uri="{28A0092B-C50C-407E-A947-70E740481C1C}">
                <a14:useLocalDpi xmlns:a14="http://schemas.microsoft.com/office/drawing/2010/main"/>
              </a:ext>
            </a:extLst>
          </a:blip>
          <a:stretch>
            <a:fillRect/>
          </a:stretch>
        </p:blipFill>
        <p:spPr>
          <a:xfrm>
            <a:off x="1979712" y="1700808"/>
            <a:ext cx="5486400" cy="3086100"/>
          </a:xfrm>
          <a:prstGeom prst="rect">
            <a:avLst/>
          </a:prstGeom>
        </p:spPr>
      </p:pic>
      <mc:AlternateContent xmlns:mc="http://schemas.openxmlformats.org/markup-compatibility/2006">
        <mc:Choice xmlns:a14="http://schemas.microsoft.com/office/drawing/2010/main" Requires="a14">
          <p:sp>
            <p:nvSpPr>
              <p:cNvPr id="5" name="矩形 4"/>
              <p:cNvSpPr/>
              <p:nvPr/>
            </p:nvSpPr>
            <p:spPr>
              <a:xfrm>
                <a:off x="2665495" y="826263"/>
                <a:ext cx="3514745" cy="45294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𝐷</m:t>
                          </m:r>
                        </m:e>
                        <m:sub>
                          <m:r>
                            <a:rPr lang="en-US" altLang="zh-CN" i="1"/>
                            <m:t>𝑘</m:t>
                          </m:r>
                        </m:sub>
                      </m:sSub>
                      <m:d>
                        <m:dPr>
                          <m:ctrlPr>
                            <a:rPr lang="zh-CN" altLang="zh-CN" i="1"/>
                          </m:ctrlPr>
                        </m:dPr>
                        <m:e>
                          <m:r>
                            <a:rPr lang="en-US" altLang="zh-CN" i="1"/>
                            <m:t>𝑥</m:t>
                          </m:r>
                          <m:r>
                            <a:rPr lang="en-US" altLang="zh-CN" i="1"/>
                            <m:t>,</m:t>
                          </m:r>
                          <m:r>
                            <a:rPr lang="en-US" altLang="zh-CN" i="1"/>
                            <m:t>𝑦</m:t>
                          </m:r>
                        </m:e>
                      </m:d>
                      <m:r>
                        <a:rPr lang="en-US" altLang="zh-CN" i="1"/>
                        <m:t>=|</m:t>
                      </m:r>
                      <m:sSubSup>
                        <m:sSubSupPr>
                          <m:ctrlPr>
                            <a:rPr lang="zh-CN" altLang="zh-CN" i="1"/>
                          </m:ctrlPr>
                        </m:sSubSupPr>
                        <m:e>
                          <m:r>
                            <a:rPr lang="en-US" altLang="zh-CN" i="1"/>
                            <m:t>𝑓</m:t>
                          </m:r>
                        </m:e>
                        <m:sub>
                          <m:r>
                            <a:rPr lang="en-US" altLang="zh-CN" i="1"/>
                            <m:t>𝑘</m:t>
                          </m:r>
                        </m:sub>
                        <m:sup>
                          <m:r>
                            <a:rPr lang="en-US" altLang="zh-CN" i="1"/>
                            <m:t>′</m:t>
                          </m:r>
                        </m:sup>
                      </m:sSubSup>
                      <m:r>
                        <a:rPr lang="en-US" altLang="zh-CN" i="1"/>
                        <m:t>(</m:t>
                      </m:r>
                      <m:r>
                        <a:rPr lang="en-US" altLang="zh-CN" i="1"/>
                        <m:t>𝑥</m:t>
                      </m:r>
                      <m:r>
                        <a:rPr lang="en-US" altLang="zh-CN" i="1"/>
                        <m:t>,</m:t>
                      </m:r>
                      <m:r>
                        <a:rPr lang="en-US" altLang="zh-CN" i="1"/>
                        <m:t>𝑦</m:t>
                      </m:r>
                      <m:r>
                        <a:rPr lang="en-US" altLang="zh-CN" i="1"/>
                        <m:t>)−</m:t>
                      </m:r>
                      <m:sSubSup>
                        <m:sSubSupPr>
                          <m:ctrlPr>
                            <a:rPr lang="zh-CN" altLang="zh-CN" i="1"/>
                          </m:ctrlPr>
                        </m:sSubSupPr>
                        <m:e>
                          <m:r>
                            <a:rPr lang="en-US" altLang="zh-CN" i="1"/>
                            <m:t>𝑓</m:t>
                          </m:r>
                        </m:e>
                        <m:sub>
                          <m:r>
                            <a:rPr lang="en-US" altLang="zh-CN" i="1"/>
                            <m:t>𝑘</m:t>
                          </m:r>
                          <m:r>
                            <a:rPr lang="en-US" altLang="zh-CN" i="1"/>
                            <m:t>−</m:t>
                          </m:r>
                          <m:r>
                            <a:rPr lang="en-US" altLang="zh-CN"/>
                            <m:t>1</m:t>
                          </m:r>
                        </m:sub>
                        <m:sup>
                          <m:r>
                            <a:rPr lang="en-US" altLang="zh-CN" i="1"/>
                            <m:t>′</m:t>
                          </m:r>
                        </m:sup>
                      </m:sSubSup>
                      <m:r>
                        <a:rPr lang="en-US" altLang="zh-CN" i="1"/>
                        <m:t>(</m:t>
                      </m:r>
                      <m:r>
                        <a:rPr lang="en-US" altLang="zh-CN" i="1"/>
                        <m:t>𝑥</m:t>
                      </m:r>
                      <m:r>
                        <a:rPr lang="en-US" altLang="zh-CN" i="1"/>
                        <m:t>,</m:t>
                      </m:r>
                      <m:r>
                        <a:rPr lang="en-US" altLang="zh-CN" i="1"/>
                        <m:t>𝑦</m:t>
                      </m:r>
                      <m:r>
                        <a:rPr lang="en-US" altLang="zh-CN" i="1"/>
                        <m:t>)|</m:t>
                      </m:r>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2665495" y="826263"/>
                <a:ext cx="3514745" cy="452945"/>
              </a:xfrm>
              <a:prstGeom prst="rect">
                <a:avLst/>
              </a:prstGeom>
              <a:blipFill rotWithShape="1">
                <a:blip r:embed="rId3"/>
                <a:stretch>
                  <a:fillRect b="-40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78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15000"/>
            <a:ext cx="6512511" cy="1143000"/>
          </a:xfrm>
        </p:spPr>
        <p:txBody>
          <a:bodyPr/>
          <a:lstStyle/>
          <a:p>
            <a:r>
              <a:rPr lang="zh-CN" altLang="en-US" dirty="0" smtClean="0"/>
              <a:t>三帧差分法</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2264029" y="404664"/>
                <a:ext cx="4572000" cy="816890"/>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sSub>
                        <m:sSubPr>
                          <m:ctrlPr>
                            <a:rPr lang="zh-CN" altLang="zh-CN" i="1" smtClean="0"/>
                          </m:ctrlPr>
                        </m:sSubPr>
                        <m:e>
                          <m:r>
                            <a:rPr lang="en-US" altLang="zh-CN" i="1"/>
                            <m:t>𝐷</m:t>
                          </m:r>
                        </m:e>
                        <m:sub>
                          <m:r>
                            <a:rPr lang="en-US" altLang="zh-CN" i="1"/>
                            <m:t>𝑘</m:t>
                          </m:r>
                        </m:sub>
                      </m:sSub>
                      <m:d>
                        <m:dPr>
                          <m:ctrlPr>
                            <a:rPr lang="zh-CN" altLang="zh-CN" i="1"/>
                          </m:ctrlPr>
                        </m:dPr>
                        <m:e>
                          <m:r>
                            <a:rPr lang="en-US" altLang="zh-CN" i="1"/>
                            <m:t>𝑥</m:t>
                          </m:r>
                          <m:r>
                            <a:rPr lang="en-US" altLang="zh-CN" i="1"/>
                            <m:t>,</m:t>
                          </m:r>
                          <m:r>
                            <a:rPr lang="en-US" altLang="zh-CN" i="1"/>
                            <m:t>𝑦</m:t>
                          </m:r>
                        </m:e>
                      </m:d>
                      <m:r>
                        <a:rPr lang="en-US" altLang="zh-CN" i="1"/>
                        <m:t>=|</m:t>
                      </m:r>
                      <m:sSubSup>
                        <m:sSubSupPr>
                          <m:ctrlPr>
                            <a:rPr lang="zh-CN" altLang="zh-CN" i="1"/>
                          </m:ctrlPr>
                        </m:sSubSupPr>
                        <m:e>
                          <m:r>
                            <a:rPr lang="en-US" altLang="zh-CN" i="1"/>
                            <m:t>𝑓</m:t>
                          </m:r>
                        </m:e>
                        <m:sub>
                          <m:r>
                            <a:rPr lang="en-US" altLang="zh-CN" i="1"/>
                            <m:t>𝑘</m:t>
                          </m:r>
                        </m:sub>
                        <m:sup>
                          <m:r>
                            <a:rPr lang="en-US" altLang="zh-CN" i="1"/>
                            <m:t>′</m:t>
                          </m:r>
                        </m:sup>
                      </m:sSubSup>
                      <m:d>
                        <m:dPr>
                          <m:ctrlPr>
                            <a:rPr lang="zh-CN" altLang="zh-CN" i="1"/>
                          </m:ctrlPr>
                        </m:dPr>
                        <m:e>
                          <m:r>
                            <a:rPr lang="en-US" altLang="zh-CN" i="1"/>
                            <m:t>𝑥</m:t>
                          </m:r>
                          <m:r>
                            <a:rPr lang="en-US" altLang="zh-CN" i="1"/>
                            <m:t>,</m:t>
                          </m:r>
                          <m:r>
                            <a:rPr lang="en-US" altLang="zh-CN" i="1"/>
                            <m:t>𝑦</m:t>
                          </m:r>
                        </m:e>
                      </m:d>
                      <m:r>
                        <a:rPr lang="en-US" altLang="zh-CN" i="1"/>
                        <m:t>− </m:t>
                      </m:r>
                      <m:sSubSup>
                        <m:sSubSupPr>
                          <m:ctrlPr>
                            <a:rPr lang="zh-CN" altLang="zh-CN" i="1"/>
                          </m:ctrlPr>
                        </m:sSubSupPr>
                        <m:e>
                          <m:r>
                            <a:rPr lang="en-US" altLang="zh-CN" i="1"/>
                            <m:t>𝑓</m:t>
                          </m:r>
                        </m:e>
                        <m:sub>
                          <m:r>
                            <a:rPr lang="en-US" altLang="zh-CN" i="1"/>
                            <m:t>𝑘</m:t>
                          </m:r>
                          <m:r>
                            <a:rPr lang="en-US" altLang="zh-CN" i="1"/>
                            <m:t>−1</m:t>
                          </m:r>
                        </m:sub>
                        <m:sup>
                          <m:r>
                            <a:rPr lang="en-US" altLang="zh-CN" i="1"/>
                            <m:t>′</m:t>
                          </m:r>
                        </m:sup>
                      </m:sSubSup>
                      <m:d>
                        <m:dPr>
                          <m:ctrlPr>
                            <a:rPr lang="zh-CN" altLang="zh-CN" i="1"/>
                          </m:ctrlPr>
                        </m:dPr>
                        <m:e>
                          <m:r>
                            <a:rPr lang="en-US" altLang="zh-CN" i="1"/>
                            <m:t>𝑥</m:t>
                          </m:r>
                          <m:r>
                            <a:rPr lang="en-US" altLang="zh-CN" i="1"/>
                            <m:t>,</m:t>
                          </m:r>
                          <m:r>
                            <a:rPr lang="en-US" altLang="zh-CN" i="1"/>
                            <m:t>𝑦</m:t>
                          </m:r>
                        </m:e>
                      </m:d>
                      <m:r>
                        <a:rPr lang="en-US" altLang="zh-CN" i="1"/>
                        <m:t>|</m:t>
                      </m:r>
                    </m:oMath>
                  </m:oMathPara>
                </a14:m>
                <a:endParaRPr lang="zh-CN" altLang="zh-CN" dirty="0"/>
              </a:p>
              <a:p>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𝐷</m:t>
                          </m:r>
                        </m:e>
                        <m:sub>
                          <m:r>
                            <a:rPr lang="en-US" altLang="zh-CN" i="1"/>
                            <m:t>𝑘</m:t>
                          </m:r>
                          <m:r>
                            <a:rPr lang="en-US" altLang="zh-CN" i="1"/>
                            <m:t>+1</m:t>
                          </m:r>
                        </m:sub>
                      </m:sSub>
                      <m:d>
                        <m:dPr>
                          <m:ctrlPr>
                            <a:rPr lang="zh-CN" altLang="zh-CN" i="1"/>
                          </m:ctrlPr>
                        </m:dPr>
                        <m:e>
                          <m:r>
                            <a:rPr lang="en-US" altLang="zh-CN" i="1"/>
                            <m:t>𝑥</m:t>
                          </m:r>
                          <m:r>
                            <a:rPr lang="en-US" altLang="zh-CN" i="1"/>
                            <m:t>,</m:t>
                          </m:r>
                          <m:r>
                            <a:rPr lang="en-US" altLang="zh-CN" i="1"/>
                            <m:t>𝑦</m:t>
                          </m:r>
                        </m:e>
                      </m:d>
                      <m:r>
                        <a:rPr lang="en-US" altLang="zh-CN" i="1"/>
                        <m:t>=|</m:t>
                      </m:r>
                      <m:sSubSup>
                        <m:sSubSupPr>
                          <m:ctrlPr>
                            <a:rPr lang="zh-CN" altLang="zh-CN" i="1"/>
                          </m:ctrlPr>
                        </m:sSubSupPr>
                        <m:e>
                          <m:r>
                            <a:rPr lang="en-US" altLang="zh-CN" i="1"/>
                            <m:t>𝑓</m:t>
                          </m:r>
                        </m:e>
                        <m:sub>
                          <m:r>
                            <a:rPr lang="en-US" altLang="zh-CN" i="1"/>
                            <m:t>𝑘</m:t>
                          </m:r>
                          <m:r>
                            <a:rPr lang="en-US" altLang="zh-CN" i="1"/>
                            <m:t>+1</m:t>
                          </m:r>
                        </m:sub>
                        <m:sup>
                          <m:r>
                            <a:rPr lang="en-US" altLang="zh-CN" i="1"/>
                            <m:t>′</m:t>
                          </m:r>
                        </m:sup>
                      </m:sSubSup>
                      <m:d>
                        <m:dPr>
                          <m:ctrlPr>
                            <a:rPr lang="zh-CN" altLang="zh-CN" i="1"/>
                          </m:ctrlPr>
                        </m:dPr>
                        <m:e>
                          <m:r>
                            <a:rPr lang="en-US" altLang="zh-CN" i="1"/>
                            <m:t>𝑥</m:t>
                          </m:r>
                          <m:r>
                            <a:rPr lang="en-US" altLang="zh-CN" i="1"/>
                            <m:t>,</m:t>
                          </m:r>
                          <m:r>
                            <a:rPr lang="en-US" altLang="zh-CN" i="1"/>
                            <m:t>𝑦</m:t>
                          </m:r>
                        </m:e>
                      </m:d>
                      <m:r>
                        <a:rPr lang="en-US" altLang="zh-CN" i="1"/>
                        <m:t>− </m:t>
                      </m:r>
                      <m:sSubSup>
                        <m:sSubSupPr>
                          <m:ctrlPr>
                            <a:rPr lang="zh-CN" altLang="zh-CN" i="1"/>
                          </m:ctrlPr>
                        </m:sSubSupPr>
                        <m:e>
                          <m:r>
                            <a:rPr lang="en-US" altLang="zh-CN" i="1"/>
                            <m:t>𝑓</m:t>
                          </m:r>
                        </m:e>
                        <m:sub>
                          <m:r>
                            <a:rPr lang="en-US" altLang="zh-CN" i="1"/>
                            <m:t>𝑘</m:t>
                          </m:r>
                        </m:sub>
                        <m:sup>
                          <m:r>
                            <a:rPr lang="en-US" altLang="zh-CN" i="1"/>
                            <m:t>′</m:t>
                          </m:r>
                        </m:sup>
                      </m:sSubSup>
                      <m:d>
                        <m:dPr>
                          <m:ctrlPr>
                            <a:rPr lang="zh-CN" altLang="zh-CN" i="1"/>
                          </m:ctrlPr>
                        </m:dPr>
                        <m:e>
                          <m:r>
                            <a:rPr lang="en-US" altLang="zh-CN" i="1"/>
                            <m:t>𝑥</m:t>
                          </m:r>
                          <m:r>
                            <a:rPr lang="en-US" altLang="zh-CN" i="1"/>
                            <m:t>,</m:t>
                          </m:r>
                          <m:r>
                            <a:rPr lang="en-US" altLang="zh-CN" i="1"/>
                            <m:t>𝑦</m:t>
                          </m:r>
                        </m:e>
                      </m:d>
                      <m:r>
                        <a:rPr lang="en-US" altLang="zh-CN" i="1"/>
                        <m:t>|</m:t>
                      </m:r>
                    </m:oMath>
                  </m:oMathPara>
                </a14:m>
                <a:endParaRPr lang="zh-CN" altLang="zh-CN" dirty="0"/>
              </a:p>
            </p:txBody>
          </p:sp>
        </mc:Choice>
        <mc:Fallback>
          <p:sp>
            <p:nvSpPr>
              <p:cNvPr id="4" name="矩形 3"/>
              <p:cNvSpPr>
                <a:spLocks noRot="1" noChangeAspect="1" noMove="1" noResize="1" noEditPoints="1" noAdjustHandles="1" noChangeArrowheads="1" noChangeShapeType="1" noTextEdit="1"/>
              </p:cNvSpPr>
              <p:nvPr/>
            </p:nvSpPr>
            <p:spPr>
              <a:xfrm>
                <a:off x="2264029" y="404664"/>
                <a:ext cx="4572000" cy="816890"/>
              </a:xfrm>
              <a:prstGeom prst="rect">
                <a:avLst/>
              </a:prstGeom>
              <a:blipFill rotWithShape="1">
                <a:blip r:embed="rId2"/>
                <a:stretch>
                  <a:fillRect b="-14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1403648" y="1268760"/>
                <a:ext cx="7128792" cy="74347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zh-CN" altLang="zh-CN" i="1"/>
                          </m:ctrlPr>
                        </m:sSubSupPr>
                        <m:e>
                          <m:r>
                            <a:rPr lang="en-US" altLang="zh-CN" i="1"/>
                            <m:t>𝐷</m:t>
                          </m:r>
                        </m:e>
                        <m:sub>
                          <m:r>
                            <a:rPr lang="en-US" altLang="zh-CN" i="1"/>
                            <m:t>𝑘</m:t>
                          </m:r>
                        </m:sub>
                        <m:sup>
                          <m:r>
                            <a:rPr lang="zh-CN" altLang="zh-CN"/>
                            <m:t>三帧差分</m:t>
                          </m:r>
                        </m:sup>
                      </m:sSubSup>
                      <m:d>
                        <m:dPr>
                          <m:ctrlPr>
                            <a:rPr lang="zh-CN" altLang="zh-CN" i="1"/>
                          </m:ctrlPr>
                        </m:dPr>
                        <m:e>
                          <m:r>
                            <a:rPr lang="en-US" altLang="zh-CN" i="1"/>
                            <m:t>𝑥</m:t>
                          </m:r>
                          <m:r>
                            <a:rPr lang="en-US" altLang="zh-CN" i="1"/>
                            <m:t>,</m:t>
                          </m:r>
                          <m:r>
                            <a:rPr lang="en-US" altLang="zh-CN" i="1"/>
                            <m:t>𝑦</m:t>
                          </m:r>
                        </m:e>
                      </m:d>
                      <m:r>
                        <a:rPr lang="en-US" altLang="zh-CN" i="1"/>
                        <m:t>=</m:t>
                      </m:r>
                      <m:r>
                        <a:rPr lang="en-US" altLang="zh-CN"/>
                        <m:t> </m:t>
                      </m:r>
                      <m:d>
                        <m:dPr>
                          <m:begChr m:val="{"/>
                          <m:endChr m:val=""/>
                          <m:ctrlPr>
                            <a:rPr lang="zh-CN" altLang="zh-CN" i="1"/>
                          </m:ctrlPr>
                        </m:dPr>
                        <m:e>
                          <m:eqArr>
                            <m:eqArrPr>
                              <m:ctrlPr>
                                <a:rPr lang="zh-CN" altLang="zh-CN" i="1"/>
                              </m:ctrlPr>
                            </m:eqArrPr>
                            <m:e>
                              <m:r>
                                <a:rPr lang="en-US" altLang="zh-CN" i="1"/>
                                <m:t>2</m:t>
                              </m:r>
                              <m:r>
                                <a:rPr lang="en-US" altLang="zh-CN"/>
                                <m:t>55     </m:t>
                              </m:r>
                              <m:r>
                                <a:rPr lang="en-US" altLang="zh-CN" i="1"/>
                                <m:t>𝑖𝑓</m:t>
                              </m:r>
                              <m:r>
                                <a:rPr lang="en-US" altLang="zh-CN" i="1"/>
                                <m:t> </m:t>
                              </m:r>
                              <m:sSubSup>
                                <m:sSubSupPr>
                                  <m:ctrlPr>
                                    <a:rPr lang="zh-CN" altLang="zh-CN" i="1"/>
                                  </m:ctrlPr>
                                </m:sSubSupPr>
                                <m:e>
                                  <m:r>
                                    <a:rPr lang="en-US" altLang="zh-CN" i="1"/>
                                    <m:t> </m:t>
                                  </m:r>
                                  <m:r>
                                    <a:rPr lang="en-US" altLang="zh-CN" i="1"/>
                                    <m:t>𝐷</m:t>
                                  </m:r>
                                </m:e>
                                <m:sub>
                                  <m:r>
                                    <a:rPr lang="en-US" altLang="zh-CN" i="1"/>
                                    <m:t>𝑘</m:t>
                                  </m:r>
                                </m:sub>
                                <m:sup>
                                  <m:r>
                                    <a:rPr lang="zh-CN" altLang="zh-CN"/>
                                    <m:t>二值化</m:t>
                                  </m:r>
                                </m:sup>
                              </m:sSubSup>
                              <m:d>
                                <m:dPr>
                                  <m:ctrlPr>
                                    <a:rPr lang="zh-CN" altLang="zh-CN" i="1"/>
                                  </m:ctrlPr>
                                </m:dPr>
                                <m:e>
                                  <m:r>
                                    <a:rPr lang="en-US" altLang="zh-CN" i="1"/>
                                    <m:t>𝑥</m:t>
                                  </m:r>
                                  <m:r>
                                    <a:rPr lang="en-US" altLang="zh-CN" i="1"/>
                                    <m:t>,</m:t>
                                  </m:r>
                                  <m:r>
                                    <a:rPr lang="en-US" altLang="zh-CN" i="1"/>
                                    <m:t>𝑦</m:t>
                                  </m:r>
                                </m:e>
                              </m:d>
                              <m:r>
                                <a:rPr lang="en-US" altLang="zh-CN" i="1"/>
                                <m:t> </m:t>
                              </m:r>
                              <m:r>
                                <a:rPr lang="zh-CN" altLang="zh-CN" i="1"/>
                                <m:t>∩ </m:t>
                              </m:r>
                              <m:sSubSup>
                                <m:sSubSupPr>
                                  <m:ctrlPr>
                                    <a:rPr lang="zh-CN" altLang="zh-CN" i="1"/>
                                  </m:ctrlPr>
                                </m:sSubSupPr>
                                <m:e>
                                  <m:r>
                                    <a:rPr lang="en-US" altLang="zh-CN" i="1"/>
                                    <m:t>𝐷</m:t>
                                  </m:r>
                                </m:e>
                                <m:sub>
                                  <m:r>
                                    <a:rPr lang="en-US" altLang="zh-CN" i="1"/>
                                    <m:t>𝑘</m:t>
                                  </m:r>
                                  <m:r>
                                    <a:rPr lang="en-US" altLang="zh-CN" i="1"/>
                                    <m:t>+</m:t>
                                  </m:r>
                                  <m:r>
                                    <a:rPr lang="en-US" altLang="zh-CN"/>
                                    <m:t>1</m:t>
                                  </m:r>
                                </m:sub>
                                <m:sup>
                                  <m:r>
                                    <a:rPr lang="zh-CN" altLang="zh-CN"/>
                                    <m:t>二值化</m:t>
                                  </m:r>
                                </m:sup>
                              </m:sSubSup>
                              <m:d>
                                <m:dPr>
                                  <m:ctrlPr>
                                    <a:rPr lang="zh-CN" altLang="zh-CN" i="1"/>
                                  </m:ctrlPr>
                                </m:dPr>
                                <m:e>
                                  <m:r>
                                    <a:rPr lang="en-US" altLang="zh-CN" i="1"/>
                                    <m:t>𝑥</m:t>
                                  </m:r>
                                  <m:r>
                                    <a:rPr lang="en-US" altLang="zh-CN" i="1"/>
                                    <m:t>,</m:t>
                                  </m:r>
                                  <m:r>
                                    <a:rPr lang="en-US" altLang="zh-CN" i="1"/>
                                    <m:t>𝑦</m:t>
                                  </m:r>
                                </m:e>
                              </m:d>
                              <m:r>
                                <a:rPr lang="en-US" altLang="zh-CN" i="1"/>
                                <m:t>=1 </m:t>
                              </m:r>
                            </m:e>
                            <m:e>
                              <m:r>
                                <a:rPr lang="en-US" altLang="zh-CN" i="1"/>
                                <m:t>0                                    </m:t>
                              </m:r>
                              <m:r>
                                <a:rPr lang="en-US" altLang="zh-CN" i="1"/>
                                <m:t>𝑒𝑙𝑠𝑒</m:t>
                              </m:r>
                              <m:r>
                                <a:rPr lang="en-US" altLang="zh-CN" i="1"/>
                                <m:t>                                  </m:t>
                              </m:r>
                            </m:e>
                          </m:eqArr>
                        </m:e>
                      </m:d>
                    </m:oMath>
                  </m:oMathPara>
                </a14:m>
                <a:endParaRPr lang="zh-CN" altLang="zh-CN" dirty="0"/>
              </a:p>
            </p:txBody>
          </p:sp>
        </mc:Choice>
        <mc:Fallback>
          <p:sp>
            <p:nvSpPr>
              <p:cNvPr id="5" name="矩形 4"/>
              <p:cNvSpPr>
                <a:spLocks noRot="1" noChangeAspect="1" noMove="1" noResize="1" noEditPoints="1" noAdjustHandles="1" noChangeArrowheads="1" noChangeShapeType="1" noTextEdit="1"/>
              </p:cNvSpPr>
              <p:nvPr/>
            </p:nvSpPr>
            <p:spPr>
              <a:xfrm>
                <a:off x="1403648" y="1268760"/>
                <a:ext cx="7128792" cy="743473"/>
              </a:xfrm>
              <a:prstGeom prst="rect">
                <a:avLst/>
              </a:prstGeom>
              <a:blipFill rotWithShape="1">
                <a:blip r:embed="rId3"/>
                <a:stretch>
                  <a:fillRect/>
                </a:stretch>
              </a:blipFill>
            </p:spPr>
            <p:txBody>
              <a:bodyPr/>
              <a:lstStyle/>
              <a:p>
                <a:r>
                  <a:rPr lang="zh-CN" altLang="en-US">
                    <a:noFill/>
                  </a:rPr>
                  <a:t> </a:t>
                </a:r>
              </a:p>
            </p:txBody>
          </p:sp>
        </mc:Fallback>
      </mc:AlternateContent>
      <p:pic>
        <p:nvPicPr>
          <p:cNvPr id="6" name="图片 5"/>
          <p:cNvPicPr/>
          <p:nvPr/>
        </p:nvPicPr>
        <p:blipFill>
          <a:blip r:embed="rId4" cstate="screen">
            <a:extLst>
              <a:ext uri="{28A0092B-C50C-407E-A947-70E740481C1C}">
                <a14:useLocalDpi xmlns:a14="http://schemas.microsoft.com/office/drawing/2010/main"/>
              </a:ext>
            </a:extLst>
          </a:blip>
          <a:stretch>
            <a:fillRect/>
          </a:stretch>
        </p:blipFill>
        <p:spPr>
          <a:xfrm>
            <a:off x="1979712" y="2276871"/>
            <a:ext cx="5486400" cy="3085465"/>
          </a:xfrm>
          <a:prstGeom prst="rect">
            <a:avLst/>
          </a:prstGeom>
        </p:spPr>
      </p:pic>
    </p:spTree>
    <p:extLst>
      <p:ext uri="{BB962C8B-B14F-4D97-AF65-F5344CB8AC3E}">
        <p14:creationId xmlns:p14="http://schemas.microsoft.com/office/powerpoint/2010/main" val="1119055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720780"/>
            <a:ext cx="8757443" cy="1143000"/>
          </a:xfrm>
        </p:spPr>
        <p:txBody>
          <a:bodyPr/>
          <a:lstStyle/>
          <a:p>
            <a:r>
              <a:rPr lang="zh-CN" altLang="en-US" dirty="0" smtClean="0"/>
              <a:t>与运动历史图结合的三帧差分法</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2123728" y="474380"/>
                <a:ext cx="4968552" cy="81176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𝑀𝐻𝐼</m:t>
                          </m:r>
                        </m:e>
                        <m:sub>
                          <m:r>
                            <a:rPr lang="en-US" altLang="zh-CN" i="1"/>
                            <m:t>𝑘</m:t>
                          </m:r>
                        </m:sub>
                      </m:sSub>
                      <m:d>
                        <m:dPr>
                          <m:ctrlPr>
                            <a:rPr lang="zh-CN" altLang="zh-CN" i="1"/>
                          </m:ctrlPr>
                        </m:dPr>
                        <m:e>
                          <m:r>
                            <a:rPr lang="en-US" altLang="zh-CN" i="1"/>
                            <m:t>𝑥</m:t>
                          </m:r>
                          <m:r>
                            <a:rPr lang="en-US" altLang="zh-CN" i="1"/>
                            <m:t>, </m:t>
                          </m:r>
                          <m:r>
                            <a:rPr lang="en-US" altLang="zh-CN" i="1"/>
                            <m:t>𝑦</m:t>
                          </m:r>
                        </m:e>
                      </m:d>
                      <m:r>
                        <a:rPr lang="en-US" altLang="zh-CN" i="1"/>
                        <m:t>= </m:t>
                      </m:r>
                      <m:d>
                        <m:dPr>
                          <m:begChr m:val="{"/>
                          <m:endChr m:val=""/>
                          <m:ctrlPr>
                            <a:rPr lang="zh-CN" altLang="zh-CN" i="1"/>
                          </m:ctrlPr>
                        </m:dPr>
                        <m:e>
                          <m:eqArr>
                            <m:eqArrPr>
                              <m:ctrlPr>
                                <a:rPr lang="zh-CN" altLang="zh-CN" i="1"/>
                              </m:ctrlPr>
                            </m:eqArrPr>
                            <m:e>
                              <m:r>
                                <a:rPr lang="en-US" altLang="zh-CN" i="1"/>
                                <m:t>𝑡</m:t>
                              </m:r>
                              <m:r>
                                <a:rPr lang="en-US" altLang="zh-CN" i="1"/>
                                <m:t>   </m:t>
                              </m:r>
                              <m:r>
                                <a:rPr lang="en-US" altLang="zh-CN" i="1"/>
                                <m:t>𝑖𝑓</m:t>
                              </m:r>
                              <m:r>
                                <a:rPr lang="en-US" altLang="zh-CN" i="1"/>
                                <m:t> </m:t>
                              </m:r>
                              <m:r>
                                <a:rPr lang="en-US" altLang="zh-CN" i="1"/>
                                <m:t>𝐼</m:t>
                              </m:r>
                              <m:sSubSup>
                                <m:sSubSupPr>
                                  <m:ctrlPr>
                                    <a:rPr lang="zh-CN" altLang="zh-CN" i="1"/>
                                  </m:ctrlPr>
                                </m:sSubSupPr>
                                <m:e>
                                  <m:r>
                                    <a:rPr lang="en-US" altLang="zh-CN" i="1"/>
                                    <m:t>𝐷</m:t>
                                  </m:r>
                                </m:e>
                                <m:sub>
                                  <m:r>
                                    <a:rPr lang="en-US" altLang="zh-CN" i="1"/>
                                    <m:t>𝑘</m:t>
                                  </m:r>
                                </m:sub>
                                <m:sup>
                                  <m:r>
                                    <a:rPr lang="zh-CN" altLang="zh-CN"/>
                                    <m:t>三帧差分</m:t>
                                  </m:r>
                                </m:sup>
                              </m:sSubSup>
                              <m:d>
                                <m:dPr>
                                  <m:ctrlPr>
                                    <a:rPr lang="zh-CN" altLang="zh-CN" i="1"/>
                                  </m:ctrlPr>
                                </m:dPr>
                                <m:e>
                                  <m:r>
                                    <a:rPr lang="en-US" altLang="zh-CN" i="1"/>
                                    <m:t>𝑥</m:t>
                                  </m:r>
                                  <m:r>
                                    <a:rPr lang="en-US" altLang="zh-CN" i="1"/>
                                    <m:t>,</m:t>
                                  </m:r>
                                  <m:r>
                                    <a:rPr lang="en-US" altLang="zh-CN" i="1"/>
                                    <m:t>𝑦</m:t>
                                  </m:r>
                                </m:e>
                              </m:d>
                              <m:r>
                                <a:rPr lang="en-US" altLang="zh-CN" i="1"/>
                                <m:t>=255</m:t>
                              </m:r>
                            </m:e>
                            <m:e>
                              <m:func>
                                <m:funcPr>
                                  <m:ctrlPr>
                                    <a:rPr lang="zh-CN" altLang="zh-CN" i="1"/>
                                  </m:ctrlPr>
                                </m:funcPr>
                                <m:fName>
                                  <m:r>
                                    <m:rPr>
                                      <m:sty m:val="p"/>
                                    </m:rPr>
                                    <a:rPr lang="en-US" altLang="zh-CN"/>
                                    <m:t>max</m:t>
                                  </m:r>
                                </m:fName>
                                <m:e>
                                  <m:d>
                                    <m:dPr>
                                      <m:ctrlPr>
                                        <a:rPr lang="zh-CN" altLang="zh-CN" i="1"/>
                                      </m:ctrlPr>
                                    </m:dPr>
                                    <m:e>
                                      <m:r>
                                        <a:rPr lang="en-US" altLang="zh-CN" i="1"/>
                                        <m:t>0</m:t>
                                      </m:r>
                                      <m:r>
                                        <a:rPr lang="zh-CN" altLang="zh-CN" i="1"/>
                                        <m:t>，</m:t>
                                      </m:r>
                                      <m:sSub>
                                        <m:sSubPr>
                                          <m:ctrlPr>
                                            <a:rPr lang="zh-CN" altLang="zh-CN" i="1"/>
                                          </m:ctrlPr>
                                        </m:sSubPr>
                                        <m:e>
                                          <m:r>
                                            <a:rPr lang="en-US" altLang="zh-CN" i="1"/>
                                            <m:t>𝑀𝐻𝐼</m:t>
                                          </m:r>
                                        </m:e>
                                        <m:sub>
                                          <m:r>
                                            <a:rPr lang="en-US" altLang="zh-CN" i="1"/>
                                            <m:t>𝑘</m:t>
                                          </m:r>
                                        </m:sub>
                                      </m:sSub>
                                      <m:d>
                                        <m:dPr>
                                          <m:ctrlPr>
                                            <a:rPr lang="zh-CN" altLang="zh-CN" i="1"/>
                                          </m:ctrlPr>
                                        </m:dPr>
                                        <m:e>
                                          <m:r>
                                            <a:rPr lang="en-US" altLang="zh-CN" i="1"/>
                                            <m:t>𝑥</m:t>
                                          </m:r>
                                          <m:r>
                                            <a:rPr lang="en-US" altLang="zh-CN" i="1"/>
                                            <m:t>, </m:t>
                                          </m:r>
                                          <m:r>
                                            <a:rPr lang="en-US" altLang="zh-CN" i="1"/>
                                            <m:t>𝑦</m:t>
                                          </m:r>
                                        </m:e>
                                      </m:d>
                                      <m:r>
                                        <a:rPr lang="en-US" altLang="zh-CN" i="1"/>
                                        <m:t>−1</m:t>
                                      </m:r>
                                    </m:e>
                                  </m:d>
                                </m:e>
                              </m:func>
                              <m:r>
                                <a:rPr lang="en-US" altLang="zh-CN" i="1"/>
                                <m:t> </m:t>
                              </m:r>
                              <m:r>
                                <a:rPr lang="en-US" altLang="zh-CN" i="1"/>
                                <m:t>𝑒𝑙𝑠𝑒</m:t>
                              </m:r>
                            </m:e>
                          </m:eqArr>
                        </m:e>
                      </m:d>
                    </m:oMath>
                  </m:oMathPara>
                </a14:m>
                <a:endParaRPr lang="zh-CN" altLang="zh-CN" dirty="0"/>
              </a:p>
            </p:txBody>
          </p:sp>
        </mc:Choice>
        <mc:Fallback>
          <p:sp>
            <p:nvSpPr>
              <p:cNvPr id="4" name="矩形 3"/>
              <p:cNvSpPr>
                <a:spLocks noRot="1" noChangeAspect="1" noMove="1" noResize="1" noEditPoints="1" noAdjustHandles="1" noChangeArrowheads="1" noChangeShapeType="1" noTextEdit="1"/>
              </p:cNvSpPr>
              <p:nvPr/>
            </p:nvSpPr>
            <p:spPr>
              <a:xfrm>
                <a:off x="2123728" y="474380"/>
                <a:ext cx="4968552" cy="811761"/>
              </a:xfrm>
              <a:prstGeom prst="rect">
                <a:avLst/>
              </a:prstGeom>
              <a:blipFill rotWithShape="1">
                <a:blip r:embed="rId2"/>
                <a:stretch>
                  <a:fillRect/>
                </a:stretch>
              </a:blipFill>
            </p:spPr>
            <p:txBody>
              <a:bodyPr/>
              <a:lstStyle/>
              <a:p>
                <a:r>
                  <a:rPr lang="zh-CN" altLang="en-US">
                    <a:noFill/>
                  </a:rPr>
                  <a:t> </a:t>
                </a:r>
              </a:p>
            </p:txBody>
          </p:sp>
        </mc:Fallback>
      </mc:AlternateContent>
      <p:pic>
        <p:nvPicPr>
          <p:cNvPr id="5" name="图片 4"/>
          <p:cNvPicPr/>
          <p:nvPr/>
        </p:nvPicPr>
        <p:blipFill>
          <a:blip r:embed="rId3" cstate="screen">
            <a:extLst>
              <a:ext uri="{28A0092B-C50C-407E-A947-70E740481C1C}">
                <a14:useLocalDpi xmlns:a14="http://schemas.microsoft.com/office/drawing/2010/main"/>
              </a:ext>
            </a:extLst>
          </a:blip>
          <a:stretch>
            <a:fillRect/>
          </a:stretch>
        </p:blipFill>
        <p:spPr>
          <a:xfrm>
            <a:off x="1841959" y="1916832"/>
            <a:ext cx="5486400" cy="3086100"/>
          </a:xfrm>
          <a:prstGeom prst="rect">
            <a:avLst/>
          </a:prstGeom>
        </p:spPr>
      </p:pic>
    </p:spTree>
    <p:extLst>
      <p:ext uri="{BB962C8B-B14F-4D97-AF65-F5344CB8AC3E}">
        <p14:creationId xmlns:p14="http://schemas.microsoft.com/office/powerpoint/2010/main" val="2553362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32040" y="5708254"/>
            <a:ext cx="4211960" cy="1143000"/>
          </a:xfrm>
        </p:spPr>
        <p:txBody>
          <a:bodyPr/>
          <a:lstStyle/>
          <a:p>
            <a:r>
              <a:rPr lang="zh-CN" altLang="en-US" dirty="0" smtClean="0"/>
              <a:t>效率对比</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535302202"/>
              </p:ext>
            </p:extLst>
          </p:nvPr>
        </p:nvGraphicFramePr>
        <p:xfrm>
          <a:off x="683568" y="1268760"/>
          <a:ext cx="7848872" cy="3456385"/>
        </p:xfrm>
        <a:graphic>
          <a:graphicData uri="http://schemas.openxmlformats.org/drawingml/2006/table">
            <a:tbl>
              <a:tblPr firstRow="1" firstCol="1" bandRow="1">
                <a:tableStyleId>{5C22544A-7EE6-4342-B048-85BDC9FD1C3A}</a:tableStyleId>
              </a:tblPr>
              <a:tblGrid>
                <a:gridCol w="2376689"/>
                <a:gridCol w="1294519"/>
                <a:gridCol w="2252918"/>
                <a:gridCol w="1924746"/>
              </a:tblGrid>
              <a:tr h="768085">
                <a:tc>
                  <a:txBody>
                    <a:bodyPr/>
                    <a:lstStyle/>
                    <a:p>
                      <a:pPr algn="ctr">
                        <a:lnSpc>
                          <a:spcPct val="150000"/>
                        </a:lnSpc>
                        <a:spcAft>
                          <a:spcPts val="0"/>
                        </a:spcAft>
                      </a:pPr>
                      <a:r>
                        <a:rPr lang="zh-CN" sz="1050" kern="100">
                          <a:effectLst/>
                        </a:rPr>
                        <a:t>算法</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zh-CN" sz="1050" kern="100">
                          <a:effectLst/>
                        </a:rPr>
                        <a:t>视频长度</a:t>
                      </a:r>
                      <a:r>
                        <a:rPr lang="en-US" sz="1050" kern="100">
                          <a:effectLst/>
                        </a:rPr>
                        <a:t>/</a:t>
                      </a:r>
                      <a:r>
                        <a:rPr lang="zh-CN" sz="1050" kern="100">
                          <a:effectLst/>
                        </a:rPr>
                        <a:t>帧</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zh-CN" sz="1050" kern="100">
                          <a:effectLst/>
                        </a:rPr>
                        <a:t>平均每帧处理时间</a:t>
                      </a:r>
                      <a:r>
                        <a:rPr lang="en-US" sz="1050" kern="100">
                          <a:effectLst/>
                        </a:rPr>
                        <a:t>/ms</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zh-CN" sz="1050" kern="100">
                          <a:effectLst/>
                        </a:rPr>
                        <a:t>平均处理帧率</a:t>
                      </a:r>
                      <a:r>
                        <a:rPr lang="en-US" sz="1050" kern="100">
                          <a:effectLst/>
                        </a:rPr>
                        <a:t>/</a:t>
                      </a:r>
                      <a:r>
                        <a:rPr lang="zh-CN" sz="1050" kern="100">
                          <a:effectLst/>
                        </a:rPr>
                        <a:t>帧每秒</a:t>
                      </a:r>
                      <a:endParaRPr lang="zh-CN" sz="1050" kern="100">
                        <a:effectLst/>
                        <a:latin typeface="Calibri"/>
                        <a:ea typeface="宋体"/>
                        <a:cs typeface="Times New Roman"/>
                      </a:endParaRPr>
                    </a:p>
                  </a:txBody>
                  <a:tcPr marL="68580" marR="68580" marT="0" marB="0" anchor="ctr"/>
                </a:tc>
              </a:tr>
              <a:tr h="384043">
                <a:tc>
                  <a:txBody>
                    <a:bodyPr/>
                    <a:lstStyle/>
                    <a:p>
                      <a:pPr algn="ctr">
                        <a:lnSpc>
                          <a:spcPct val="150000"/>
                        </a:lnSpc>
                        <a:spcAft>
                          <a:spcPts val="0"/>
                        </a:spcAft>
                      </a:pPr>
                      <a:r>
                        <a:rPr lang="zh-CN" sz="1050" kern="100">
                          <a:effectLst/>
                        </a:rPr>
                        <a:t>中值背景建模</a:t>
                      </a:r>
                      <a:endParaRPr lang="zh-CN" sz="1050" kern="100">
                        <a:effectLst/>
                        <a:latin typeface="Calibri"/>
                        <a:ea typeface="宋体"/>
                        <a:cs typeface="Times New Roman"/>
                      </a:endParaRPr>
                    </a:p>
                  </a:txBody>
                  <a:tcPr marL="68580" marR="68580" marT="0" marB="0" anchor="ctr"/>
                </a:tc>
                <a:tc rowSpan="6">
                  <a:txBody>
                    <a:bodyPr/>
                    <a:lstStyle/>
                    <a:p>
                      <a:pPr algn="ctr">
                        <a:lnSpc>
                          <a:spcPct val="150000"/>
                        </a:lnSpc>
                        <a:spcAft>
                          <a:spcPts val="0"/>
                        </a:spcAft>
                      </a:pPr>
                      <a:r>
                        <a:rPr lang="en-US" sz="1050" kern="100">
                          <a:effectLst/>
                        </a:rPr>
                        <a:t>3623</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80.5</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12.4</a:t>
                      </a:r>
                      <a:endParaRPr lang="zh-CN" sz="1050" kern="100">
                        <a:effectLst/>
                        <a:latin typeface="Calibri"/>
                        <a:ea typeface="宋体"/>
                        <a:cs typeface="Times New Roman"/>
                      </a:endParaRPr>
                    </a:p>
                  </a:txBody>
                  <a:tcPr marL="68580" marR="68580" marT="0" marB="0" anchor="ctr"/>
                </a:tc>
              </a:tr>
              <a:tr h="384043">
                <a:tc>
                  <a:txBody>
                    <a:bodyPr/>
                    <a:lstStyle/>
                    <a:p>
                      <a:pPr algn="ctr">
                        <a:lnSpc>
                          <a:spcPct val="150000"/>
                        </a:lnSpc>
                        <a:spcAft>
                          <a:spcPts val="0"/>
                        </a:spcAft>
                      </a:pPr>
                      <a:r>
                        <a:rPr lang="zh-CN" sz="1050" kern="100">
                          <a:effectLst/>
                        </a:rPr>
                        <a:t>均值背景建模</a:t>
                      </a:r>
                      <a:endParaRPr lang="zh-CN" sz="1050" kern="100">
                        <a:effectLst/>
                        <a:latin typeface="Calibri"/>
                        <a:ea typeface="宋体"/>
                        <a:cs typeface="Times New Roman"/>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050" kern="100">
                          <a:effectLst/>
                        </a:rPr>
                        <a:t>11.4</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87.7</a:t>
                      </a:r>
                      <a:endParaRPr lang="zh-CN" sz="1050" kern="100">
                        <a:effectLst/>
                        <a:latin typeface="Calibri"/>
                        <a:ea typeface="宋体"/>
                        <a:cs typeface="Times New Roman"/>
                      </a:endParaRPr>
                    </a:p>
                  </a:txBody>
                  <a:tcPr marL="68580" marR="68580" marT="0" marB="0" anchor="ctr"/>
                </a:tc>
              </a:tr>
              <a:tr h="384043">
                <a:tc>
                  <a:txBody>
                    <a:bodyPr/>
                    <a:lstStyle/>
                    <a:p>
                      <a:pPr algn="ctr">
                        <a:lnSpc>
                          <a:spcPct val="150000"/>
                        </a:lnSpc>
                        <a:spcAft>
                          <a:spcPts val="0"/>
                        </a:spcAft>
                      </a:pPr>
                      <a:r>
                        <a:rPr lang="zh-CN" sz="1050" kern="100">
                          <a:effectLst/>
                        </a:rPr>
                        <a:t>混合高斯背景建模</a:t>
                      </a:r>
                      <a:endParaRPr lang="zh-CN" sz="1050" kern="100">
                        <a:effectLst/>
                        <a:latin typeface="Calibri"/>
                        <a:ea typeface="宋体"/>
                        <a:cs typeface="Times New Roman"/>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050" kern="100">
                          <a:effectLst/>
                        </a:rPr>
                        <a:t>61.1</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16.4</a:t>
                      </a:r>
                      <a:endParaRPr lang="zh-CN" sz="1050" kern="100">
                        <a:effectLst/>
                        <a:latin typeface="Calibri"/>
                        <a:ea typeface="宋体"/>
                        <a:cs typeface="Times New Roman"/>
                      </a:endParaRPr>
                    </a:p>
                  </a:txBody>
                  <a:tcPr marL="68580" marR="68580" marT="0" marB="0" anchor="ctr"/>
                </a:tc>
              </a:tr>
              <a:tr h="384043">
                <a:tc>
                  <a:txBody>
                    <a:bodyPr/>
                    <a:lstStyle/>
                    <a:p>
                      <a:pPr algn="ctr">
                        <a:lnSpc>
                          <a:spcPct val="150000"/>
                        </a:lnSpc>
                        <a:spcAft>
                          <a:spcPts val="0"/>
                        </a:spcAft>
                      </a:pPr>
                      <a:r>
                        <a:rPr lang="zh-CN" sz="1050" kern="100">
                          <a:effectLst/>
                        </a:rPr>
                        <a:t>帧差法</a:t>
                      </a:r>
                      <a:endParaRPr lang="zh-CN" sz="1050" kern="100">
                        <a:effectLst/>
                        <a:latin typeface="Calibri"/>
                        <a:ea typeface="宋体"/>
                        <a:cs typeface="Times New Roman"/>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050" kern="100">
                          <a:effectLst/>
                        </a:rPr>
                        <a:t>9.2</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108.4</a:t>
                      </a:r>
                      <a:endParaRPr lang="zh-CN" sz="1050" kern="100">
                        <a:effectLst/>
                        <a:latin typeface="Calibri"/>
                        <a:ea typeface="宋体"/>
                        <a:cs typeface="Times New Roman"/>
                      </a:endParaRPr>
                    </a:p>
                  </a:txBody>
                  <a:tcPr marL="68580" marR="68580" marT="0" marB="0" anchor="ctr"/>
                </a:tc>
              </a:tr>
              <a:tr h="384043">
                <a:tc>
                  <a:txBody>
                    <a:bodyPr/>
                    <a:lstStyle/>
                    <a:p>
                      <a:pPr algn="ctr">
                        <a:lnSpc>
                          <a:spcPct val="150000"/>
                        </a:lnSpc>
                        <a:spcAft>
                          <a:spcPts val="0"/>
                        </a:spcAft>
                      </a:pPr>
                      <a:r>
                        <a:rPr lang="zh-CN" sz="1050" kern="100">
                          <a:effectLst/>
                        </a:rPr>
                        <a:t>三帧差分法</a:t>
                      </a:r>
                      <a:endParaRPr lang="zh-CN" sz="1050" kern="100">
                        <a:effectLst/>
                        <a:latin typeface="Calibri"/>
                        <a:ea typeface="宋体"/>
                        <a:cs typeface="Times New Roman"/>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050" kern="100">
                          <a:effectLst/>
                        </a:rPr>
                        <a:t>13.2</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75.7</a:t>
                      </a:r>
                      <a:endParaRPr lang="zh-CN" sz="1050" kern="100">
                        <a:effectLst/>
                        <a:latin typeface="Calibri"/>
                        <a:ea typeface="宋体"/>
                        <a:cs typeface="Times New Roman"/>
                      </a:endParaRPr>
                    </a:p>
                  </a:txBody>
                  <a:tcPr marL="68580" marR="68580" marT="0" marB="0" anchor="ctr"/>
                </a:tc>
              </a:tr>
              <a:tr h="768085">
                <a:tc>
                  <a:txBody>
                    <a:bodyPr/>
                    <a:lstStyle/>
                    <a:p>
                      <a:pPr algn="ctr">
                        <a:lnSpc>
                          <a:spcPct val="150000"/>
                        </a:lnSpc>
                        <a:spcAft>
                          <a:spcPts val="0"/>
                        </a:spcAft>
                      </a:pPr>
                      <a:r>
                        <a:rPr lang="zh-CN" sz="1050" kern="100">
                          <a:effectLst/>
                        </a:rPr>
                        <a:t>与运动历史图结合的三帧差分法</a:t>
                      </a:r>
                      <a:endParaRPr lang="zh-CN" sz="1050" kern="100">
                        <a:effectLst/>
                        <a:latin typeface="Calibri"/>
                        <a:ea typeface="宋体"/>
                        <a:cs typeface="Times New Roman"/>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050" kern="100">
                          <a:effectLst/>
                        </a:rPr>
                        <a:t>19.9</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dirty="0">
                          <a:effectLst/>
                        </a:rPr>
                        <a:t>50.3</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332672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15000"/>
            <a:ext cx="6512511" cy="1143000"/>
          </a:xfrm>
        </p:spPr>
        <p:txBody>
          <a:bodyPr/>
          <a:lstStyle/>
          <a:p>
            <a:r>
              <a:rPr lang="zh-CN" altLang="en-US" dirty="0" smtClean="0"/>
              <a:t>图像灰度化操作</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835696" y="395372"/>
                <a:ext cx="5145961" cy="369332"/>
              </a:xfrm>
              <a:prstGeom prst="rect">
                <a:avLst/>
              </a:prstGeom>
            </p:spPr>
            <p:txBody>
              <a:bodyPr wrap="none">
                <a:spAutoFit/>
              </a:bodyPr>
              <a:lstStyle/>
              <a:p>
                <a:r>
                  <a:rPr lang="zh-CN" altLang="en-US" dirty="0" smtClean="0"/>
                  <a:t>公式</a:t>
                </a:r>
                <a14:m>
                  <m:oMath xmlns:m="http://schemas.openxmlformats.org/officeDocument/2006/math">
                    <m:r>
                      <a:rPr lang="en-US" altLang="zh-CN" b="0" i="0" smtClean="0">
                        <a:latin typeface="Cambria Math"/>
                      </a:rPr>
                      <m:t>1</m:t>
                    </m:r>
                    <m:r>
                      <a:rPr lang="zh-CN" altLang="en-US" b="0" i="1" smtClean="0">
                        <a:latin typeface="Cambria Math"/>
                      </a:rPr>
                      <m:t>：</m:t>
                    </m:r>
                    <m:r>
                      <m:rPr>
                        <m:sty m:val="p"/>
                      </m:rPr>
                      <a:rPr lang="en-US" altLang="zh-CN"/>
                      <m:t>Gray</m:t>
                    </m:r>
                    <m:r>
                      <a:rPr lang="en-US" altLang="zh-CN"/>
                      <m:t>=0.299</m:t>
                    </m:r>
                    <m:r>
                      <a:rPr lang="en-US" altLang="zh-CN" i="1"/>
                      <m:t>∗</m:t>
                    </m:r>
                    <m:r>
                      <m:rPr>
                        <m:sty m:val="p"/>
                      </m:rPr>
                      <a:rPr lang="en-US" altLang="zh-CN"/>
                      <m:t>R</m:t>
                    </m:r>
                    <m:r>
                      <a:rPr lang="en-US" altLang="zh-CN"/>
                      <m:t>+0.587</m:t>
                    </m:r>
                    <m:r>
                      <a:rPr lang="en-US" altLang="zh-CN" i="1"/>
                      <m:t>∗</m:t>
                    </m:r>
                    <m:r>
                      <m:rPr>
                        <m:sty m:val="p"/>
                      </m:rPr>
                      <a:rPr lang="en-US" altLang="zh-CN"/>
                      <m:t>G</m:t>
                    </m:r>
                    <m:r>
                      <a:rPr lang="en-US" altLang="zh-CN"/>
                      <m:t>+0.114</m:t>
                    </m:r>
                    <m:r>
                      <a:rPr lang="en-US" altLang="zh-CN" i="1"/>
                      <m:t>∗</m:t>
                    </m:r>
                    <m:r>
                      <m:rPr>
                        <m:sty m:val="p"/>
                      </m:rPr>
                      <a:rPr lang="en-US" altLang="zh-CN"/>
                      <m:t>B</m:t>
                    </m:r>
                  </m:oMath>
                </a14:m>
                <a:r>
                  <a:rPr lang="en-US" altLang="zh-CN" dirty="0"/>
                  <a:t> </a:t>
                </a:r>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1835696" y="395372"/>
                <a:ext cx="5145961" cy="369332"/>
              </a:xfrm>
              <a:prstGeom prst="rect">
                <a:avLst/>
              </a:prstGeom>
              <a:blipFill rotWithShape="1">
                <a:blip r:embed="rId2"/>
                <a:stretch>
                  <a:fillRect l="-948" t="-13333" b="-21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1835696" y="764704"/>
                <a:ext cx="6120680" cy="369332"/>
              </a:xfrm>
              <a:prstGeom prst="rect">
                <a:avLst/>
              </a:prstGeom>
            </p:spPr>
            <p:txBody>
              <a:bodyPr wrap="square">
                <a:spAutoFit/>
              </a:bodyPr>
              <a:lstStyle/>
              <a:p>
                <a:r>
                  <a:rPr lang="zh-CN" altLang="en-US" dirty="0" smtClean="0"/>
                  <a:t>公式</a:t>
                </a:r>
                <a14:m>
                  <m:oMath xmlns:m="http://schemas.openxmlformats.org/officeDocument/2006/math">
                    <m:r>
                      <a:rPr lang="en-US" altLang="zh-CN" b="0" i="0" smtClean="0">
                        <a:latin typeface="Cambria Math"/>
                      </a:rPr>
                      <m:t>2</m:t>
                    </m:r>
                    <m:r>
                      <a:rPr lang="zh-CN" altLang="en-US" b="0" i="1" smtClean="0">
                        <a:latin typeface="Cambria Math"/>
                      </a:rPr>
                      <m:t>：</m:t>
                    </m:r>
                    <m:r>
                      <m:rPr>
                        <m:sty m:val="p"/>
                      </m:rPr>
                      <a:rPr lang="en-US" altLang="zh-CN"/>
                      <m:t>Gray</m:t>
                    </m:r>
                    <m:r>
                      <a:rPr lang="en-US" altLang="zh-CN"/>
                      <m:t>=(299</m:t>
                    </m:r>
                    <m:r>
                      <a:rPr lang="en-US" altLang="zh-CN" i="1"/>
                      <m:t>∗</m:t>
                    </m:r>
                    <m:r>
                      <m:rPr>
                        <m:sty m:val="p"/>
                      </m:rPr>
                      <a:rPr lang="en-US" altLang="zh-CN"/>
                      <m:t>R</m:t>
                    </m:r>
                    <m:r>
                      <a:rPr lang="en-US" altLang="zh-CN"/>
                      <m:t>+587</m:t>
                    </m:r>
                    <m:r>
                      <a:rPr lang="en-US" altLang="zh-CN" i="1"/>
                      <m:t>∗</m:t>
                    </m:r>
                    <m:r>
                      <m:rPr>
                        <m:sty m:val="p"/>
                      </m:rPr>
                      <a:rPr lang="en-US" altLang="zh-CN"/>
                      <m:t>G</m:t>
                    </m:r>
                    <m:r>
                      <a:rPr lang="en-US" altLang="zh-CN"/>
                      <m:t>+144</m:t>
                    </m:r>
                    <m:r>
                      <a:rPr lang="en-US" altLang="zh-CN" i="1"/>
                      <m:t>∗</m:t>
                    </m:r>
                    <m:r>
                      <m:rPr>
                        <m:sty m:val="p"/>
                      </m:rPr>
                      <a:rPr lang="en-US" altLang="zh-CN"/>
                      <m:t>B</m:t>
                    </m:r>
                    <m:r>
                      <a:rPr lang="en-US" altLang="zh-CN"/>
                      <m:t>+500)/1000</m:t>
                    </m:r>
                  </m:oMath>
                </a14:m>
                <a:r>
                  <a:rPr lang="en-US" altLang="zh-CN" dirty="0"/>
                  <a:t> </a:t>
                </a:r>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1835696" y="764704"/>
                <a:ext cx="6120680" cy="369332"/>
              </a:xfrm>
              <a:prstGeom prst="rect">
                <a:avLst/>
              </a:prstGeom>
              <a:blipFill rotWithShape="1">
                <a:blip r:embed="rId3"/>
                <a:stretch>
                  <a:fillRect l="-797" t="-13115" b="-196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1835696" y="1149116"/>
                <a:ext cx="5976664" cy="369332"/>
              </a:xfrm>
              <a:prstGeom prst="rect">
                <a:avLst/>
              </a:prstGeom>
            </p:spPr>
            <p:txBody>
              <a:bodyPr wrap="square">
                <a:spAutoFit/>
              </a:bodyPr>
              <a:lstStyle/>
              <a:p>
                <a:r>
                  <a:rPr lang="zh-CN" altLang="en-US" dirty="0" smtClean="0"/>
                  <a:t>公式</a:t>
                </a:r>
                <a14:m>
                  <m:oMath xmlns:m="http://schemas.openxmlformats.org/officeDocument/2006/math">
                    <m:r>
                      <a:rPr lang="en-US" altLang="zh-CN" b="0" i="0" smtClean="0">
                        <a:latin typeface="Cambria Math"/>
                      </a:rPr>
                      <m:t>3</m:t>
                    </m:r>
                    <m:r>
                      <a:rPr lang="zh-CN" altLang="en-US" b="0" i="1" smtClean="0">
                        <a:latin typeface="Cambria Math"/>
                      </a:rPr>
                      <m:t>：</m:t>
                    </m:r>
                    <m:r>
                      <m:rPr>
                        <m:sty m:val="p"/>
                      </m:rPr>
                      <a:rPr lang="en-US" altLang="zh-CN"/>
                      <m:t>Gray</m:t>
                    </m:r>
                    <m:r>
                      <a:rPr lang="en-US" altLang="zh-CN"/>
                      <m:t>=</m:t>
                    </m:r>
                    <m:d>
                      <m:dPr>
                        <m:ctrlPr>
                          <a:rPr lang="zh-CN" altLang="zh-CN" i="1"/>
                        </m:ctrlPr>
                      </m:dPr>
                      <m:e>
                        <m:r>
                          <a:rPr lang="en-US" altLang="zh-CN"/>
                          <m:t>19595</m:t>
                        </m:r>
                        <m:r>
                          <a:rPr lang="en-US" altLang="zh-CN" i="1"/>
                          <m:t>∗</m:t>
                        </m:r>
                        <m:r>
                          <m:rPr>
                            <m:sty m:val="p"/>
                          </m:rPr>
                          <a:rPr lang="en-US" altLang="zh-CN"/>
                          <m:t>R</m:t>
                        </m:r>
                        <m:r>
                          <a:rPr lang="en-US" altLang="zh-CN"/>
                          <m:t>+38469</m:t>
                        </m:r>
                        <m:r>
                          <a:rPr lang="en-US" altLang="zh-CN" i="1"/>
                          <m:t>∗</m:t>
                        </m:r>
                        <m:r>
                          <m:rPr>
                            <m:sty m:val="p"/>
                          </m:rPr>
                          <a:rPr lang="en-US" altLang="zh-CN"/>
                          <m:t>G</m:t>
                        </m:r>
                        <m:r>
                          <a:rPr lang="en-US" altLang="zh-CN"/>
                          <m:t>+7471</m:t>
                        </m:r>
                        <m:r>
                          <a:rPr lang="en-US" altLang="zh-CN" i="1"/>
                          <m:t>∗</m:t>
                        </m:r>
                        <m:r>
                          <m:rPr>
                            <m:sty m:val="p"/>
                          </m:rPr>
                          <a:rPr lang="en-US" altLang="zh-CN"/>
                          <m:t>B</m:t>
                        </m:r>
                      </m:e>
                    </m:d>
                    <m:r>
                      <a:rPr lang="en-US" altLang="zh-CN"/>
                      <m:t>≫16</m:t>
                    </m:r>
                  </m:oMath>
                </a14:m>
                <a:r>
                  <a:rPr lang="en-US" altLang="zh-CN" dirty="0"/>
                  <a:t> </a:t>
                </a:r>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1835696" y="1149116"/>
                <a:ext cx="5976664" cy="369332"/>
              </a:xfrm>
              <a:prstGeom prst="rect">
                <a:avLst/>
              </a:prstGeom>
              <a:blipFill rotWithShape="1">
                <a:blip r:embed="rId4"/>
                <a:stretch>
                  <a:fillRect l="-815" t="-13333" b="-21667"/>
                </a:stretch>
              </a:blipFill>
            </p:spPr>
            <p:txBody>
              <a:bodyPr/>
              <a:lstStyle/>
              <a:p>
                <a:r>
                  <a:rPr lang="zh-CN"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1593552801"/>
              </p:ext>
            </p:extLst>
          </p:nvPr>
        </p:nvGraphicFramePr>
        <p:xfrm>
          <a:off x="827584" y="2132856"/>
          <a:ext cx="7560841" cy="2664297"/>
        </p:xfrm>
        <a:graphic>
          <a:graphicData uri="http://schemas.openxmlformats.org/drawingml/2006/table">
            <a:tbl>
              <a:tblPr firstRow="1" firstCol="1" bandRow="1">
                <a:tableStyleId>{5C22544A-7EE6-4342-B048-85BDC9FD1C3A}</a:tableStyleId>
              </a:tblPr>
              <a:tblGrid>
                <a:gridCol w="1008112"/>
                <a:gridCol w="1613998"/>
                <a:gridCol w="1476528"/>
                <a:gridCol w="1623397"/>
                <a:gridCol w="1838806"/>
              </a:tblGrid>
              <a:tr h="401681">
                <a:tc>
                  <a:txBody>
                    <a:bodyPr/>
                    <a:lstStyle/>
                    <a:p>
                      <a:pPr algn="ctr">
                        <a:lnSpc>
                          <a:spcPct val="150000"/>
                        </a:lnSpc>
                        <a:spcAft>
                          <a:spcPts val="0"/>
                        </a:spcAft>
                      </a:pPr>
                      <a:r>
                        <a:rPr lang="zh-CN" sz="1200" kern="100" dirty="0">
                          <a:effectLst/>
                        </a:rPr>
                        <a:t>公式</a:t>
                      </a:r>
                      <a:endParaRPr lang="zh-CN" sz="1050" kern="100" dirty="0">
                        <a:effectLst/>
                        <a:latin typeface="Calibri"/>
                        <a:ea typeface="宋体"/>
                        <a:cs typeface="Times New Roman"/>
                      </a:endParaRPr>
                    </a:p>
                  </a:txBody>
                  <a:tcPr marL="68580" marR="68580" marT="0" marB="0"/>
                </a:tc>
                <a:tc>
                  <a:txBody>
                    <a:bodyPr/>
                    <a:lstStyle/>
                    <a:p>
                      <a:pPr algn="ctr">
                        <a:lnSpc>
                          <a:spcPct val="150000"/>
                        </a:lnSpc>
                        <a:spcAft>
                          <a:spcPts val="0"/>
                        </a:spcAft>
                      </a:pPr>
                      <a:r>
                        <a:rPr lang="zh-CN" sz="1200" kern="100">
                          <a:effectLst/>
                        </a:rPr>
                        <a:t>视频长度</a:t>
                      </a:r>
                      <a:r>
                        <a:rPr lang="en-US" sz="1200" kern="100">
                          <a:effectLst/>
                        </a:rPr>
                        <a:t>/</a:t>
                      </a:r>
                      <a:r>
                        <a:rPr lang="zh-CN" sz="1200" kern="100">
                          <a:effectLst/>
                        </a:rPr>
                        <a:t>帧</a:t>
                      </a:r>
                      <a:endParaRPr lang="zh-CN" sz="105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zh-CN" sz="1200" kern="100">
                          <a:effectLst/>
                        </a:rPr>
                        <a:t>视频分辨率</a:t>
                      </a:r>
                      <a:endParaRPr lang="zh-CN" sz="105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zh-CN" sz="1200" kern="100">
                          <a:effectLst/>
                        </a:rPr>
                        <a:t>总时间</a:t>
                      </a:r>
                      <a:r>
                        <a:rPr lang="en-US" sz="1200" kern="100">
                          <a:effectLst/>
                        </a:rPr>
                        <a:t>/ms</a:t>
                      </a:r>
                      <a:endParaRPr lang="zh-CN" sz="105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zh-CN" sz="1200" kern="100">
                          <a:effectLst/>
                        </a:rPr>
                        <a:t>平均时间</a:t>
                      </a:r>
                      <a:r>
                        <a:rPr lang="en-US" sz="1200" kern="100">
                          <a:effectLst/>
                        </a:rPr>
                        <a:t>/ms</a:t>
                      </a:r>
                      <a:endParaRPr lang="zh-CN" sz="1050" kern="100">
                        <a:effectLst/>
                        <a:latin typeface="Calibri"/>
                        <a:ea typeface="宋体"/>
                        <a:cs typeface="Times New Roman"/>
                      </a:endParaRPr>
                    </a:p>
                  </a:txBody>
                  <a:tcPr marL="68580" marR="68580" marT="0" marB="0"/>
                </a:tc>
              </a:tr>
              <a:tr h="606431">
                <a:tc>
                  <a:txBody>
                    <a:bodyPr/>
                    <a:lstStyle/>
                    <a:p>
                      <a:pPr algn="ctr">
                        <a:lnSpc>
                          <a:spcPct val="150000"/>
                        </a:lnSpc>
                        <a:spcAft>
                          <a:spcPts val="0"/>
                        </a:spcAft>
                      </a:pPr>
                      <a:r>
                        <a:rPr lang="en-US" altLang="zh-CN" sz="1050" kern="100" dirty="0" smtClean="0">
                          <a:effectLst/>
                          <a:latin typeface="Calibri"/>
                          <a:ea typeface="宋体"/>
                          <a:cs typeface="Times New Roman"/>
                        </a:rPr>
                        <a:t>1</a:t>
                      </a:r>
                      <a:endParaRPr lang="zh-CN" sz="1050" kern="100" dirty="0">
                        <a:effectLst/>
                        <a:latin typeface="Calibri"/>
                        <a:ea typeface="宋体"/>
                        <a:cs typeface="Times New Roman"/>
                      </a:endParaRPr>
                    </a:p>
                  </a:txBody>
                  <a:tcPr marL="68580" marR="68580" marT="0" marB="0"/>
                </a:tc>
                <a:tc rowSpan="4">
                  <a:txBody>
                    <a:bodyPr/>
                    <a:lstStyle/>
                    <a:p>
                      <a:pPr algn="ctr">
                        <a:lnSpc>
                          <a:spcPct val="150000"/>
                        </a:lnSpc>
                        <a:spcAft>
                          <a:spcPts val="0"/>
                        </a:spcAft>
                      </a:pPr>
                      <a:r>
                        <a:rPr lang="en-US" sz="1200" kern="100" dirty="0">
                          <a:effectLst/>
                        </a:rPr>
                        <a:t>3623</a:t>
                      </a:r>
                      <a:endParaRPr lang="zh-CN" sz="1050" kern="100" dirty="0">
                        <a:effectLst/>
                        <a:latin typeface="Calibri"/>
                        <a:ea typeface="宋体"/>
                        <a:cs typeface="Times New Roman"/>
                      </a:endParaRPr>
                    </a:p>
                  </a:txBody>
                  <a:tcPr marL="68580" marR="68580" marT="0" marB="0" anchor="ctr"/>
                </a:tc>
                <a:tc rowSpan="4">
                  <a:txBody>
                    <a:bodyPr/>
                    <a:lstStyle/>
                    <a:p>
                      <a:pPr algn="ctr">
                        <a:lnSpc>
                          <a:spcPct val="150000"/>
                        </a:lnSpc>
                        <a:spcAft>
                          <a:spcPts val="0"/>
                        </a:spcAft>
                      </a:pPr>
                      <a:r>
                        <a:rPr lang="en-US" sz="1200" kern="100" dirty="0">
                          <a:effectLst/>
                        </a:rPr>
                        <a:t>1280*720</a:t>
                      </a:r>
                      <a:endParaRPr lang="zh-CN" sz="1050" kern="100" dirty="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200" kern="100">
                          <a:effectLst/>
                        </a:rPr>
                        <a:t>15722.8</a:t>
                      </a:r>
                      <a:endParaRPr lang="zh-CN" sz="105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en-US" sz="1200" kern="100">
                          <a:effectLst/>
                        </a:rPr>
                        <a:t>4.34</a:t>
                      </a:r>
                      <a:endParaRPr lang="zh-CN" sz="1050" kern="100">
                        <a:effectLst/>
                        <a:latin typeface="Calibri"/>
                        <a:ea typeface="宋体"/>
                        <a:cs typeface="Times New Roman"/>
                      </a:endParaRPr>
                    </a:p>
                  </a:txBody>
                  <a:tcPr marL="68580" marR="68580" marT="0" marB="0"/>
                </a:tc>
              </a:tr>
              <a:tr h="504056">
                <a:tc>
                  <a:txBody>
                    <a:bodyPr/>
                    <a:lstStyle/>
                    <a:p>
                      <a:pPr algn="ctr">
                        <a:lnSpc>
                          <a:spcPct val="150000"/>
                        </a:lnSpc>
                        <a:spcAft>
                          <a:spcPts val="0"/>
                        </a:spcAft>
                      </a:pPr>
                      <a:r>
                        <a:rPr lang="en-US" altLang="zh-CN" sz="1050" kern="100" dirty="0" smtClean="0">
                          <a:effectLst/>
                          <a:latin typeface="Calibri"/>
                          <a:ea typeface="宋体"/>
                          <a:cs typeface="Times New Roman"/>
                        </a:rPr>
                        <a:t>2</a:t>
                      </a:r>
                      <a:endParaRPr lang="zh-CN" sz="1050" kern="100" dirty="0">
                        <a:effectLst/>
                        <a:latin typeface="Calibri"/>
                        <a:ea typeface="宋体"/>
                        <a:cs typeface="Times New Roman"/>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en-US" sz="1200" kern="100" dirty="0">
                          <a:effectLst/>
                        </a:rPr>
                        <a:t>8406.68</a:t>
                      </a:r>
                      <a:endParaRPr lang="zh-CN" sz="1050" kern="100" dirty="0">
                        <a:effectLst/>
                        <a:latin typeface="Calibri"/>
                        <a:ea typeface="宋体"/>
                        <a:cs typeface="Times New Roman"/>
                      </a:endParaRPr>
                    </a:p>
                  </a:txBody>
                  <a:tcPr marL="68580" marR="68580" marT="0" marB="0"/>
                </a:tc>
                <a:tc>
                  <a:txBody>
                    <a:bodyPr/>
                    <a:lstStyle/>
                    <a:p>
                      <a:pPr algn="ctr">
                        <a:lnSpc>
                          <a:spcPct val="150000"/>
                        </a:lnSpc>
                        <a:spcAft>
                          <a:spcPts val="0"/>
                        </a:spcAft>
                      </a:pPr>
                      <a:r>
                        <a:rPr lang="en-US" sz="1200" kern="100">
                          <a:effectLst/>
                        </a:rPr>
                        <a:t>2.32</a:t>
                      </a:r>
                      <a:endParaRPr lang="zh-CN" sz="1050" kern="100">
                        <a:effectLst/>
                        <a:latin typeface="Calibri"/>
                        <a:ea typeface="宋体"/>
                        <a:cs typeface="Times New Roman"/>
                      </a:endParaRPr>
                    </a:p>
                  </a:txBody>
                  <a:tcPr marL="68580" marR="68580" marT="0" marB="0"/>
                </a:tc>
              </a:tr>
              <a:tr h="648072">
                <a:tc>
                  <a:txBody>
                    <a:bodyPr/>
                    <a:lstStyle/>
                    <a:p>
                      <a:pPr algn="ctr">
                        <a:lnSpc>
                          <a:spcPct val="150000"/>
                        </a:lnSpc>
                        <a:spcAft>
                          <a:spcPts val="0"/>
                        </a:spcAft>
                      </a:pPr>
                      <a:r>
                        <a:rPr lang="en-US" altLang="zh-CN" sz="1050" kern="100" dirty="0" smtClean="0">
                          <a:effectLst/>
                          <a:latin typeface="Calibri"/>
                          <a:ea typeface="宋体"/>
                          <a:cs typeface="Times New Roman"/>
                        </a:rPr>
                        <a:t>3</a:t>
                      </a:r>
                      <a:endParaRPr lang="zh-CN" sz="1050" kern="100" dirty="0">
                        <a:effectLst/>
                        <a:latin typeface="Calibri"/>
                        <a:ea typeface="宋体"/>
                        <a:cs typeface="Times New Roman"/>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en-US" sz="1200" kern="100" dirty="0">
                          <a:effectLst/>
                        </a:rPr>
                        <a:t>5764.69</a:t>
                      </a:r>
                      <a:endParaRPr lang="zh-CN" sz="1050" kern="100" dirty="0">
                        <a:effectLst/>
                        <a:latin typeface="Calibri"/>
                        <a:ea typeface="宋体"/>
                        <a:cs typeface="Times New Roman"/>
                      </a:endParaRPr>
                    </a:p>
                  </a:txBody>
                  <a:tcPr marL="68580" marR="68580" marT="0" marB="0"/>
                </a:tc>
                <a:tc>
                  <a:txBody>
                    <a:bodyPr/>
                    <a:lstStyle/>
                    <a:p>
                      <a:pPr algn="ctr">
                        <a:lnSpc>
                          <a:spcPct val="150000"/>
                        </a:lnSpc>
                        <a:spcAft>
                          <a:spcPts val="0"/>
                        </a:spcAft>
                      </a:pPr>
                      <a:r>
                        <a:rPr lang="en-US" sz="1200" kern="100" dirty="0">
                          <a:effectLst/>
                        </a:rPr>
                        <a:t>1.59</a:t>
                      </a:r>
                      <a:endParaRPr lang="zh-CN" sz="1050" kern="100" dirty="0">
                        <a:effectLst/>
                        <a:latin typeface="Calibri"/>
                        <a:ea typeface="宋体"/>
                        <a:cs typeface="Times New Roman"/>
                      </a:endParaRPr>
                    </a:p>
                  </a:txBody>
                  <a:tcPr marL="68580" marR="68580" marT="0" marB="0"/>
                </a:tc>
              </a:tr>
              <a:tr h="504057">
                <a:tc>
                  <a:txBody>
                    <a:bodyPr/>
                    <a:lstStyle/>
                    <a:p>
                      <a:pPr algn="ctr">
                        <a:lnSpc>
                          <a:spcPct val="150000"/>
                        </a:lnSpc>
                        <a:spcAft>
                          <a:spcPts val="0"/>
                        </a:spcAft>
                      </a:pPr>
                      <a:r>
                        <a:rPr lang="en-US" sz="1200" kern="100" dirty="0" err="1">
                          <a:effectLst/>
                        </a:rPr>
                        <a:t>Opencv</a:t>
                      </a:r>
                      <a:endParaRPr lang="zh-CN" sz="1050" kern="100" dirty="0">
                        <a:effectLst/>
                        <a:latin typeface="Calibri"/>
                        <a:ea typeface="宋体"/>
                        <a:cs typeface="Times New Roman"/>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en-US" sz="1200" kern="100" dirty="0">
                          <a:effectLst/>
                        </a:rPr>
                        <a:t>7646.59</a:t>
                      </a:r>
                      <a:endParaRPr lang="zh-CN" sz="1050" kern="100" dirty="0">
                        <a:effectLst/>
                        <a:latin typeface="Calibri"/>
                        <a:ea typeface="宋体"/>
                        <a:cs typeface="Times New Roman"/>
                      </a:endParaRPr>
                    </a:p>
                  </a:txBody>
                  <a:tcPr marL="68580" marR="68580" marT="0" marB="0"/>
                </a:tc>
                <a:tc>
                  <a:txBody>
                    <a:bodyPr/>
                    <a:lstStyle/>
                    <a:p>
                      <a:pPr algn="ctr">
                        <a:lnSpc>
                          <a:spcPct val="150000"/>
                        </a:lnSpc>
                        <a:spcAft>
                          <a:spcPts val="0"/>
                        </a:spcAft>
                      </a:pPr>
                      <a:r>
                        <a:rPr lang="en-US" sz="1200" kern="100" dirty="0">
                          <a:effectLst/>
                        </a:rPr>
                        <a:t>2.11</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246679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42684"/>
            <a:ext cx="6512511" cy="1143000"/>
          </a:xfrm>
        </p:spPr>
        <p:txBody>
          <a:bodyPr/>
          <a:lstStyle/>
          <a:p>
            <a:r>
              <a:rPr lang="zh-CN" altLang="en-US" dirty="0" smtClean="0"/>
              <a:t>中值滤波</a:t>
            </a:r>
            <a:endParaRPr lang="zh-CN" altLang="en-US" dirty="0"/>
          </a:p>
        </p:txBody>
      </p:sp>
    </p:spTree>
    <p:extLst>
      <p:ext uri="{BB962C8B-B14F-4D97-AF65-F5344CB8AC3E}">
        <p14:creationId xmlns:p14="http://schemas.microsoft.com/office/powerpoint/2010/main" val="654095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smtClean="0"/>
              <a:t>特征提取关键</a:t>
            </a:r>
            <a:r>
              <a:rPr lang="zh-CN" altLang="en-US" dirty="0" smtClean="0"/>
              <a:t>技术</a:t>
            </a:r>
            <a:endParaRPr lang="zh-CN" altLang="en-US" dirty="0"/>
          </a:p>
        </p:txBody>
      </p:sp>
      <p:sp>
        <p:nvSpPr>
          <p:cNvPr id="8" name="左大括号 7"/>
          <p:cNvSpPr/>
          <p:nvPr/>
        </p:nvSpPr>
        <p:spPr>
          <a:xfrm>
            <a:off x="2995273" y="2348880"/>
            <a:ext cx="396044" cy="1903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369643" y="2122970"/>
            <a:ext cx="2749471" cy="400110"/>
          </a:xfrm>
          <a:prstGeom prst="rect">
            <a:avLst/>
          </a:prstGeom>
          <a:noFill/>
        </p:spPr>
        <p:txBody>
          <a:bodyPr wrap="none" rtlCol="0">
            <a:spAutoFit/>
          </a:bodyPr>
          <a:lstStyle/>
          <a:p>
            <a:r>
              <a:rPr lang="zh-CN" altLang="en-US" sz="2000" dirty="0" smtClean="0"/>
              <a:t>颜色特征：颜色直方图</a:t>
            </a:r>
            <a:endParaRPr lang="zh-CN" altLang="en-US" sz="2000" dirty="0"/>
          </a:p>
        </p:txBody>
      </p:sp>
      <p:sp>
        <p:nvSpPr>
          <p:cNvPr id="10" name="矩形 9"/>
          <p:cNvSpPr/>
          <p:nvPr/>
        </p:nvSpPr>
        <p:spPr>
          <a:xfrm>
            <a:off x="3339733" y="2627026"/>
            <a:ext cx="2539157" cy="400110"/>
          </a:xfrm>
          <a:prstGeom prst="rect">
            <a:avLst/>
          </a:prstGeom>
        </p:spPr>
        <p:txBody>
          <a:bodyPr wrap="none">
            <a:spAutoFit/>
          </a:bodyPr>
          <a:lstStyle/>
          <a:p>
            <a:pPr marL="45720" indent="0">
              <a:buNone/>
            </a:pPr>
            <a:r>
              <a:rPr lang="zh-CN" altLang="en-US" sz="2000" dirty="0" smtClean="0"/>
              <a:t>运动方向：轨迹跟踪</a:t>
            </a:r>
            <a:endParaRPr lang="en-US" altLang="zh-CN" sz="2000" dirty="0"/>
          </a:p>
        </p:txBody>
      </p:sp>
      <p:sp>
        <p:nvSpPr>
          <p:cNvPr id="11" name="矩形 10"/>
          <p:cNvSpPr/>
          <p:nvPr/>
        </p:nvSpPr>
        <p:spPr>
          <a:xfrm>
            <a:off x="3341767" y="3121790"/>
            <a:ext cx="4591000" cy="400110"/>
          </a:xfrm>
          <a:prstGeom prst="rect">
            <a:avLst/>
          </a:prstGeom>
        </p:spPr>
        <p:txBody>
          <a:bodyPr wrap="none">
            <a:spAutoFit/>
          </a:bodyPr>
          <a:lstStyle/>
          <a:p>
            <a:pPr marL="45720" indent="0">
              <a:buNone/>
            </a:pPr>
            <a:r>
              <a:rPr lang="zh-CN" altLang="en-US" sz="2000" dirty="0" smtClean="0"/>
              <a:t>目标类型：行人分类器和车辆分类器等</a:t>
            </a:r>
            <a:endParaRPr lang="en-US" altLang="zh-CN" sz="2000" dirty="0"/>
          </a:p>
        </p:txBody>
      </p:sp>
      <p:sp>
        <p:nvSpPr>
          <p:cNvPr id="12" name="矩形 11"/>
          <p:cNvSpPr/>
          <p:nvPr/>
        </p:nvSpPr>
        <p:spPr>
          <a:xfrm>
            <a:off x="3318209" y="3521900"/>
            <a:ext cx="2539157" cy="400110"/>
          </a:xfrm>
          <a:prstGeom prst="rect">
            <a:avLst/>
          </a:prstGeom>
        </p:spPr>
        <p:txBody>
          <a:bodyPr wrap="none">
            <a:spAutoFit/>
          </a:bodyPr>
          <a:lstStyle/>
          <a:p>
            <a:pPr marL="45720" indent="0">
              <a:buNone/>
            </a:pPr>
            <a:r>
              <a:rPr lang="zh-CN" altLang="en-US" sz="2000" dirty="0" smtClean="0"/>
              <a:t>入侵区域：轨迹跟踪</a:t>
            </a:r>
            <a:endParaRPr lang="en-US" altLang="zh-CN" sz="2000" dirty="0"/>
          </a:p>
        </p:txBody>
      </p:sp>
      <p:sp>
        <p:nvSpPr>
          <p:cNvPr id="13" name="矩形 12"/>
          <p:cNvSpPr/>
          <p:nvPr/>
        </p:nvSpPr>
        <p:spPr>
          <a:xfrm>
            <a:off x="3353279" y="4067780"/>
            <a:ext cx="1256754" cy="400110"/>
          </a:xfrm>
          <a:prstGeom prst="rect">
            <a:avLst/>
          </a:prstGeom>
        </p:spPr>
        <p:txBody>
          <a:bodyPr wrap="none">
            <a:spAutoFit/>
          </a:bodyPr>
          <a:lstStyle/>
          <a:p>
            <a:pPr marL="45720" indent="0">
              <a:buNone/>
            </a:pPr>
            <a:r>
              <a:rPr lang="zh-CN" altLang="en-US" sz="2000" dirty="0" smtClean="0"/>
              <a:t>形状大小</a:t>
            </a:r>
            <a:endParaRPr lang="en-US" altLang="zh-CN" sz="2000" dirty="0"/>
          </a:p>
        </p:txBody>
      </p:sp>
      <p:sp>
        <p:nvSpPr>
          <p:cNvPr id="15" name="矩形 14"/>
          <p:cNvSpPr/>
          <p:nvPr/>
        </p:nvSpPr>
        <p:spPr>
          <a:xfrm>
            <a:off x="1547664" y="3068960"/>
            <a:ext cx="1461939" cy="461665"/>
          </a:xfrm>
          <a:prstGeom prst="rect">
            <a:avLst/>
          </a:prstGeom>
        </p:spPr>
        <p:txBody>
          <a:bodyPr wrap="none">
            <a:spAutoFit/>
          </a:bodyPr>
          <a:lstStyle/>
          <a:p>
            <a:pPr marL="45720" indent="0">
              <a:buNone/>
            </a:pPr>
            <a:r>
              <a:rPr lang="zh-CN" altLang="en-US" sz="2400" dirty="0" smtClean="0"/>
              <a:t>特征查找</a:t>
            </a:r>
            <a:endParaRPr lang="en-US" altLang="zh-CN" sz="2400" dirty="0"/>
          </a:p>
        </p:txBody>
      </p:sp>
    </p:spTree>
    <p:extLst>
      <p:ext uri="{BB962C8B-B14F-4D97-AF65-F5344CB8AC3E}">
        <p14:creationId xmlns:p14="http://schemas.microsoft.com/office/powerpoint/2010/main" val="412558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5993" y="5742384"/>
            <a:ext cx="6512511" cy="1143000"/>
          </a:xfrm>
        </p:spPr>
        <p:txBody>
          <a:bodyPr/>
          <a:lstStyle/>
          <a:p>
            <a:r>
              <a:rPr lang="zh-CN" altLang="en-US" dirty="0" smtClean="0"/>
              <a:t>特征提取技术路线</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00" y="7494"/>
            <a:ext cx="201930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04209" y="548680"/>
            <a:ext cx="1015663" cy="4392488"/>
          </a:xfrm>
          <a:prstGeom prst="rect">
            <a:avLst/>
          </a:prstGeom>
          <a:noFill/>
        </p:spPr>
        <p:txBody>
          <a:bodyPr vert="eaVert" wrap="square" rtlCol="0">
            <a:spAutoFit/>
          </a:bodyPr>
          <a:lstStyle/>
          <a:p>
            <a:r>
              <a:rPr lang="zh-CN" altLang="en-US" dirty="0"/>
              <a:t>基于视频摘要的视频信息检索，只需要对视频有意义的部分进行检索操作，将大大缩小视频特征处理的时间。</a:t>
            </a:r>
            <a:endParaRPr lang="en-US" altLang="zh-CN" dirty="0"/>
          </a:p>
        </p:txBody>
      </p:sp>
    </p:spTree>
    <p:extLst>
      <p:ext uri="{BB962C8B-B14F-4D97-AF65-F5344CB8AC3E}">
        <p14:creationId xmlns:p14="http://schemas.microsoft.com/office/powerpoint/2010/main" val="1037395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116632"/>
            <a:ext cx="6400800" cy="1368152"/>
          </a:xfrm>
        </p:spPr>
        <p:txBody>
          <a:bodyPr/>
          <a:lstStyle/>
          <a:p>
            <a:r>
              <a:rPr lang="zh-CN" altLang="en-US" dirty="0" smtClean="0"/>
              <a:t>随着信息技术的不断发展和社会各方面的安防需求，监控摄像头被安装在每一个角落，从公共场所到室内，从步行街到交通公路等。</a:t>
            </a:r>
            <a:endParaRPr lang="en-US" altLang="zh-CN" dirty="0" smtClean="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7255" y="2627620"/>
            <a:ext cx="1180809" cy="1080120"/>
          </a:xfrm>
          <a:prstGeom prst="rect">
            <a:avLst/>
          </a:prstGeom>
        </p:spPr>
      </p:pic>
      <p:pic>
        <p:nvPicPr>
          <p:cNvPr id="5" name="Picture 2" descr="E:\项目资料\运动物体跟踪与检测\motion-detect-tiqu\研究生毕业设计\文档管理\六合路双车道卡口106-1-20121228082000-20121228082152-83677298_201362715383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3656" y="3786000"/>
            <a:ext cx="1861259" cy="1046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E:\项目资料\运动物体跟踪与检测\motion-detect-tiqu\研究生毕业设计\文档管理\8-0-20090519044548_baofeng_20136271542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534" y="1556792"/>
            <a:ext cx="1800200" cy="1350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项目资料\运动物体跟踪与检测\motion-detect-tiqu\研究生毕业设计\文档管理\13-0-20090519001548_baofeng_201362715434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794" y="1700100"/>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948" y="3817928"/>
            <a:ext cx="1765843" cy="122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8"/>
          <p:cNvSpPr/>
          <p:nvPr/>
        </p:nvSpPr>
        <p:spPr>
          <a:xfrm rot="19902346">
            <a:off x="4987796" y="2622085"/>
            <a:ext cx="1131401"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562217" y="4979442"/>
            <a:ext cx="1224136" cy="369332"/>
          </a:xfrm>
          <a:prstGeom prst="rect">
            <a:avLst/>
          </a:prstGeom>
          <a:noFill/>
          <a:ln>
            <a:noFill/>
          </a:ln>
        </p:spPr>
        <p:txBody>
          <a:bodyPr wrap="square" rtlCol="0">
            <a:spAutoFit/>
          </a:bodyPr>
          <a:lstStyle/>
          <a:p>
            <a:r>
              <a:rPr lang="zh-CN" altLang="en-US" dirty="0" smtClean="0"/>
              <a:t>交通监控</a:t>
            </a:r>
            <a:endParaRPr lang="zh-CN" altLang="en-US" dirty="0"/>
          </a:p>
        </p:txBody>
      </p:sp>
      <p:sp>
        <p:nvSpPr>
          <p:cNvPr id="11" name="TextBox 10"/>
          <p:cNvSpPr txBox="1"/>
          <p:nvPr/>
        </p:nvSpPr>
        <p:spPr>
          <a:xfrm>
            <a:off x="1165347" y="5171717"/>
            <a:ext cx="1447674" cy="369332"/>
          </a:xfrm>
          <a:prstGeom prst="rect">
            <a:avLst/>
          </a:prstGeom>
          <a:noFill/>
          <a:ln>
            <a:noFill/>
          </a:ln>
        </p:spPr>
        <p:txBody>
          <a:bodyPr wrap="square" rtlCol="0">
            <a:spAutoFit/>
          </a:bodyPr>
          <a:lstStyle/>
          <a:p>
            <a:r>
              <a:rPr lang="zh-CN" altLang="en-US" dirty="0"/>
              <a:t>步行街</a:t>
            </a:r>
          </a:p>
        </p:txBody>
      </p:sp>
      <p:sp>
        <p:nvSpPr>
          <p:cNvPr id="12" name="TextBox 11"/>
          <p:cNvSpPr txBox="1"/>
          <p:nvPr/>
        </p:nvSpPr>
        <p:spPr>
          <a:xfrm>
            <a:off x="1202989" y="3202976"/>
            <a:ext cx="1224136" cy="369332"/>
          </a:xfrm>
          <a:prstGeom prst="rect">
            <a:avLst/>
          </a:prstGeom>
          <a:noFill/>
          <a:ln>
            <a:noFill/>
          </a:ln>
        </p:spPr>
        <p:txBody>
          <a:bodyPr wrap="square" rtlCol="0">
            <a:spAutoFit/>
          </a:bodyPr>
          <a:lstStyle/>
          <a:p>
            <a:r>
              <a:rPr lang="zh-CN" altLang="en-US" dirty="0" smtClean="0"/>
              <a:t>公共场所</a:t>
            </a:r>
            <a:endParaRPr lang="zh-CN" altLang="en-US" dirty="0"/>
          </a:p>
        </p:txBody>
      </p:sp>
      <p:sp>
        <p:nvSpPr>
          <p:cNvPr id="13" name="右箭头 12"/>
          <p:cNvSpPr/>
          <p:nvPr/>
        </p:nvSpPr>
        <p:spPr>
          <a:xfrm rot="1934449">
            <a:off x="4825273" y="3755997"/>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2646928">
            <a:off x="2819998" y="2622085"/>
            <a:ext cx="1390149"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526797">
            <a:off x="2826319" y="3673912"/>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406566" y="3018310"/>
            <a:ext cx="1224136" cy="369332"/>
          </a:xfrm>
          <a:prstGeom prst="rect">
            <a:avLst/>
          </a:prstGeom>
          <a:noFill/>
          <a:ln>
            <a:noFill/>
          </a:ln>
        </p:spPr>
        <p:txBody>
          <a:bodyPr wrap="square" rtlCol="0">
            <a:spAutoFit/>
          </a:bodyPr>
          <a:lstStyle/>
          <a:p>
            <a:r>
              <a:rPr lang="zh-CN" altLang="en-US" dirty="0" smtClean="0"/>
              <a:t>大厦内部</a:t>
            </a:r>
            <a:endParaRPr lang="zh-CN" altLang="en-US" dirty="0"/>
          </a:p>
        </p:txBody>
      </p:sp>
    </p:spTree>
    <p:extLst>
      <p:ext uri="{BB962C8B-B14F-4D97-AF65-F5344CB8AC3E}">
        <p14:creationId xmlns:p14="http://schemas.microsoft.com/office/powerpoint/2010/main" val="455628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技术难点</a:t>
            </a:r>
            <a:endParaRPr lang="zh-CN" altLang="en-US" dirty="0"/>
          </a:p>
        </p:txBody>
      </p:sp>
      <p:sp>
        <p:nvSpPr>
          <p:cNvPr id="3" name="内容占位符 2"/>
          <p:cNvSpPr>
            <a:spLocks noGrp="1"/>
          </p:cNvSpPr>
          <p:nvPr>
            <p:ph sz="quarter" idx="13"/>
          </p:nvPr>
        </p:nvSpPr>
        <p:spPr/>
        <p:txBody>
          <a:bodyPr>
            <a:normAutofit fontScale="92500"/>
          </a:bodyPr>
          <a:lstStyle/>
          <a:p>
            <a:r>
              <a:rPr lang="zh-CN" altLang="en-US" dirty="0" smtClean="0"/>
              <a:t>运动对象的复杂性</a:t>
            </a:r>
            <a:endParaRPr lang="en-US" altLang="zh-CN" dirty="0" smtClean="0"/>
          </a:p>
          <a:p>
            <a:pPr marL="45720" indent="0">
              <a:buNone/>
            </a:pPr>
            <a:r>
              <a:rPr lang="en-US" altLang="zh-CN" dirty="0"/>
              <a:t> </a:t>
            </a:r>
            <a:r>
              <a:rPr lang="en-US" altLang="zh-CN" dirty="0" smtClean="0"/>
              <a:t>  </a:t>
            </a:r>
            <a:r>
              <a:rPr lang="zh-CN" altLang="en-US" dirty="0" smtClean="0"/>
              <a:t>运动对象太多，太杂会对跟踪造成很大的影响，具体表现为当两个运动对象有交错重叠的时候应该如何区分。</a:t>
            </a:r>
            <a:endParaRPr lang="en-US" altLang="zh-CN" dirty="0" smtClean="0"/>
          </a:p>
          <a:p>
            <a:r>
              <a:rPr lang="zh-CN" altLang="en-US" dirty="0" smtClean="0"/>
              <a:t>场景的复杂性</a:t>
            </a:r>
            <a:endParaRPr lang="en-US" altLang="zh-CN" dirty="0" smtClean="0"/>
          </a:p>
          <a:p>
            <a:pPr marL="45720" indent="0">
              <a:buNone/>
            </a:pPr>
            <a:r>
              <a:rPr lang="en-US" altLang="zh-CN" dirty="0"/>
              <a:t> </a:t>
            </a:r>
            <a:r>
              <a:rPr lang="en-US" altLang="zh-CN" dirty="0" smtClean="0"/>
              <a:t>  </a:t>
            </a:r>
            <a:r>
              <a:rPr lang="zh-CN" altLang="en-US" dirty="0" smtClean="0"/>
              <a:t>背景因素的干扰会对运动物体检测造成一定的影响，比如下雨天的雨点，随风摇摆的树枝等。</a:t>
            </a:r>
            <a:endParaRPr lang="en-US" altLang="zh-CN" dirty="0" smtClean="0"/>
          </a:p>
          <a:p>
            <a:r>
              <a:rPr lang="zh-CN" altLang="en-US" dirty="0" smtClean="0"/>
              <a:t>监控视频色彩失真</a:t>
            </a:r>
            <a:endParaRPr lang="en-US" altLang="zh-CN" dirty="0" smtClean="0"/>
          </a:p>
          <a:p>
            <a:pPr marL="45720" indent="0">
              <a:buNone/>
            </a:pPr>
            <a:r>
              <a:rPr lang="en-US" altLang="zh-CN" dirty="0"/>
              <a:t> </a:t>
            </a:r>
            <a:r>
              <a:rPr lang="en-US" altLang="zh-CN" dirty="0" smtClean="0"/>
              <a:t>  </a:t>
            </a:r>
            <a:r>
              <a:rPr lang="zh-CN" altLang="en-US" dirty="0" smtClean="0"/>
              <a:t>监控摄像头拍摄的画面可能会有些许颜色失真，会对事件的特征分析带来一定影响。</a:t>
            </a:r>
            <a:endParaRPr lang="zh-CN" altLang="en-US" dirty="0"/>
          </a:p>
        </p:txBody>
      </p:sp>
    </p:spTree>
    <p:extLst>
      <p:ext uri="{BB962C8B-B14F-4D97-AF65-F5344CB8AC3E}">
        <p14:creationId xmlns:p14="http://schemas.microsoft.com/office/powerpoint/2010/main" val="2528434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视频云摘要和云检索</a:t>
            </a:r>
            <a:endParaRPr lang="zh-CN" altLang="en-US" dirty="0"/>
          </a:p>
        </p:txBody>
      </p:sp>
      <p:sp>
        <p:nvSpPr>
          <p:cNvPr id="3" name="内容占位符 2"/>
          <p:cNvSpPr>
            <a:spLocks noGrp="1"/>
          </p:cNvSpPr>
          <p:nvPr>
            <p:ph sz="quarter" idx="13"/>
          </p:nvPr>
        </p:nvSpPr>
        <p:spPr/>
        <p:txBody>
          <a:bodyPr/>
          <a:lstStyle/>
          <a:p>
            <a:r>
              <a:rPr lang="zh-CN" altLang="en-US" dirty="0" smtClean="0"/>
              <a:t>单一监控摄像头或视频的摘要和查询问题解决了，但是仅仅解决了局部问题而不是整体问题。</a:t>
            </a:r>
            <a:endParaRPr lang="en-US" altLang="zh-CN" dirty="0" smtClean="0"/>
          </a:p>
          <a:p>
            <a:r>
              <a:rPr lang="zh-CN" altLang="en-US" dirty="0" smtClean="0"/>
              <a:t>将视频摘要和视频信息检索跟云处理相结合，成为了海量监控视频摘要与检索的唯一出路。</a:t>
            </a:r>
            <a:endParaRPr lang="zh-CN" altLang="en-US" dirty="0"/>
          </a:p>
        </p:txBody>
      </p:sp>
    </p:spTree>
    <p:extLst>
      <p:ext uri="{BB962C8B-B14F-4D97-AF65-F5344CB8AC3E}">
        <p14:creationId xmlns:p14="http://schemas.microsoft.com/office/powerpoint/2010/main" val="3756721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云框架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0"/>
            <a:ext cx="6840760" cy="565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875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应用举例</a:t>
            </a:r>
            <a:endParaRPr lang="zh-CN" altLang="en-US" dirty="0"/>
          </a:p>
        </p:txBody>
      </p:sp>
      <p:sp>
        <p:nvSpPr>
          <p:cNvPr id="3" name="内容占位符 2"/>
          <p:cNvSpPr>
            <a:spLocks noGrp="1"/>
          </p:cNvSpPr>
          <p:nvPr>
            <p:ph sz="quarter" idx="13"/>
          </p:nvPr>
        </p:nvSpPr>
        <p:spPr/>
        <p:txBody>
          <a:bodyPr/>
          <a:lstStyle/>
          <a:p>
            <a:r>
              <a:rPr lang="zh-CN" altLang="en-US" dirty="0" smtClean="0"/>
              <a:t>警察根据目击者提供的线索，要在海量监控视频中寻找一个穿着黄色上衣的人。</a:t>
            </a:r>
            <a:endParaRPr lang="en-US" altLang="zh-CN" dirty="0" smtClean="0"/>
          </a:p>
          <a:p>
            <a:pPr marL="45720" indent="0">
              <a:buNone/>
            </a:pPr>
            <a:endParaRPr lang="en-US" altLang="zh-CN" dirty="0" smtClean="0"/>
          </a:p>
          <a:p>
            <a:r>
              <a:rPr lang="zh-CN" altLang="en-US" dirty="0" smtClean="0"/>
              <a:t>一黑色小轿车肇事后逃离，由于车速太快没人记住车牌号码，现需要在多个路口的交通监控视频中查找某一时间段所有经过的黑色小轿车。</a:t>
            </a:r>
            <a:endParaRPr lang="zh-CN" altLang="en-US" dirty="0"/>
          </a:p>
        </p:txBody>
      </p:sp>
    </p:spTree>
    <p:extLst>
      <p:ext uri="{BB962C8B-B14F-4D97-AF65-F5344CB8AC3E}">
        <p14:creationId xmlns:p14="http://schemas.microsoft.com/office/powerpoint/2010/main" val="611788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00049" y="2646040"/>
            <a:ext cx="3056127" cy="1143000"/>
          </a:xfrm>
        </p:spPr>
        <p:txBody>
          <a:bodyPr/>
          <a:lstStyle/>
          <a:p>
            <a:pPr marL="0" indent="0">
              <a:buNone/>
            </a:pPr>
            <a:r>
              <a:rPr lang="zh-CN" altLang="en-US" dirty="0" smtClean="0"/>
              <a:t>谢   谢！</a:t>
            </a:r>
            <a:endParaRPr lang="zh-CN" altLang="en-US" dirty="0"/>
          </a:p>
        </p:txBody>
      </p:sp>
    </p:spTree>
    <p:extLst>
      <p:ext uri="{BB962C8B-B14F-4D97-AF65-F5344CB8AC3E}">
        <p14:creationId xmlns:p14="http://schemas.microsoft.com/office/powerpoint/2010/main" val="3106269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存在的问题？</a:t>
            </a:r>
            <a:endParaRPr lang="zh-CN" altLang="en-US" dirty="0"/>
          </a:p>
        </p:txBody>
      </p:sp>
      <p:sp>
        <p:nvSpPr>
          <p:cNvPr id="3" name="内容占位符 2"/>
          <p:cNvSpPr>
            <a:spLocks noGrp="1"/>
          </p:cNvSpPr>
          <p:nvPr>
            <p:ph sz="quarter" idx="13"/>
          </p:nvPr>
        </p:nvSpPr>
        <p:spPr/>
        <p:txBody>
          <a:bodyPr/>
          <a:lstStyle/>
          <a:p>
            <a:r>
              <a:rPr lang="en-US" altLang="zh-CN" dirty="0" smtClean="0"/>
              <a:t>1.</a:t>
            </a:r>
            <a:r>
              <a:rPr lang="zh-CN" altLang="en-US" dirty="0" smtClean="0"/>
              <a:t>海量视频数据堆积，存储了大量无用数据</a:t>
            </a:r>
            <a:endParaRPr lang="en-US" altLang="zh-CN" dirty="0" smtClean="0"/>
          </a:p>
          <a:p>
            <a:r>
              <a:rPr lang="en-US" altLang="zh-CN" dirty="0" smtClean="0"/>
              <a:t>2.</a:t>
            </a:r>
            <a:r>
              <a:rPr lang="zh-CN" altLang="en-US" dirty="0" smtClean="0"/>
              <a:t>人为查看视频效率低下</a:t>
            </a:r>
            <a:endParaRPr lang="en-US" altLang="zh-CN" dirty="0" smtClean="0"/>
          </a:p>
          <a:p>
            <a:r>
              <a:rPr lang="en-US" altLang="zh-CN" dirty="0" smtClean="0"/>
              <a:t>3.</a:t>
            </a:r>
            <a:r>
              <a:rPr lang="zh-CN" altLang="en-US" dirty="0" smtClean="0"/>
              <a:t>人为查看视频成本高</a:t>
            </a:r>
            <a:endParaRPr lang="en-US" altLang="zh-CN" dirty="0" smtClean="0"/>
          </a:p>
          <a:p>
            <a:r>
              <a:rPr lang="en-US" altLang="zh-CN" dirty="0"/>
              <a:t>4</a:t>
            </a:r>
            <a:r>
              <a:rPr lang="en-US" altLang="zh-CN" dirty="0" smtClean="0"/>
              <a:t>.</a:t>
            </a:r>
            <a:r>
              <a:rPr lang="zh-CN" altLang="en-US" dirty="0" smtClean="0"/>
              <a:t>人为查看视频容易丢失事件</a:t>
            </a:r>
            <a:endParaRPr lang="zh-CN" altLang="en-US" dirty="0"/>
          </a:p>
        </p:txBody>
      </p:sp>
    </p:spTree>
    <p:extLst>
      <p:ext uri="{BB962C8B-B14F-4D97-AF65-F5344CB8AC3E}">
        <p14:creationId xmlns:p14="http://schemas.microsoft.com/office/powerpoint/2010/main" val="1592459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05812"/>
            <a:ext cx="6512511" cy="1143000"/>
          </a:xfrm>
        </p:spPr>
        <p:txBody>
          <a:bodyPr/>
          <a:lstStyle/>
          <a:p>
            <a:r>
              <a:rPr lang="zh-CN" altLang="en-US" dirty="0" smtClean="0"/>
              <a:t>解决方案</a:t>
            </a:r>
            <a:endParaRPr lang="zh-CN" altLang="en-US" dirty="0"/>
          </a:p>
        </p:txBody>
      </p:sp>
      <p:sp>
        <p:nvSpPr>
          <p:cNvPr id="4" name="TextBox 3"/>
          <p:cNvSpPr txBox="1"/>
          <p:nvPr/>
        </p:nvSpPr>
        <p:spPr>
          <a:xfrm>
            <a:off x="611560" y="1196752"/>
            <a:ext cx="1296144" cy="584775"/>
          </a:xfrm>
          <a:prstGeom prst="rect">
            <a:avLst/>
          </a:prstGeom>
          <a:noFill/>
        </p:spPr>
        <p:txBody>
          <a:bodyPr wrap="square" rtlCol="0">
            <a:spAutoFit/>
          </a:bodyPr>
          <a:lstStyle/>
          <a:p>
            <a:r>
              <a:rPr lang="zh-CN" altLang="en-US" sz="3200" dirty="0" smtClean="0"/>
              <a:t>目标</a:t>
            </a:r>
            <a:r>
              <a:rPr lang="zh-CN" altLang="en-US" sz="3200" dirty="0" smtClean="0"/>
              <a:t>：</a:t>
            </a:r>
            <a:endParaRPr lang="en-US" altLang="zh-CN" sz="3200" dirty="0" smtClean="0"/>
          </a:p>
        </p:txBody>
      </p:sp>
      <p:sp>
        <p:nvSpPr>
          <p:cNvPr id="13" name="内容占位符 2"/>
          <p:cNvSpPr>
            <a:spLocks noGrp="1"/>
          </p:cNvSpPr>
          <p:nvPr>
            <p:ph sz="quarter" idx="13"/>
          </p:nvPr>
        </p:nvSpPr>
        <p:spPr>
          <a:xfrm>
            <a:off x="611560" y="476672"/>
            <a:ext cx="7264896" cy="465232"/>
          </a:xfrm>
        </p:spPr>
        <p:txBody>
          <a:bodyPr>
            <a:noAutofit/>
          </a:bodyPr>
          <a:lstStyle/>
          <a:p>
            <a:pPr marL="0" indent="0">
              <a:buNone/>
            </a:pPr>
            <a:r>
              <a:rPr lang="zh-CN" altLang="en-US" sz="3200" dirty="0" smtClean="0">
                <a:solidFill>
                  <a:schemeClr val="tx1"/>
                </a:solidFill>
              </a:rPr>
              <a:t>基于摘要的监控视频信息检索系统</a:t>
            </a:r>
            <a:endParaRPr lang="zh-CN" altLang="en-US" sz="3200" dirty="0">
              <a:solidFill>
                <a:schemeClr val="tx1"/>
              </a:solidFill>
            </a:endParaRPr>
          </a:p>
        </p:txBody>
      </p:sp>
      <p:sp>
        <p:nvSpPr>
          <p:cNvPr id="9" name="TextBox 8"/>
          <p:cNvSpPr txBox="1"/>
          <p:nvPr/>
        </p:nvSpPr>
        <p:spPr>
          <a:xfrm>
            <a:off x="611560" y="2132856"/>
            <a:ext cx="2520280" cy="584775"/>
          </a:xfrm>
          <a:prstGeom prst="rect">
            <a:avLst/>
          </a:prstGeom>
          <a:noFill/>
        </p:spPr>
        <p:txBody>
          <a:bodyPr wrap="square" rtlCol="0">
            <a:spAutoFit/>
          </a:bodyPr>
          <a:lstStyle/>
          <a:p>
            <a:r>
              <a:rPr lang="en-US" altLang="zh-CN" sz="3200" dirty="0" smtClean="0"/>
              <a:t>1</a:t>
            </a:r>
            <a:r>
              <a:rPr lang="zh-CN" altLang="en-US" sz="3200" dirty="0" smtClean="0"/>
              <a:t>、实时高效</a:t>
            </a:r>
            <a:endParaRPr lang="en-US" altLang="zh-CN" sz="3200" dirty="0" smtClean="0"/>
          </a:p>
        </p:txBody>
      </p:sp>
      <p:sp>
        <p:nvSpPr>
          <p:cNvPr id="12" name="TextBox 11"/>
          <p:cNvSpPr txBox="1"/>
          <p:nvPr/>
        </p:nvSpPr>
        <p:spPr>
          <a:xfrm>
            <a:off x="611560" y="3177995"/>
            <a:ext cx="2808312" cy="584775"/>
          </a:xfrm>
          <a:prstGeom prst="rect">
            <a:avLst/>
          </a:prstGeom>
          <a:noFill/>
        </p:spPr>
        <p:txBody>
          <a:bodyPr wrap="square" rtlCol="0">
            <a:spAutoFit/>
          </a:bodyPr>
          <a:lstStyle/>
          <a:p>
            <a:r>
              <a:rPr lang="en-US" altLang="zh-CN" sz="3200" dirty="0" smtClean="0"/>
              <a:t>2</a:t>
            </a:r>
            <a:r>
              <a:rPr lang="zh-CN" altLang="en-US" sz="3200" dirty="0" smtClean="0"/>
              <a:t>、准确具体</a:t>
            </a:r>
            <a:endParaRPr lang="en-US" altLang="zh-CN" sz="3200" dirty="0" smtClean="0"/>
          </a:p>
        </p:txBody>
      </p:sp>
      <p:sp>
        <p:nvSpPr>
          <p:cNvPr id="14" name="TextBox 13"/>
          <p:cNvSpPr txBox="1"/>
          <p:nvPr/>
        </p:nvSpPr>
        <p:spPr>
          <a:xfrm>
            <a:off x="611560" y="4365104"/>
            <a:ext cx="3096344" cy="584775"/>
          </a:xfrm>
          <a:prstGeom prst="rect">
            <a:avLst/>
          </a:prstGeom>
          <a:noFill/>
        </p:spPr>
        <p:txBody>
          <a:bodyPr wrap="square" rtlCol="0">
            <a:spAutoFit/>
          </a:bodyPr>
          <a:lstStyle/>
          <a:p>
            <a:r>
              <a:rPr lang="en-US" altLang="zh-CN" sz="3200" dirty="0" smtClean="0"/>
              <a:t>3</a:t>
            </a:r>
            <a:r>
              <a:rPr lang="zh-CN" altLang="en-US" sz="3200" dirty="0" smtClean="0"/>
              <a:t>、多特征检索</a:t>
            </a:r>
            <a:endParaRPr lang="en-US" altLang="zh-CN" sz="3200" dirty="0" smtClean="0"/>
          </a:p>
        </p:txBody>
      </p:sp>
    </p:spTree>
    <p:extLst>
      <p:ext uri="{BB962C8B-B14F-4D97-AF65-F5344CB8AC3E}">
        <p14:creationId xmlns:p14="http://schemas.microsoft.com/office/powerpoint/2010/main" val="1285044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a:t>
            </a:r>
            <a:endParaRPr lang="zh-CN" altLang="en-US" dirty="0"/>
          </a:p>
        </p:txBody>
      </p:sp>
      <p:sp>
        <p:nvSpPr>
          <p:cNvPr id="3" name="内容占位符 2"/>
          <p:cNvSpPr>
            <a:spLocks noGrp="1"/>
          </p:cNvSpPr>
          <p:nvPr>
            <p:ph sz="quarter" idx="13"/>
          </p:nvPr>
        </p:nvSpPr>
        <p:spPr>
          <a:xfrm>
            <a:off x="1095374" y="75772"/>
            <a:ext cx="7149034" cy="1120980"/>
          </a:xfrm>
        </p:spPr>
        <p:txBody>
          <a:bodyPr>
            <a:normAutofit lnSpcReduction="10000"/>
          </a:bodyPr>
          <a:lstStyle/>
          <a:p>
            <a:r>
              <a:rPr lang="zh-CN" altLang="en-US" dirty="0"/>
              <a:t>视频摘要是对视频内容的一个浓缩，通过对视频内容进行分析，仅提取视频中有意义的内容，然后形成视频摘要，达到短时间浏览长视频的效果。</a:t>
            </a:r>
            <a:endParaRPr lang="en-US" altLang="zh-CN" dirty="0"/>
          </a:p>
          <a:p>
            <a:endParaRPr lang="zh-CN" altLang="en-US" dirty="0"/>
          </a:p>
        </p:txBody>
      </p:sp>
      <p:pic>
        <p:nvPicPr>
          <p:cNvPr id="1026" name="Picture 2" descr="C:\Users\liuyuanyi\Desktop\ppt图片素材\car1_20136298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12568" cy="418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43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视频摘要关键技术</a:t>
            </a:r>
            <a:endParaRPr lang="zh-CN" altLang="en-US" dirty="0"/>
          </a:p>
        </p:txBody>
      </p:sp>
      <p:sp>
        <p:nvSpPr>
          <p:cNvPr id="5" name="TextBox 4"/>
          <p:cNvSpPr txBox="1"/>
          <p:nvPr/>
        </p:nvSpPr>
        <p:spPr>
          <a:xfrm>
            <a:off x="683568" y="2474312"/>
            <a:ext cx="2031325" cy="738664"/>
          </a:xfrm>
          <a:prstGeom prst="rect">
            <a:avLst/>
          </a:prstGeom>
          <a:noFill/>
        </p:spPr>
        <p:txBody>
          <a:bodyPr wrap="none" rtlCol="0">
            <a:spAutoFit/>
          </a:bodyPr>
          <a:lstStyle/>
          <a:p>
            <a:r>
              <a:rPr lang="zh-CN" altLang="en-US" sz="2400" dirty="0"/>
              <a:t>视频摘要技术</a:t>
            </a:r>
            <a:endParaRPr lang="en-US" altLang="zh-CN" sz="2400" dirty="0"/>
          </a:p>
          <a:p>
            <a:endParaRPr lang="zh-CN" altLang="en-US" dirty="0"/>
          </a:p>
        </p:txBody>
      </p:sp>
      <p:sp>
        <p:nvSpPr>
          <p:cNvPr id="6" name="左大括号 5"/>
          <p:cNvSpPr/>
          <p:nvPr/>
        </p:nvSpPr>
        <p:spPr>
          <a:xfrm>
            <a:off x="2714893" y="1900863"/>
            <a:ext cx="382106" cy="1535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915816" y="1700808"/>
            <a:ext cx="5112568" cy="400110"/>
          </a:xfrm>
          <a:prstGeom prst="rect">
            <a:avLst/>
          </a:prstGeom>
          <a:noFill/>
        </p:spPr>
        <p:txBody>
          <a:bodyPr wrap="square" rtlCol="0">
            <a:spAutoFit/>
          </a:bodyPr>
          <a:lstStyle/>
          <a:p>
            <a:pPr algn="ctr"/>
            <a:r>
              <a:rPr lang="zh-CN" altLang="en-US" sz="2000" dirty="0"/>
              <a:t>运动物体</a:t>
            </a:r>
            <a:r>
              <a:rPr lang="zh-CN" altLang="en-US" sz="2000" dirty="0" smtClean="0"/>
              <a:t>检测</a:t>
            </a:r>
            <a:r>
              <a:rPr lang="zh-CN" altLang="en-US" sz="2000" dirty="0" smtClean="0"/>
              <a:t>：与运动历史图结合的帧</a:t>
            </a:r>
            <a:r>
              <a:rPr lang="zh-CN" altLang="en-US" sz="2000" dirty="0" smtClean="0"/>
              <a:t>差法</a:t>
            </a:r>
            <a:endParaRPr lang="en-US" altLang="zh-CN" sz="2000" dirty="0"/>
          </a:p>
        </p:txBody>
      </p:sp>
      <p:sp>
        <p:nvSpPr>
          <p:cNvPr id="8" name="TextBox 7"/>
          <p:cNvSpPr txBox="1"/>
          <p:nvPr/>
        </p:nvSpPr>
        <p:spPr>
          <a:xfrm>
            <a:off x="2997302" y="2524834"/>
            <a:ext cx="3518913" cy="400110"/>
          </a:xfrm>
          <a:prstGeom prst="rect">
            <a:avLst/>
          </a:prstGeom>
          <a:noFill/>
        </p:spPr>
        <p:txBody>
          <a:bodyPr wrap="none" rtlCol="0">
            <a:spAutoFit/>
          </a:bodyPr>
          <a:lstStyle/>
          <a:p>
            <a:pPr algn="ctr"/>
            <a:r>
              <a:rPr lang="zh-CN" altLang="en-US" sz="2000" dirty="0"/>
              <a:t>运动</a:t>
            </a:r>
            <a:r>
              <a:rPr lang="zh-CN" altLang="en-US" sz="2000" dirty="0" smtClean="0"/>
              <a:t>物体跟踪：矩形</a:t>
            </a:r>
            <a:r>
              <a:rPr lang="zh-CN" altLang="en-US" sz="2000" dirty="0" smtClean="0"/>
              <a:t>轮廓</a:t>
            </a:r>
            <a:r>
              <a:rPr lang="zh-CN" altLang="en-US" sz="2000" dirty="0"/>
              <a:t>跟踪</a:t>
            </a:r>
            <a:endParaRPr lang="en-US" altLang="zh-CN" sz="2000" dirty="0"/>
          </a:p>
        </p:txBody>
      </p:sp>
      <p:sp>
        <p:nvSpPr>
          <p:cNvPr id="9" name="TextBox 8"/>
          <p:cNvSpPr txBox="1"/>
          <p:nvPr/>
        </p:nvSpPr>
        <p:spPr>
          <a:xfrm>
            <a:off x="2987824" y="3244914"/>
            <a:ext cx="2749471" cy="400110"/>
          </a:xfrm>
          <a:prstGeom prst="rect">
            <a:avLst/>
          </a:prstGeom>
          <a:noFill/>
        </p:spPr>
        <p:txBody>
          <a:bodyPr wrap="none" rtlCol="0">
            <a:spAutoFit/>
          </a:bodyPr>
          <a:lstStyle/>
          <a:p>
            <a:pPr algn="ctr"/>
            <a:r>
              <a:rPr lang="zh-CN" altLang="en-US" sz="2000" dirty="0" smtClean="0"/>
              <a:t>视频摘要生成：蛮力法</a:t>
            </a:r>
            <a:endParaRPr lang="en-US" altLang="zh-CN" sz="2000" dirty="0"/>
          </a:p>
        </p:txBody>
      </p:sp>
    </p:spTree>
    <p:extLst>
      <p:ext uri="{BB962C8B-B14F-4D97-AF65-F5344CB8AC3E}">
        <p14:creationId xmlns:p14="http://schemas.microsoft.com/office/powerpoint/2010/main" val="1235448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视频摘要技术路线</a:t>
            </a:r>
            <a:endParaRPr lang="zh-CN" altLang="en-US" dirty="0"/>
          </a:p>
        </p:txBody>
      </p:sp>
      <p:sp>
        <p:nvSpPr>
          <p:cNvPr id="3" name="内容占位符 2"/>
          <p:cNvSpPr>
            <a:spLocks noGrp="1"/>
          </p:cNvSpPr>
          <p:nvPr>
            <p:ph sz="quarter" idx="13"/>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5691"/>
            <a:ext cx="4896544" cy="5657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0202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16016" y="5708254"/>
            <a:ext cx="4427984" cy="1143000"/>
          </a:xfrm>
        </p:spPr>
        <p:txBody>
          <a:bodyPr/>
          <a:lstStyle/>
          <a:p>
            <a:r>
              <a:rPr lang="zh-CN" altLang="en-US" dirty="0" smtClean="0"/>
              <a:t>运动物体检测</a:t>
            </a:r>
            <a:endParaRPr lang="zh-CN" altLang="en-US" dirty="0"/>
          </a:p>
        </p:txBody>
      </p:sp>
      <p:sp>
        <p:nvSpPr>
          <p:cNvPr id="3" name="内容占位符 2"/>
          <p:cNvSpPr>
            <a:spLocks noGrp="1"/>
          </p:cNvSpPr>
          <p:nvPr>
            <p:ph sz="quarter" idx="13"/>
          </p:nvPr>
        </p:nvSpPr>
        <p:spPr>
          <a:xfrm>
            <a:off x="1143000" y="731520"/>
            <a:ext cx="6400800" cy="897280"/>
          </a:xfrm>
        </p:spPr>
        <p:txBody>
          <a:bodyPr/>
          <a:lstStyle/>
          <a:p>
            <a:pPr marL="45720" indent="0">
              <a:buNone/>
            </a:pPr>
            <a:r>
              <a:rPr lang="zh-CN" altLang="en-US" dirty="0" smtClean="0"/>
              <a:t>主流方法：</a:t>
            </a:r>
            <a:endParaRPr lang="en-US" altLang="zh-CN" dirty="0" smtClean="0"/>
          </a:p>
          <a:p>
            <a:pPr marL="45720" indent="0">
              <a:buNone/>
            </a:pPr>
            <a:r>
              <a:rPr lang="en-US" altLang="zh-CN" dirty="0" smtClean="0"/>
              <a:t>1</a:t>
            </a:r>
            <a:r>
              <a:rPr lang="zh-CN" altLang="en-US" dirty="0" smtClean="0"/>
              <a:t>、光流法</a:t>
            </a:r>
            <a:endParaRPr lang="en-US" altLang="zh-CN" dirty="0" smtClean="0"/>
          </a:p>
        </p:txBody>
      </p:sp>
      <p:sp>
        <p:nvSpPr>
          <p:cNvPr id="5" name="TextBox 4"/>
          <p:cNvSpPr txBox="1"/>
          <p:nvPr/>
        </p:nvSpPr>
        <p:spPr>
          <a:xfrm>
            <a:off x="1141201" y="2420888"/>
            <a:ext cx="2062647" cy="430887"/>
          </a:xfrm>
          <a:prstGeom prst="rect">
            <a:avLst/>
          </a:prstGeom>
          <a:noFill/>
        </p:spPr>
        <p:txBody>
          <a:bodyPr wrap="square" rtlCol="0">
            <a:spAutoFit/>
          </a:bodyPr>
          <a:lstStyle/>
          <a:p>
            <a:pPr marL="45720">
              <a:spcBef>
                <a:spcPct val="20000"/>
              </a:spcBef>
              <a:spcAft>
                <a:spcPts val="300"/>
              </a:spcAft>
              <a:buClr>
                <a:schemeClr val="accent6">
                  <a:lumMod val="75000"/>
                </a:schemeClr>
              </a:buClr>
              <a:buSzPct val="130000"/>
            </a:pPr>
            <a:r>
              <a:rPr lang="en-US" altLang="zh-CN" sz="2200" dirty="0">
                <a:solidFill>
                  <a:schemeClr val="tx1">
                    <a:lumMod val="75000"/>
                    <a:lumOff val="25000"/>
                  </a:schemeClr>
                </a:solidFill>
              </a:rPr>
              <a:t>2</a:t>
            </a:r>
            <a:r>
              <a:rPr lang="zh-CN" altLang="en-US" sz="2200" dirty="0">
                <a:solidFill>
                  <a:schemeClr val="tx1">
                    <a:lumMod val="75000"/>
                    <a:lumOff val="25000"/>
                  </a:schemeClr>
                </a:solidFill>
              </a:rPr>
              <a:t>、背景</a:t>
            </a:r>
            <a:r>
              <a:rPr lang="zh-CN" altLang="en-US" sz="2200" dirty="0">
                <a:solidFill>
                  <a:schemeClr val="tx1">
                    <a:lumMod val="75000"/>
                    <a:lumOff val="25000"/>
                  </a:schemeClr>
                </a:solidFill>
              </a:rPr>
              <a:t>差分法</a:t>
            </a:r>
            <a:endParaRPr lang="en-US" altLang="zh-CN" sz="2200" dirty="0">
              <a:solidFill>
                <a:schemeClr val="tx1">
                  <a:lumMod val="75000"/>
                  <a:lumOff val="25000"/>
                </a:schemeClr>
              </a:solidFill>
            </a:endParaRPr>
          </a:p>
        </p:txBody>
      </p:sp>
      <p:sp>
        <p:nvSpPr>
          <p:cNvPr id="6" name="左大括号 5"/>
          <p:cNvSpPr/>
          <p:nvPr/>
        </p:nvSpPr>
        <p:spPr>
          <a:xfrm>
            <a:off x="3126124" y="2011977"/>
            <a:ext cx="365756" cy="12487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3563888" y="1844824"/>
            <a:ext cx="1800200" cy="369332"/>
          </a:xfrm>
          <a:prstGeom prst="rect">
            <a:avLst/>
          </a:prstGeom>
          <a:noFill/>
        </p:spPr>
        <p:txBody>
          <a:bodyPr wrap="square" rtlCol="0">
            <a:spAutoFit/>
          </a:bodyPr>
          <a:lstStyle/>
          <a:p>
            <a:r>
              <a:rPr lang="zh-CN" altLang="en-US" dirty="0" smtClean="0"/>
              <a:t>中值法背景建模</a:t>
            </a:r>
            <a:endParaRPr lang="zh-CN" altLang="en-US" dirty="0"/>
          </a:p>
        </p:txBody>
      </p:sp>
      <p:sp>
        <p:nvSpPr>
          <p:cNvPr id="8" name="TextBox 7"/>
          <p:cNvSpPr txBox="1"/>
          <p:nvPr/>
        </p:nvSpPr>
        <p:spPr>
          <a:xfrm>
            <a:off x="3579496" y="2420888"/>
            <a:ext cx="1800200" cy="369332"/>
          </a:xfrm>
          <a:prstGeom prst="rect">
            <a:avLst/>
          </a:prstGeom>
          <a:noFill/>
        </p:spPr>
        <p:txBody>
          <a:bodyPr wrap="square" rtlCol="0">
            <a:spAutoFit/>
          </a:bodyPr>
          <a:lstStyle/>
          <a:p>
            <a:r>
              <a:rPr lang="zh-CN" altLang="en-US" dirty="0"/>
              <a:t>均值</a:t>
            </a:r>
            <a:r>
              <a:rPr lang="zh-CN" altLang="en-US" dirty="0" smtClean="0"/>
              <a:t>法背景建模</a:t>
            </a:r>
            <a:endParaRPr lang="zh-CN" altLang="en-US" dirty="0"/>
          </a:p>
        </p:txBody>
      </p:sp>
      <p:sp>
        <p:nvSpPr>
          <p:cNvPr id="9" name="TextBox 8"/>
          <p:cNvSpPr txBox="1"/>
          <p:nvPr/>
        </p:nvSpPr>
        <p:spPr>
          <a:xfrm>
            <a:off x="3563888" y="2987660"/>
            <a:ext cx="1800200" cy="369332"/>
          </a:xfrm>
          <a:prstGeom prst="rect">
            <a:avLst/>
          </a:prstGeom>
          <a:noFill/>
        </p:spPr>
        <p:txBody>
          <a:bodyPr wrap="square" rtlCol="0">
            <a:spAutoFit/>
          </a:bodyPr>
          <a:lstStyle/>
          <a:p>
            <a:r>
              <a:rPr lang="zh-CN" altLang="en-US" dirty="0" smtClean="0"/>
              <a:t>高斯背景建模</a:t>
            </a:r>
            <a:endParaRPr lang="zh-CN" altLang="en-US" dirty="0"/>
          </a:p>
        </p:txBody>
      </p:sp>
      <p:sp>
        <p:nvSpPr>
          <p:cNvPr id="10" name="TextBox 9"/>
          <p:cNvSpPr txBox="1"/>
          <p:nvPr/>
        </p:nvSpPr>
        <p:spPr>
          <a:xfrm>
            <a:off x="1141201" y="4509120"/>
            <a:ext cx="1558591" cy="430887"/>
          </a:xfrm>
          <a:prstGeom prst="rect">
            <a:avLst/>
          </a:prstGeom>
          <a:noFill/>
        </p:spPr>
        <p:txBody>
          <a:bodyPr wrap="square" rtlCol="0">
            <a:spAutoFit/>
          </a:bodyPr>
          <a:lstStyle/>
          <a:p>
            <a:pPr marL="45720">
              <a:spcBef>
                <a:spcPct val="20000"/>
              </a:spcBef>
              <a:spcAft>
                <a:spcPts val="300"/>
              </a:spcAft>
              <a:buClr>
                <a:schemeClr val="accent6">
                  <a:lumMod val="75000"/>
                </a:schemeClr>
              </a:buClr>
              <a:buSzPct val="130000"/>
            </a:pPr>
            <a:r>
              <a:rPr lang="en-US" altLang="zh-CN" sz="2200" dirty="0" smtClean="0">
                <a:solidFill>
                  <a:schemeClr val="tx1">
                    <a:lumMod val="75000"/>
                    <a:lumOff val="25000"/>
                  </a:schemeClr>
                </a:solidFill>
              </a:rPr>
              <a:t>3</a:t>
            </a:r>
            <a:r>
              <a:rPr lang="zh-CN" altLang="en-US" sz="2200" dirty="0" smtClean="0">
                <a:solidFill>
                  <a:schemeClr val="tx1">
                    <a:lumMod val="75000"/>
                    <a:lumOff val="25000"/>
                  </a:schemeClr>
                </a:solidFill>
              </a:rPr>
              <a:t>、帧差法</a:t>
            </a:r>
            <a:endParaRPr lang="en-US" altLang="zh-CN" sz="2200" dirty="0">
              <a:solidFill>
                <a:schemeClr val="tx1">
                  <a:lumMod val="75000"/>
                  <a:lumOff val="25000"/>
                </a:schemeClr>
              </a:solidFill>
            </a:endParaRPr>
          </a:p>
        </p:txBody>
      </p:sp>
      <p:sp>
        <p:nvSpPr>
          <p:cNvPr id="11" name="左大括号 10"/>
          <p:cNvSpPr/>
          <p:nvPr/>
        </p:nvSpPr>
        <p:spPr>
          <a:xfrm>
            <a:off x="2550060" y="4100209"/>
            <a:ext cx="365756" cy="12487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2915816" y="3915543"/>
            <a:ext cx="1800200" cy="369332"/>
          </a:xfrm>
          <a:prstGeom prst="rect">
            <a:avLst/>
          </a:prstGeom>
          <a:noFill/>
        </p:spPr>
        <p:txBody>
          <a:bodyPr wrap="square" rtlCol="0">
            <a:spAutoFit/>
          </a:bodyPr>
          <a:lstStyle/>
          <a:p>
            <a:r>
              <a:rPr lang="zh-CN" altLang="en-US" dirty="0" smtClean="0"/>
              <a:t>传统帧差法</a:t>
            </a:r>
            <a:endParaRPr lang="zh-CN" altLang="en-US" dirty="0"/>
          </a:p>
        </p:txBody>
      </p:sp>
      <p:sp>
        <p:nvSpPr>
          <p:cNvPr id="13" name="TextBox 12"/>
          <p:cNvSpPr txBox="1"/>
          <p:nvPr/>
        </p:nvSpPr>
        <p:spPr>
          <a:xfrm>
            <a:off x="2915816" y="4536820"/>
            <a:ext cx="1800200" cy="369332"/>
          </a:xfrm>
          <a:prstGeom prst="rect">
            <a:avLst/>
          </a:prstGeom>
          <a:noFill/>
        </p:spPr>
        <p:txBody>
          <a:bodyPr wrap="square" rtlCol="0">
            <a:spAutoFit/>
          </a:bodyPr>
          <a:lstStyle/>
          <a:p>
            <a:r>
              <a:rPr lang="zh-CN" altLang="en-US" dirty="0" smtClean="0"/>
              <a:t>三帧差分法</a:t>
            </a:r>
            <a:endParaRPr lang="zh-CN" altLang="en-US" dirty="0"/>
          </a:p>
        </p:txBody>
      </p:sp>
      <p:sp>
        <p:nvSpPr>
          <p:cNvPr id="14" name="TextBox 13"/>
          <p:cNvSpPr txBox="1"/>
          <p:nvPr/>
        </p:nvSpPr>
        <p:spPr>
          <a:xfrm>
            <a:off x="2915816" y="5164250"/>
            <a:ext cx="3024336" cy="369332"/>
          </a:xfrm>
          <a:prstGeom prst="rect">
            <a:avLst/>
          </a:prstGeom>
          <a:noFill/>
        </p:spPr>
        <p:txBody>
          <a:bodyPr wrap="square" rtlCol="0">
            <a:spAutoFit/>
          </a:bodyPr>
          <a:lstStyle/>
          <a:p>
            <a:r>
              <a:rPr lang="zh-CN" altLang="en-US" dirty="0" smtClean="0"/>
              <a:t>与运动历史图结合的帧差法</a:t>
            </a:r>
            <a:endParaRPr lang="zh-CN" altLang="en-US" dirty="0"/>
          </a:p>
        </p:txBody>
      </p:sp>
    </p:spTree>
    <p:extLst>
      <p:ext uri="{BB962C8B-B14F-4D97-AF65-F5344CB8AC3E}">
        <p14:creationId xmlns:p14="http://schemas.microsoft.com/office/powerpoint/2010/main" val="3217542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15000"/>
            <a:ext cx="6512511" cy="1143000"/>
          </a:xfrm>
        </p:spPr>
        <p:txBody>
          <a:bodyPr/>
          <a:lstStyle/>
          <a:p>
            <a:r>
              <a:rPr lang="zh-CN" altLang="en-US" dirty="0" smtClean="0"/>
              <a:t>中值法背景建模</a:t>
            </a:r>
            <a:endParaRPr lang="zh-CN" altLang="en-US" dirty="0"/>
          </a:p>
        </p:txBody>
      </p:sp>
      <p:sp>
        <p:nvSpPr>
          <p:cNvPr id="3" name="内容占位符 2"/>
          <p:cNvSpPr>
            <a:spLocks noGrp="1"/>
          </p:cNvSpPr>
          <p:nvPr>
            <p:ph sz="quarter" idx="13"/>
          </p:nvPr>
        </p:nvSpPr>
        <p:spPr/>
        <p:txBody>
          <a:bodyPr/>
          <a:lstStyle/>
          <a:p>
            <a:endParaRPr lang="zh-CN" altLang="en-US" dirty="0"/>
          </a:p>
        </p:txBody>
      </p:sp>
      <p:pic>
        <p:nvPicPr>
          <p:cNvPr id="4" name="图片 3"/>
          <p:cNvPicPr/>
          <p:nvPr/>
        </p:nvPicPr>
        <p:blipFill>
          <a:blip r:embed="rId2" cstate="screen">
            <a:extLst>
              <a:ext uri="{28A0092B-C50C-407E-A947-70E740481C1C}">
                <a14:useLocalDpi xmlns:a14="http://schemas.microsoft.com/office/drawing/2010/main"/>
              </a:ext>
            </a:extLst>
          </a:blip>
          <a:stretch>
            <a:fillRect/>
          </a:stretch>
        </p:blipFill>
        <p:spPr>
          <a:xfrm>
            <a:off x="0" y="0"/>
            <a:ext cx="5486400" cy="3085465"/>
          </a:xfrm>
          <a:prstGeom prst="rect">
            <a:avLst/>
          </a:prstGeom>
        </p:spPr>
      </p:pic>
      <p:pic>
        <p:nvPicPr>
          <p:cNvPr id="5" name="图片 4" descr="D:\biyeshejiProjects\中值背景建模\中值背景建模\gray.jpg"/>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63830" y="2708920"/>
            <a:ext cx="5486400" cy="3088005"/>
          </a:xfrm>
          <a:prstGeom prst="rect">
            <a:avLst/>
          </a:prstGeom>
          <a:noFill/>
          <a:ln>
            <a:noFill/>
          </a:ln>
        </p:spPr>
      </p:pic>
    </p:spTree>
    <p:extLst>
      <p:ext uri="{BB962C8B-B14F-4D97-AF65-F5344CB8AC3E}">
        <p14:creationId xmlns:p14="http://schemas.microsoft.com/office/powerpoint/2010/main" val="183955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1372</TotalTime>
  <Words>886</Words>
  <Application>Microsoft Office PowerPoint</Application>
  <PresentationFormat>全屏显示(4:3)</PresentationFormat>
  <Paragraphs>123</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气流</vt:lpstr>
      <vt:lpstr>基于摘要的监控视频信息检索系统</vt:lpstr>
      <vt:lpstr>监控领域现状</vt:lpstr>
      <vt:lpstr>存在的问题？</vt:lpstr>
      <vt:lpstr>解决方案</vt:lpstr>
      <vt:lpstr>视频摘要</vt:lpstr>
      <vt:lpstr>视频摘要关键技术</vt:lpstr>
      <vt:lpstr>视频摘要技术路线</vt:lpstr>
      <vt:lpstr>运动物体检测</vt:lpstr>
      <vt:lpstr>中值法背景建模</vt:lpstr>
      <vt:lpstr>均值法背景建模</vt:lpstr>
      <vt:lpstr>高斯背景建模</vt:lpstr>
      <vt:lpstr>帧差法</vt:lpstr>
      <vt:lpstr>三帧差分法</vt:lpstr>
      <vt:lpstr>与运动历史图结合的三帧差分法</vt:lpstr>
      <vt:lpstr>效率对比</vt:lpstr>
      <vt:lpstr>图像灰度化操作</vt:lpstr>
      <vt:lpstr>中值滤波</vt:lpstr>
      <vt:lpstr>特征提取关键技术</vt:lpstr>
      <vt:lpstr>特征提取技术路线</vt:lpstr>
      <vt:lpstr>技术难点</vt:lpstr>
      <vt:lpstr>视频云摘要和云检索</vt:lpstr>
      <vt:lpstr>云框架</vt:lpstr>
      <vt:lpstr>应用举例</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基于摘要的视频内容检索----中期报告</dc:title>
  <dc:creator>liuyuanyi</dc:creator>
  <cp:lastModifiedBy>liuyuanyi</cp:lastModifiedBy>
  <cp:revision>81</cp:revision>
  <dcterms:created xsi:type="dcterms:W3CDTF">2013-06-27T06:37:43Z</dcterms:created>
  <dcterms:modified xsi:type="dcterms:W3CDTF">2013-10-19T03:22:34Z</dcterms:modified>
</cp:coreProperties>
</file>