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59" r:id="rId5"/>
    <p:sldId id="280" r:id="rId6"/>
    <p:sldId id="262" r:id="rId7"/>
    <p:sldId id="279" r:id="rId8"/>
    <p:sldId id="281" r:id="rId9"/>
    <p:sldId id="264" r:id="rId10"/>
    <p:sldId id="267" r:id="rId11"/>
    <p:sldId id="268" r:id="rId12"/>
    <p:sldId id="269" r:id="rId13"/>
    <p:sldId id="270" r:id="rId14"/>
    <p:sldId id="271" r:id="rId15"/>
    <p:sldId id="265" r:id="rId16"/>
    <p:sldId id="272" r:id="rId17"/>
    <p:sldId id="273" r:id="rId18"/>
    <p:sldId id="274" r:id="rId19"/>
    <p:sldId id="275" r:id="rId20"/>
    <p:sldId id="276" r:id="rId21"/>
    <p:sldId id="277" r:id="rId22"/>
    <p:sldId id="261" r:id="rId23"/>
    <p:sldId id="278" r:id="rId24"/>
    <p:sldId id="266" r:id="rId25"/>
  </p:sldIdLst>
  <p:sldSz cx="9144000" cy="5143500" type="screen16x9"/>
  <p:notesSz cx="6858000" cy="9144000"/>
  <p:embeddedFontLst>
    <p:embeddedFont>
      <p:font typeface="Bebas Neue" panose="020B060402020202020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Open Sans" panose="020B0604020202020204" charset="0"/>
      <p:regular r:id="rId32"/>
      <p:bold r:id="rId33"/>
      <p:italic r:id="rId34"/>
      <p:boldItalic r:id="rId35"/>
    </p:embeddedFont>
    <p:embeddedFont>
      <p:font typeface="Overlock" panose="020B0604020202020204" charset="0"/>
      <p:regular r:id="rId36"/>
      <p:bold r:id="rId37"/>
      <p:italic r:id="rId38"/>
      <p:boldItalic r:id="rId39"/>
    </p:embeddedFont>
    <p:embeddedFont>
      <p:font typeface="Robot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jPnD0+l6NAZUrPY+SPQ6fK8n4o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040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934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340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940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060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676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781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176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59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310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171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594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462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327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46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3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linkedin.com/in/ronnyf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onnyfahrudin.medium.com/" TargetMode="External"/><Relationship Id="rId5" Type="http://schemas.openxmlformats.org/officeDocument/2006/relationships/hyperlink" Target="mailto:ronnyfahrudin@gmail.com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1372625" y="1308356"/>
            <a:ext cx="7125600" cy="1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d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thematic Academy</a:t>
            </a:r>
            <a:endParaRPr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1358374" y="2250925"/>
            <a:ext cx="6780483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ID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Tema</a:t>
            </a:r>
            <a:r>
              <a:rPr lang="en-ID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Pelatihan</a:t>
            </a:r>
            <a:r>
              <a:rPr lang="en-ID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: Text Processing with Regex </a:t>
            </a:r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1371300" y="2631925"/>
            <a:ext cx="35532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Pertemuan #</a:t>
            </a:r>
            <a:r>
              <a:rPr lang="en-US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id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127750" y="479025"/>
            <a:ext cx="89355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D" sz="32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Dua</a:t>
            </a:r>
            <a:r>
              <a:rPr lang="en-ID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32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aturan</a:t>
            </a:r>
            <a:r>
              <a:rPr lang="en-ID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32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dasar</a:t>
            </a:r>
            <a:r>
              <a:rPr lang="en-ID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REGEX</a:t>
            </a:r>
            <a:endParaRPr lang="en-ID" sz="3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1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211700" y="1242697"/>
            <a:ext cx="88038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Dua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aturan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dasar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dari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pencocokan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pola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</a:p>
          <a:p>
            <a:pPr algn="ctr"/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dengan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REGEX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adalah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sebagai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berikut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:</a:t>
            </a:r>
          </a:p>
          <a:p>
            <a:endParaRPr lang="en-ID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sp>
        <p:nvSpPr>
          <p:cNvPr id="189" name="Google Shape;189;p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90" name="Google Shape;190;p9"/>
          <p:cNvPicPr preferRelativeResize="0"/>
          <p:nvPr/>
        </p:nvPicPr>
        <p:blipFill rotWithShape="1">
          <a:blip r:embed="rId3">
            <a:alphaModFix/>
          </a:blip>
          <a:srcRect l="3933" r="3942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19BC2A-BD6C-424B-B37D-D08CCEE6FD0A}"/>
              </a:ext>
            </a:extLst>
          </p:cNvPr>
          <p:cNvSpPr/>
          <p:nvPr/>
        </p:nvSpPr>
        <p:spPr>
          <a:xfrm>
            <a:off x="1128714" y="2585500"/>
            <a:ext cx="2600325" cy="1290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Karakter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yang 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ditemukan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terlebih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dahulu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dari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paling 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kiri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yang 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akan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diambil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130834-DB0E-4C6B-8AA0-55A18588D6DF}"/>
              </a:ext>
            </a:extLst>
          </p:cNvPr>
          <p:cNvSpPr/>
          <p:nvPr/>
        </p:nvSpPr>
        <p:spPr>
          <a:xfrm>
            <a:off x="5414962" y="2571750"/>
            <a:ext cx="2736056" cy="1290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4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Pencocokan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bersifat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serakah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(</a:t>
            </a:r>
            <a:r>
              <a:rPr lang="en-ID" sz="1400" b="0" i="1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greedy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) 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dimana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karakter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terakhir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yang 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masih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cocok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yang 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akan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diambil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13A360-801C-495F-9197-92F90B091F1F}"/>
              </a:ext>
            </a:extLst>
          </p:cNvPr>
          <p:cNvCxnSpPr/>
          <p:nvPr/>
        </p:nvCxnSpPr>
        <p:spPr>
          <a:xfrm flipH="1">
            <a:off x="3257550" y="1889012"/>
            <a:ext cx="535781" cy="64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B7BAFD-59BC-468D-A50B-EB7555ABA900}"/>
              </a:ext>
            </a:extLst>
          </p:cNvPr>
          <p:cNvCxnSpPr>
            <a:cxnSpLocks/>
          </p:cNvCxnSpPr>
          <p:nvPr/>
        </p:nvCxnSpPr>
        <p:spPr>
          <a:xfrm>
            <a:off x="5829300" y="1889012"/>
            <a:ext cx="685800" cy="63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19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1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106150" y="487124"/>
            <a:ext cx="88038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D" sz="1800" b="1" dirty="0" err="1">
                <a:latin typeface="Calibri" panose="020F0502020204030204" pitchFamily="34" charset="0"/>
              </a:rPr>
              <a:t>Kombinasi</a:t>
            </a:r>
            <a:r>
              <a:rPr lang="en-ID" sz="1800" b="1" dirty="0">
                <a:latin typeface="Calibri" panose="020F0502020204030204" pitchFamily="34" charset="0"/>
              </a:rPr>
              <a:t> </a:t>
            </a:r>
            <a:r>
              <a:rPr lang="en-ID" sz="1800" b="1" dirty="0" err="1">
                <a:latin typeface="Calibri" panose="020F0502020204030204" pitchFamily="34" charset="0"/>
              </a:rPr>
              <a:t>Karakter</a:t>
            </a:r>
            <a:endParaRPr lang="en-ID" sz="1800" b="1" dirty="0">
              <a:latin typeface="Calibri" panose="020F0502020204030204" pitchFamily="34" charset="0"/>
            </a:endParaRPr>
          </a:p>
          <a:p>
            <a:pPr algn="ctr"/>
            <a:endParaRPr lang="en-ID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REGEX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terdiri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dari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kombinasi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karakter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literal dan metacharacter.</a:t>
            </a:r>
          </a:p>
        </p:txBody>
      </p:sp>
      <p:sp>
        <p:nvSpPr>
          <p:cNvPr id="189" name="Google Shape;189;p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90" name="Google Shape;190;p9"/>
          <p:cNvPicPr preferRelativeResize="0"/>
          <p:nvPr/>
        </p:nvPicPr>
        <p:blipFill rotWithShape="1">
          <a:blip r:embed="rId3">
            <a:alphaModFix/>
          </a:blip>
          <a:srcRect l="3933" r="3942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4DE4C4-C253-430E-8596-FAA67985A63B}"/>
              </a:ext>
            </a:extLst>
          </p:cNvPr>
          <p:cNvSpPr/>
          <p:nvPr/>
        </p:nvSpPr>
        <p:spPr>
          <a:xfrm>
            <a:off x="3530009" y="1524000"/>
            <a:ext cx="1410586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E3B7E4-6339-422D-9C36-0D0C6EF2A644}"/>
              </a:ext>
            </a:extLst>
          </p:cNvPr>
          <p:cNvSpPr/>
          <p:nvPr/>
        </p:nvSpPr>
        <p:spPr>
          <a:xfrm>
            <a:off x="5404884" y="2879265"/>
            <a:ext cx="1410586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Metacharacter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439F3B-4861-4485-B3BC-EE393457F41D}"/>
              </a:ext>
            </a:extLst>
          </p:cNvPr>
          <p:cNvSpPr/>
          <p:nvPr/>
        </p:nvSpPr>
        <p:spPr>
          <a:xfrm>
            <a:off x="1757916" y="2879266"/>
            <a:ext cx="1410586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Literal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DE71A9-ECC9-4289-8292-1FDF801E47BE}"/>
              </a:ext>
            </a:extLst>
          </p:cNvPr>
          <p:cNvCxnSpPr>
            <a:stCxn id="2" idx="2"/>
          </p:cNvCxnSpPr>
          <p:nvPr/>
        </p:nvCxnSpPr>
        <p:spPr>
          <a:xfrm>
            <a:off x="4235302" y="2076893"/>
            <a:ext cx="0" cy="107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DB5C21-D158-42C2-9341-8F13BCF3452E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3168502" y="3155712"/>
            <a:ext cx="22363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127750" y="479025"/>
            <a:ext cx="89355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ID" sz="4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Teks Literal</a:t>
            </a:r>
            <a:endParaRPr sz="4000" b="1" i="0" u="none" strike="noStrike" cap="none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1" i="0" u="none" strike="noStrike" cap="none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127750" y="1348214"/>
            <a:ext cx="88038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endParaRPr lang="en-ID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Teks literal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adalah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pola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REGEX yang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akan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dicocokkan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persis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atau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apa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adanya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dengan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teks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yang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akan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dibandingkan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  <a:endParaRPr lang="en-ID" sz="1800" dirty="0"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Teks literal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terdiri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dari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huruf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karakter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apapun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kecuali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$()*+.?[]\^{|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Karakter-karakter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pengecualian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tersebut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disebut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sebagai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metacharacter.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Agar metacharacter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dikenali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sebagai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karakter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literal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maka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kita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perlu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menggunakan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tanda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backslash \di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depan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karakter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tersebut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89" name="Google Shape;189;p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90" name="Google Shape;190;p9"/>
          <p:cNvPicPr preferRelativeResize="0"/>
          <p:nvPr/>
        </p:nvPicPr>
        <p:blipFill rotWithShape="1">
          <a:blip r:embed="rId3">
            <a:alphaModFix/>
          </a:blip>
          <a:srcRect l="3933" r="3942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134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127750" y="479025"/>
            <a:ext cx="89355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ID" sz="4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Metacharacter</a:t>
            </a:r>
            <a:endParaRPr sz="4000" b="1" i="0" u="none" strike="noStrike" cap="none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80750" y="1199311"/>
            <a:ext cx="88038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endParaRPr lang="en-ID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Metacharacter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adalah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karakter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pada REGEX yang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merepresentasikan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karakter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atau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struktur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pengelompokan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dan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perulangan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teks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Beberapa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metacharacter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ini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bisa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punya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makna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yang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berbeda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ketika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masuk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ke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komposisi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REGEX yang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berbeda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Metacharacter pada REGEX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adalah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rangkaian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karakter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berikut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:</a:t>
            </a:r>
          </a:p>
          <a:p>
            <a:endParaRPr lang="en-ID" sz="1800" dirty="0">
              <a:latin typeface="Open Sans" panose="020B0606030504020204" pitchFamily="34" charset="0"/>
            </a:endParaRPr>
          </a:p>
          <a:p>
            <a:r>
              <a:rPr lang="en-ID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$()*+.?[]\^{|</a:t>
            </a:r>
          </a:p>
        </p:txBody>
      </p:sp>
      <p:sp>
        <p:nvSpPr>
          <p:cNvPr id="189" name="Google Shape;189;p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90" name="Google Shape;190;p9"/>
          <p:cNvPicPr preferRelativeResize="0"/>
          <p:nvPr/>
        </p:nvPicPr>
        <p:blipFill rotWithShape="1">
          <a:blip r:embed="rId3">
            <a:alphaModFix/>
          </a:blip>
          <a:srcRect l="3933" r="3942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588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127750" y="479025"/>
            <a:ext cx="8935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ID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(Dot) </a:t>
            </a:r>
            <a:endParaRPr sz="1350" b="1" i="0" u="none" strike="noStrike" cap="none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1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81650" y="871425"/>
            <a:ext cx="88038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endParaRPr lang="en-ID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Dot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atau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tanda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titik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merupakan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metacharacter yang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merepresentasikan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satu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karakter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apapun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kecuali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baris (newline character).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Jika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kita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ingin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mencocokkan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karakter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apapun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dengan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jumlah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tertentu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maka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dot yang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ditulis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juga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harus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dengan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jumlah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yang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diinginkan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tersebut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Contoh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:…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cocok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dengan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teks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“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hai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”, ”get …”, “bye …”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tapi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tidak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cocok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dengan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“hi” dan “oi”.</a:t>
            </a:r>
          </a:p>
        </p:txBody>
      </p:sp>
      <p:sp>
        <p:nvSpPr>
          <p:cNvPr id="200" name="Google Shape;200;p10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3">
            <a:alphaModFix/>
          </a:blip>
          <a:srcRect l="3933" r="3942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127750" y="479025"/>
            <a:ext cx="8935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D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Daftar Class </a:t>
            </a:r>
            <a:r>
              <a:rPr lang="en-ID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ShorthandClass</a:t>
            </a:r>
            <a:r>
              <a:rPr lang="en-ID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/ </a:t>
            </a:r>
            <a:r>
              <a:rPr lang="en-ID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singkatan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198" name="Google Shape;198;p10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1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81650" y="871425"/>
            <a:ext cx="8803800" cy="2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0" name="Google Shape;200;p10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3">
            <a:alphaModFix/>
          </a:blip>
          <a:srcRect l="3933" r="3942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F81AB33-220C-425E-8C5B-403A39CCD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50" y="1261760"/>
            <a:ext cx="8803800" cy="259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14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127750" y="479025"/>
            <a:ext cx="8935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ID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Daftar Non-Printable Character</a:t>
            </a:r>
            <a:endParaRPr sz="1350" b="1" i="0" u="none" strike="noStrike" cap="none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1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81650" y="871425"/>
            <a:ext cx="8803800" cy="2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0" name="Google Shape;200;p10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3">
            <a:alphaModFix/>
          </a:blip>
          <a:srcRect l="3933" r="3942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25663DE-AAE2-4374-994F-FA9DD699B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50" y="1182043"/>
            <a:ext cx="8759100" cy="28620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EA467F-F35D-4675-AAB3-D146BADC3E90}"/>
              </a:ext>
            </a:extLst>
          </p:cNvPr>
          <p:cNvSpPr txBox="1"/>
          <p:nvPr/>
        </p:nvSpPr>
        <p:spPr>
          <a:xfrm>
            <a:off x="258550" y="4235740"/>
            <a:ext cx="5397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Noted: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ASCII = American Standard Code for Information Interchange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0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127750" y="479025"/>
            <a:ext cx="8935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D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Daftar Quantifier (</a:t>
            </a:r>
            <a:r>
              <a:rPr lang="en-ID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Pembilang</a:t>
            </a:r>
            <a:r>
              <a:rPr lang="en-ID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endParaRPr lang="en-ID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1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81650" y="871425"/>
            <a:ext cx="8803800" cy="2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0" name="Google Shape;200;p10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3">
            <a:alphaModFix/>
          </a:blip>
          <a:srcRect l="3933" r="3942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C27ACE15-BAD2-4968-BAEE-9C5FFB098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27" y="1614800"/>
            <a:ext cx="8494846" cy="156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40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127750" y="479025"/>
            <a:ext cx="8935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ID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Anchor Metacharacter</a:t>
            </a:r>
            <a:endParaRPr sz="1350" b="1" i="0" u="none" strike="noStrike" cap="none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1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81650" y="871425"/>
            <a:ext cx="8803800" cy="51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Adalah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metacharacter yang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menandai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posisi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awal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dan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akhir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dari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karakter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sz="1200" b="0" i="0" u="none" strike="noStrike" cap="none" dirty="0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0" name="Google Shape;200;p10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3">
            <a:alphaModFix/>
          </a:blip>
          <a:srcRect l="3933" r="3942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2A42D0-FEB6-4841-A9B4-31CAF9E14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50" y="1458733"/>
            <a:ext cx="8445985" cy="258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1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127750" y="479025"/>
            <a:ext cx="8935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ID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Character Class</a:t>
            </a:r>
            <a:endParaRPr sz="1350" b="1" i="0" u="none" strike="noStrike" cap="none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1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106150" y="1019869"/>
            <a:ext cx="88038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endParaRPr lang="en-ID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D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Character class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adalah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konstruksi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yang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menggunakan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tanda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kurung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siku []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dengan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daftar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karakter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di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dalamnya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endParaRPr lang="en-ID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sv-S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sv-S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Konstruksi ini akan mencocokkan salah satu karakter yang terdapat pada character class ini.</a:t>
            </a:r>
          </a:p>
          <a:p>
            <a:r>
              <a:rPr lang="en-ID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Contoh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oe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]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cocok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dengan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karakter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atau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karakter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e</a:t>
            </a:r>
          </a:p>
          <a:p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b[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oe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]la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cocok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dengan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bola dan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bela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00" name="Google Shape;200;p10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3">
            <a:alphaModFix/>
          </a:blip>
          <a:srcRect l="3933" r="3942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10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l="3933" r="3942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73B6E2-D819-4E18-9B05-C396D79EB6B1}"/>
              </a:ext>
            </a:extLst>
          </p:cNvPr>
          <p:cNvSpPr txBox="1"/>
          <p:nvPr/>
        </p:nvSpPr>
        <p:spPr>
          <a:xfrm>
            <a:off x="2021102" y="650346"/>
            <a:ext cx="678869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1" marR="0" lvl="0" indent="-128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lang="en-US" sz="1400" b="1" i="0" u="none" strike="noStrike" cap="none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Riwayat </a:t>
            </a:r>
            <a:r>
              <a:rPr lang="en-US" sz="1400" b="1" i="0" u="none" strike="noStrike" cap="none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Pekerjaan</a:t>
            </a:r>
            <a:endParaRPr lang="en-US" sz="1400" b="1" i="0" u="none" strike="noStrike" cap="none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50"/>
              <a:buFont typeface="Overlock"/>
              <a:buChar char="●"/>
            </a:pPr>
            <a:r>
              <a:rPr lang="en-US" sz="140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Professional Speaker Mentor TA </a:t>
            </a:r>
            <a:r>
              <a:rPr lang="en-US" sz="1400" b="1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Digitalent</a:t>
            </a:r>
            <a:r>
              <a:rPr lang="en-US" sz="140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X </a:t>
            </a:r>
            <a:r>
              <a:rPr lang="en-US" sz="1400" b="1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DQLab</a:t>
            </a:r>
            <a:r>
              <a:rPr lang="en-US" sz="1400" b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Batch 1</a:t>
            </a: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50"/>
              <a:buFont typeface="Overlock"/>
              <a:buChar char="●"/>
            </a:pPr>
            <a:r>
              <a:rPr lang="en-US" sz="140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Assistant Mentor Data Scientist/Analyst/Engineer </a:t>
            </a:r>
            <a:r>
              <a:rPr lang="en-US" sz="1400" b="1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Digitalent</a:t>
            </a:r>
            <a:r>
              <a:rPr lang="en-US" sz="140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Scholarship </a:t>
            </a:r>
            <a:r>
              <a:rPr lang="en-US" sz="1400" b="1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Kominfo</a:t>
            </a:r>
            <a:r>
              <a:rPr lang="en-US" sz="140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X </a:t>
            </a:r>
            <a:r>
              <a:rPr lang="en-US" sz="1400" b="1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DQLab</a:t>
            </a:r>
            <a:endParaRPr lang="en-US" sz="1400" b="1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50"/>
              <a:buFont typeface="Overlock"/>
              <a:buChar char="●"/>
            </a:pPr>
            <a:r>
              <a:rPr lang="en-US" sz="140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Data Scientist at </a:t>
            </a:r>
            <a:r>
              <a:rPr lang="en-US" sz="1400" b="1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Innovatz</a:t>
            </a:r>
            <a:endParaRPr lang="en-US" sz="1400" b="1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14287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50"/>
            </a:pPr>
            <a:r>
              <a:rPr lang="en-US" sz="140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         -     Develop Application Scorecard with Machine Learning @</a:t>
            </a:r>
            <a:r>
              <a:rPr lang="en-US" sz="1400" b="1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Pegadaian</a:t>
            </a:r>
            <a:endParaRPr lang="en-US" sz="1400" b="1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14287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50"/>
            </a:pPr>
            <a:r>
              <a:rPr lang="en-US" sz="140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         -     Develop Dashboard Approval Credit @</a:t>
            </a:r>
            <a:r>
              <a:rPr lang="en-US" sz="1400" b="1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Pegadaian</a:t>
            </a:r>
            <a:r>
              <a:rPr lang="en-US" sz="140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lang="en-US" sz="1400" b="1" i="0" u="none" strike="noStrike" cap="none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50"/>
              <a:buFont typeface="Overlock"/>
              <a:buChar char="●"/>
            </a:pPr>
            <a:r>
              <a:rPr lang="en-US" sz="140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Analyst and Researcher at </a:t>
            </a:r>
            <a:r>
              <a:rPr lang="en-US" sz="1400" b="1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Evidensi</a:t>
            </a:r>
            <a:endParaRPr lang="en-US" sz="1400" b="1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14287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50"/>
            </a:pPr>
            <a:r>
              <a:rPr lang="en-US" sz="1400" b="1" i="0" u="none" strike="noStrike" cap="none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         -     Helping MSME to analyze data for business growth    </a:t>
            </a: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50"/>
              <a:buFont typeface="Overlock"/>
              <a:buChar char="●"/>
            </a:pPr>
            <a:r>
              <a:rPr lang="en-US" sz="140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Data Scientist Awardee at IYKRA Data Fellowship</a:t>
            </a: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350"/>
              <a:buFont typeface="Overlock"/>
              <a:buChar char="●"/>
            </a:pPr>
            <a:r>
              <a:rPr lang="en-US" sz="1400" b="1" i="0" u="none" strike="noStrike" cap="none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Develop Machine Learning to calculate Estimated Time Arrival Taxi at Bluebird </a:t>
            </a:r>
            <a:r>
              <a:rPr lang="en-US" sz="140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lang="en-US" sz="1400" b="1" i="0" u="none" strike="noStrike" cap="none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" name="Google Shape;110;p2">
            <a:extLst>
              <a:ext uri="{FF2B5EF4-FFF2-40B4-BE49-F238E27FC236}">
                <a16:creationId xmlns:a16="http://schemas.microsoft.com/office/drawing/2014/main" id="{A5CEC5AB-E4B0-4319-8F73-71AB241BA52E}"/>
              </a:ext>
            </a:extLst>
          </p:cNvPr>
          <p:cNvSpPr/>
          <p:nvPr/>
        </p:nvSpPr>
        <p:spPr>
          <a:xfrm>
            <a:off x="278600" y="910700"/>
            <a:ext cx="1686900" cy="211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CC4291-7AF9-4A56-AEDE-0B8328A7A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02" y="924626"/>
            <a:ext cx="1575695" cy="2085647"/>
          </a:xfrm>
          <a:prstGeom prst="rect">
            <a:avLst/>
          </a:prstGeom>
        </p:spPr>
      </p:pic>
      <p:sp>
        <p:nvSpPr>
          <p:cNvPr id="16" name="Google Shape;106;p2">
            <a:extLst>
              <a:ext uri="{FF2B5EF4-FFF2-40B4-BE49-F238E27FC236}">
                <a16:creationId xmlns:a16="http://schemas.microsoft.com/office/drawing/2014/main" id="{1B78C6A2-7C38-42A3-9D92-EE4DC1EA4B0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1652" y="598775"/>
            <a:ext cx="225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520" dirty="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Profil Pengajar</a:t>
            </a:r>
            <a:endParaRPr sz="2520" dirty="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9A9047-24EB-4F97-A4BE-638AA739EC24}"/>
              </a:ext>
            </a:extLst>
          </p:cNvPr>
          <p:cNvSpPr txBox="1"/>
          <p:nvPr/>
        </p:nvSpPr>
        <p:spPr>
          <a:xfrm>
            <a:off x="278600" y="3336125"/>
            <a:ext cx="467123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Contact </a:t>
            </a:r>
            <a:r>
              <a:rPr lang="en-US" sz="1400" b="1" i="0" u="none" strike="noStrike" cap="none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Pengajar</a:t>
            </a:r>
            <a:endParaRPr lang="en-US" sz="1400" b="1" i="0" u="none" strike="noStrike" cap="none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400" b="1" i="0" u="none" strike="noStrike" cap="none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Ponsel</a:t>
            </a:r>
            <a:r>
              <a:rPr lang="en-US" sz="1400" b="1" i="0" u="none" strike="noStrike" cap="none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   : 085700015619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Email      : </a:t>
            </a:r>
            <a:r>
              <a:rPr lang="en-US" sz="1400" b="1" i="0" u="none" strike="noStrike" cap="none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  <a:hlinkClick r:id="rId5"/>
              </a:rPr>
              <a:t>ronnyfahrudin@gmail.com</a:t>
            </a:r>
            <a:endParaRPr lang="en-US" sz="1400" b="1" i="0" u="none" strike="noStrike" cap="none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40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Medium : </a:t>
            </a:r>
            <a:r>
              <a:rPr lang="en-US" sz="140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  <a:hlinkClick r:id="rId6"/>
              </a:rPr>
              <a:t>https://ronnyfahrudin.medium.com/</a:t>
            </a:r>
            <a:endParaRPr lang="en-US" sz="1400" b="1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LinkedIn : </a:t>
            </a:r>
            <a:r>
              <a:rPr lang="en-US" sz="1400" b="1" i="0" u="none" strike="noStrike" cap="none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  <a:hlinkClick r:id="rId7"/>
              </a:rPr>
              <a:t>https://www.linkedin.com/in/ronnyf/</a:t>
            </a:r>
            <a:r>
              <a:rPr lang="en-US" sz="1400" b="1" i="0" u="none" strike="noStrike" cap="none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127750" y="479025"/>
            <a:ext cx="8935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ID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Character Class Metacharacters</a:t>
            </a:r>
            <a:endParaRPr sz="1350" b="1" i="0" u="none" strike="noStrike" cap="none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1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81650" y="871425"/>
            <a:ext cx="88038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endParaRPr lang="en-ID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dalam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character class juga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terdapat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beberapa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metacharacter yang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khusus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bisa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digunakan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pada character class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antara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lain.</a:t>
            </a:r>
          </a:p>
        </p:txBody>
      </p:sp>
      <p:sp>
        <p:nvSpPr>
          <p:cNvPr id="200" name="Google Shape;200;p10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3">
            <a:alphaModFix/>
          </a:blip>
          <a:srcRect l="3933" r="3942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DDB41D4-46BF-4DB0-A895-3C81D8128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41" y="2029625"/>
            <a:ext cx="8358483" cy="188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7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127750" y="479025"/>
            <a:ext cx="89355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3200" b="1" dirty="0" err="1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Praktikum</a:t>
            </a:r>
            <a:r>
              <a:rPr lang="en-US" sz="3200" b="1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id" sz="3200" b="1" i="0" u="none" strike="noStrike" cap="none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3200" b="1" i="0" u="none" strike="noStrike" cap="none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1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170100" y="1630339"/>
            <a:ext cx="8803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endParaRPr lang="en-ID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6" name="Google Shape;156;p6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 l="3933" r="3942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RegEx Logo – TestMatick">
            <a:extLst>
              <a:ext uri="{FF2B5EF4-FFF2-40B4-BE49-F238E27FC236}">
                <a16:creationId xmlns:a16="http://schemas.microsoft.com/office/drawing/2014/main" id="{4234F45E-4EE5-4E43-A1E7-0AAD99E50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9" y="1709587"/>
            <a:ext cx="40957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8736CC2A-D1EA-46B9-AD06-93BA44F5F3C5}"/>
              </a:ext>
            </a:extLst>
          </p:cNvPr>
          <p:cNvSpPr/>
          <p:nvPr/>
        </p:nvSpPr>
        <p:spPr>
          <a:xfrm>
            <a:off x="4672013" y="2255592"/>
            <a:ext cx="1035843" cy="772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Programming Icon">
            <a:extLst>
              <a:ext uri="{FF2B5EF4-FFF2-40B4-BE49-F238E27FC236}">
                <a16:creationId xmlns:a16="http://schemas.microsoft.com/office/drawing/2014/main" id="{C1AF3B2C-02F4-4C57-B163-5A0ABCDB1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2556" y1="17222" x2="40333" y2="72333"/>
                        <a14:foregroundMark x1="29556" y1="68222" x2="52333" y2="67556"/>
                        <a14:foregroundMark x1="60111" y1="21444" x2="60111" y2="71333"/>
                        <a14:foregroundMark x1="53333" y1="49444" x2="67222" y2="68444"/>
                        <a14:foregroundMark x1="53556" y1="27778" x2="50667" y2="40889"/>
                        <a14:foregroundMark x1="70889" y1="67778" x2="70889" y2="6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35" y="1630339"/>
            <a:ext cx="2206841" cy="220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127750" y="479025"/>
            <a:ext cx="8935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id" sz="1350" b="1" i="0" u="none" strike="noStrike" cap="none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Referensi </a:t>
            </a:r>
            <a:endParaRPr sz="1350" b="1" i="0" u="none" strike="noStrike" cap="none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1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81650" y="871425"/>
            <a:ext cx="8803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endParaRPr lang="en-ID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D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https://www.regular-expressions.info/</a:t>
            </a:r>
          </a:p>
        </p:txBody>
      </p:sp>
      <p:sp>
        <p:nvSpPr>
          <p:cNvPr id="156" name="Google Shape;156;p6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 l="3933" r="3942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3024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570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d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Terima Kasih</a:t>
            </a:r>
            <a:endParaRPr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07" name="Google Shape;20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6425" y="2616975"/>
            <a:ext cx="5938276" cy="12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1"/>
          <p:cNvSpPr txBox="1">
            <a:spLocks noGrp="1"/>
          </p:cNvSpPr>
          <p:nvPr>
            <p:ph type="subTitle" idx="1"/>
          </p:nvPr>
        </p:nvSpPr>
        <p:spPr>
          <a:xfrm>
            <a:off x="3406000" y="1582625"/>
            <a:ext cx="31203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27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2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27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1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995828" y="1740444"/>
            <a:ext cx="88038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2000" b="0" i="0" u="none" strike="noStrike" baseline="0" dirty="0" err="1">
                <a:solidFill>
                  <a:srgbClr val="434343"/>
                </a:solidFill>
                <a:latin typeface="Muli-Regular"/>
              </a:rPr>
              <a:t>Perkenalan</a:t>
            </a:r>
            <a:r>
              <a:rPr lang="en-ID" sz="2000" b="0" i="0" u="none" strike="noStrike" baseline="0" dirty="0">
                <a:solidFill>
                  <a:srgbClr val="434343"/>
                </a:solidFill>
                <a:latin typeface="Muli-Regular"/>
              </a:rPr>
              <a:t> Regex (Regular Expression) </a:t>
            </a:r>
            <a:r>
              <a:rPr lang="en-ID" sz="2000" b="0" i="0" u="none" strike="noStrike" baseline="0" dirty="0" err="1">
                <a:solidFill>
                  <a:srgbClr val="434343"/>
                </a:solidFill>
                <a:latin typeface="Muli-Regular"/>
              </a:rPr>
              <a:t>untuk</a:t>
            </a:r>
            <a:endParaRPr lang="en-ID" sz="2000" b="0" i="0" u="none" strike="noStrike" baseline="0" dirty="0">
              <a:solidFill>
                <a:srgbClr val="434343"/>
              </a:solidFill>
              <a:latin typeface="Muli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2000" b="0" i="0" u="none" strike="noStrike" baseline="0" dirty="0" err="1">
                <a:solidFill>
                  <a:srgbClr val="434343"/>
                </a:solidFill>
                <a:latin typeface="Muli-Regular"/>
              </a:rPr>
              <a:t>mendefinisikan</a:t>
            </a:r>
            <a:r>
              <a:rPr lang="en-ID" sz="2000" b="0" i="0" u="none" strike="noStrike" baseline="0" dirty="0">
                <a:solidFill>
                  <a:srgbClr val="434343"/>
                </a:solidFill>
                <a:latin typeface="Muli-Regular"/>
              </a:rPr>
              <a:t> </a:t>
            </a:r>
            <a:r>
              <a:rPr lang="en-ID" sz="2000" b="0" i="0" u="none" strike="noStrike" baseline="0" dirty="0" err="1">
                <a:solidFill>
                  <a:srgbClr val="434343"/>
                </a:solidFill>
                <a:latin typeface="Muli-Regular"/>
              </a:rPr>
              <a:t>sebuah</a:t>
            </a:r>
            <a:r>
              <a:rPr lang="en-ID" sz="2000" b="0" i="0" u="none" strike="noStrike" baseline="0" dirty="0">
                <a:solidFill>
                  <a:srgbClr val="434343"/>
                </a:solidFill>
                <a:latin typeface="Muli-Regular"/>
              </a:rPr>
              <a:t> </a:t>
            </a:r>
            <a:r>
              <a:rPr lang="en-ID" sz="2000" b="0" i="0" u="none" strike="noStrike" baseline="0" dirty="0" err="1">
                <a:solidFill>
                  <a:srgbClr val="434343"/>
                </a:solidFill>
                <a:latin typeface="Muli-Regular"/>
              </a:rPr>
              <a:t>pencarian</a:t>
            </a:r>
            <a:r>
              <a:rPr lang="en-ID" sz="2000" b="0" i="0" u="none" strike="noStrike" baseline="0" dirty="0">
                <a:solidFill>
                  <a:srgbClr val="434343"/>
                </a:solidFill>
                <a:latin typeface="Muli-Regular"/>
              </a:rPr>
              <a:t> text (</a:t>
            </a:r>
            <a:r>
              <a:rPr lang="en-ID" sz="2000" b="0" i="0" u="none" strike="noStrike" baseline="0" dirty="0" err="1">
                <a:solidFill>
                  <a:srgbClr val="434343"/>
                </a:solidFill>
                <a:latin typeface="Muli-Regular"/>
              </a:rPr>
              <a:t>pencarian</a:t>
            </a:r>
            <a:r>
              <a:rPr lang="en-ID" sz="2000" b="0" i="0" u="none" strike="noStrike" baseline="0" dirty="0">
                <a:solidFill>
                  <a:srgbClr val="434343"/>
                </a:solidFill>
                <a:latin typeface="Muli-Regular"/>
              </a:rPr>
              <a:t> text,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2000" b="0" i="0" u="none" strike="noStrike" baseline="0" dirty="0" err="1">
                <a:solidFill>
                  <a:srgbClr val="434343"/>
                </a:solidFill>
                <a:latin typeface="Muli-Regular"/>
              </a:rPr>
              <a:t>pencocokan</a:t>
            </a:r>
            <a:r>
              <a:rPr lang="en-ID" sz="2000" b="0" i="0" u="none" strike="noStrike" baseline="0" dirty="0">
                <a:solidFill>
                  <a:srgbClr val="434343"/>
                </a:solidFill>
                <a:latin typeface="Muli-Regular"/>
              </a:rPr>
              <a:t> text, </a:t>
            </a:r>
            <a:r>
              <a:rPr lang="en-ID" sz="2000" b="0" i="0" u="none" strike="noStrike" baseline="0" dirty="0" err="1">
                <a:solidFill>
                  <a:srgbClr val="434343"/>
                </a:solidFill>
                <a:latin typeface="Muli-Regular"/>
              </a:rPr>
              <a:t>manipulasi</a:t>
            </a:r>
            <a:r>
              <a:rPr lang="en-ID" sz="2000" b="0" i="0" u="none" strike="noStrike" baseline="0" dirty="0">
                <a:solidFill>
                  <a:srgbClr val="434343"/>
                </a:solidFill>
                <a:latin typeface="Muli-Regular"/>
              </a:rPr>
              <a:t> text, </a:t>
            </a:r>
            <a:r>
              <a:rPr lang="en-ID" sz="2000" b="0" i="0" u="none" strike="noStrike" baseline="0" dirty="0" err="1">
                <a:solidFill>
                  <a:srgbClr val="434343"/>
                </a:solidFill>
                <a:latin typeface="Muli-Regular"/>
              </a:rPr>
              <a:t>validasi</a:t>
            </a:r>
            <a:r>
              <a:rPr lang="en-ID" sz="2000" b="0" i="0" u="none" strike="noStrike" baseline="0" dirty="0">
                <a:solidFill>
                  <a:srgbClr val="434343"/>
                </a:solidFill>
                <a:latin typeface="Muli-Regular"/>
              </a:rPr>
              <a:t> data)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2000" b="0" i="0" u="none" strike="noStrike" baseline="0" dirty="0" err="1">
                <a:solidFill>
                  <a:srgbClr val="434343"/>
                </a:solidFill>
                <a:latin typeface="Muli-Regular"/>
              </a:rPr>
              <a:t>Menerapkan</a:t>
            </a:r>
            <a:r>
              <a:rPr lang="en-ID" sz="2000" b="0" i="0" u="none" strike="noStrike" baseline="0" dirty="0">
                <a:solidFill>
                  <a:srgbClr val="434343"/>
                </a:solidFill>
                <a:latin typeface="Muli-Regular"/>
              </a:rPr>
              <a:t> </a:t>
            </a:r>
            <a:r>
              <a:rPr lang="en-ID" sz="2000" b="0" i="0" u="none" strike="noStrike" baseline="0" dirty="0" err="1">
                <a:solidFill>
                  <a:srgbClr val="434343"/>
                </a:solidFill>
                <a:latin typeface="Muli-Regular"/>
              </a:rPr>
              <a:t>teknik</a:t>
            </a:r>
            <a:r>
              <a:rPr lang="en-ID" sz="2000" b="0" i="0" u="none" strike="noStrike" baseline="0" dirty="0">
                <a:solidFill>
                  <a:srgbClr val="434343"/>
                </a:solidFill>
                <a:latin typeface="Muli-Regular"/>
              </a:rPr>
              <a:t> Regex </a:t>
            </a:r>
            <a:r>
              <a:rPr lang="en-ID" sz="2000" b="0" i="0" u="none" strike="noStrike" baseline="0" dirty="0" err="1">
                <a:solidFill>
                  <a:srgbClr val="434343"/>
                </a:solidFill>
                <a:latin typeface="Muli-Regular"/>
              </a:rPr>
              <a:t>dengan</a:t>
            </a:r>
            <a:r>
              <a:rPr lang="en-ID" sz="2000" b="0" i="0" u="none" strike="noStrike" baseline="0" dirty="0">
                <a:solidFill>
                  <a:srgbClr val="434343"/>
                </a:solidFill>
                <a:latin typeface="Muli-Regular"/>
              </a:rPr>
              <a:t> </a:t>
            </a:r>
            <a:r>
              <a:rPr lang="en-ID" sz="2000" b="0" i="0" u="none" strike="noStrike" baseline="0" dirty="0" err="1">
                <a:solidFill>
                  <a:srgbClr val="434343"/>
                </a:solidFill>
                <a:latin typeface="Muli-Regular"/>
              </a:rPr>
              <a:t>studi</a:t>
            </a:r>
            <a:r>
              <a:rPr lang="en-ID" sz="2000" b="0" i="0" u="none" strike="noStrike" baseline="0" dirty="0">
                <a:solidFill>
                  <a:srgbClr val="434343"/>
                </a:solidFill>
                <a:latin typeface="Muli-Regular"/>
              </a:rPr>
              <a:t> </a:t>
            </a:r>
            <a:r>
              <a:rPr lang="en-ID" sz="2000" b="0" i="0" u="none" strike="noStrike" baseline="0" dirty="0" err="1">
                <a:solidFill>
                  <a:srgbClr val="434343"/>
                </a:solidFill>
                <a:latin typeface="Muli-Regular"/>
              </a:rPr>
              <a:t>kasus</a:t>
            </a:r>
            <a:endParaRPr lang="en-ID" sz="2000" b="0" i="0" u="none" strike="noStrike" cap="none" dirty="0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34" name="Google Shape;134;p4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 l="3933" r="3942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31;p4">
            <a:extLst>
              <a:ext uri="{FF2B5EF4-FFF2-40B4-BE49-F238E27FC236}">
                <a16:creationId xmlns:a16="http://schemas.microsoft.com/office/drawing/2014/main" id="{E2E94D9C-56D1-41EE-992F-70C7A304EFCA}"/>
              </a:ext>
            </a:extLst>
          </p:cNvPr>
          <p:cNvSpPr txBox="1"/>
          <p:nvPr/>
        </p:nvSpPr>
        <p:spPr>
          <a:xfrm>
            <a:off x="1832100" y="307858"/>
            <a:ext cx="5479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id" sz="3600" b="1" i="0" u="none" strike="noStrike" cap="none" dirty="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Learning Objective</a:t>
            </a:r>
            <a:endParaRPr sz="3600" b="1" i="0" u="none" strike="noStrike" cap="none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96F9AE29-0306-4E5A-AE5C-2C4A9883ECE6}"/>
              </a:ext>
            </a:extLst>
          </p:cNvPr>
          <p:cNvSpPr/>
          <p:nvPr/>
        </p:nvSpPr>
        <p:spPr>
          <a:xfrm>
            <a:off x="4070816" y="664014"/>
            <a:ext cx="4679156" cy="2257425"/>
          </a:xfrm>
          <a:prstGeom prst="cloudCallout">
            <a:avLst>
              <a:gd name="adj1" fmla="val -90146"/>
              <a:gd name="adj2" fmla="val 43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Google Shape;162;p7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1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7" name="Google Shape;167;p7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68" name="Google Shape;168;p7"/>
          <p:cNvPicPr preferRelativeResize="0"/>
          <p:nvPr/>
        </p:nvPicPr>
        <p:blipFill rotWithShape="1">
          <a:blip r:embed="rId3">
            <a:alphaModFix/>
          </a:blip>
          <a:srcRect l="3933" r="3942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BB3D27-62F9-4250-8073-882A75FFD2E3}"/>
              </a:ext>
            </a:extLst>
          </p:cNvPr>
          <p:cNvSpPr txBox="1"/>
          <p:nvPr/>
        </p:nvSpPr>
        <p:spPr>
          <a:xfrm>
            <a:off x="4406712" y="1043104"/>
            <a:ext cx="37359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4000" dirty="0" err="1">
                <a:latin typeface="Calibri" panose="020F0502020204030204" pitchFamily="34" charset="0"/>
              </a:rPr>
              <a:t>A</a:t>
            </a:r>
            <a:r>
              <a:rPr lang="en-ID" sz="4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pa</a:t>
            </a:r>
            <a:r>
              <a:rPr lang="en-ID" sz="4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4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tuh</a:t>
            </a:r>
            <a:endParaRPr lang="en-ID" sz="4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ID" sz="4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4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RegEx</a:t>
            </a:r>
            <a:r>
              <a:rPr lang="en-ID" sz="4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</a:p>
        </p:txBody>
      </p:sp>
      <p:pic>
        <p:nvPicPr>
          <p:cNvPr id="12" name="Picture 2" descr="Question Mark With Confused Business Professional Ppt Layout | PowerPoint  Slide Images | PPT Design Templates | Presentation Visual Aids">
            <a:extLst>
              <a:ext uri="{FF2B5EF4-FFF2-40B4-BE49-F238E27FC236}">
                <a16:creationId xmlns:a16="http://schemas.microsoft.com/office/drawing/2014/main" id="{4F81C222-28B4-4056-9515-2AE5C33A1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333" b="78750" l="30104" r="42917">
                        <a14:foregroundMark x1="35729" y1="43611" x2="35833" y2="64306"/>
                        <a14:foregroundMark x1="34688" y1="48611" x2="33542" y2="59722"/>
                        <a14:foregroundMark x1="34271" y1="49444" x2="34271" y2="4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00" t="38621" r="54483" b="18774"/>
          <a:stretch/>
        </p:blipFill>
        <p:spPr bwMode="auto">
          <a:xfrm>
            <a:off x="1135637" y="2769942"/>
            <a:ext cx="1400175" cy="219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40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1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7" name="Google Shape;167;p7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68" name="Google Shape;168;p7"/>
          <p:cNvPicPr preferRelativeResize="0"/>
          <p:nvPr/>
        </p:nvPicPr>
        <p:blipFill rotWithShape="1">
          <a:blip r:embed="rId3">
            <a:alphaModFix/>
          </a:blip>
          <a:srcRect l="3933" r="3942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6;p9">
            <a:extLst>
              <a:ext uri="{FF2B5EF4-FFF2-40B4-BE49-F238E27FC236}">
                <a16:creationId xmlns:a16="http://schemas.microsoft.com/office/drawing/2014/main" id="{9B4A5776-59B7-4793-8193-051C3BA87EAD}"/>
              </a:ext>
            </a:extLst>
          </p:cNvPr>
          <p:cNvSpPr txBox="1"/>
          <p:nvPr/>
        </p:nvSpPr>
        <p:spPr>
          <a:xfrm>
            <a:off x="282550" y="1008080"/>
            <a:ext cx="89355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Definisi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dan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Contoh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Sederhana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endParaRPr lang="en-ID" sz="2400" b="0" i="0" u="none" strike="noStrike" cap="none" dirty="0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0" name="Google Shape;155;p6">
            <a:extLst>
              <a:ext uri="{FF2B5EF4-FFF2-40B4-BE49-F238E27FC236}">
                <a16:creationId xmlns:a16="http://schemas.microsoft.com/office/drawing/2014/main" id="{067114E0-7552-46A9-BCFD-8257606EFC16}"/>
              </a:ext>
            </a:extLst>
          </p:cNvPr>
          <p:cNvSpPr txBox="1"/>
          <p:nvPr/>
        </p:nvSpPr>
        <p:spPr>
          <a:xfrm>
            <a:off x="282550" y="1588027"/>
            <a:ext cx="88038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Regular expression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atau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REGEX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adalah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teks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yang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bisa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digunakan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untuk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mengidentifikasi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dan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mengganti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teks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dengan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pola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yang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sangat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beragam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REGEX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bisa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digunakan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secara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umum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di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banyak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aplikasi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dan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bahasa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pemrograman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Untuk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Pentaho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kita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bisa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menggunakan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step-step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seperti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Regex Evaluation, Replace in String, Filter, dan lain-lain.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Pada MySQL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kita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bisa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menggunakan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operator dan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fungsi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seperti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REGEXP, REGEXP_LIKE(), RLIKE, dan lain-lain.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REGEX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bersifat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case sensitive.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B3D27-62F9-4250-8073-882A75FFD2E3}"/>
              </a:ext>
            </a:extLst>
          </p:cNvPr>
          <p:cNvSpPr txBox="1"/>
          <p:nvPr/>
        </p:nvSpPr>
        <p:spPr>
          <a:xfrm>
            <a:off x="3112175" y="229195"/>
            <a:ext cx="46720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Regular Expression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96F9AE29-0306-4E5A-AE5C-2C4A9883ECE6}"/>
              </a:ext>
            </a:extLst>
          </p:cNvPr>
          <p:cNvSpPr/>
          <p:nvPr/>
        </p:nvSpPr>
        <p:spPr>
          <a:xfrm>
            <a:off x="406072" y="813574"/>
            <a:ext cx="4679156" cy="2257425"/>
          </a:xfrm>
          <a:prstGeom prst="cloudCallout">
            <a:avLst>
              <a:gd name="adj1" fmla="val 77945"/>
              <a:gd name="adj2" fmla="val 46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Google Shape;162;p7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1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7" name="Google Shape;167;p7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68" name="Google Shape;168;p7"/>
          <p:cNvPicPr preferRelativeResize="0"/>
          <p:nvPr/>
        </p:nvPicPr>
        <p:blipFill rotWithShape="1">
          <a:blip r:embed="rId3">
            <a:alphaModFix/>
          </a:blip>
          <a:srcRect l="3933" r="3942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BB3D27-62F9-4250-8073-882A75FFD2E3}"/>
              </a:ext>
            </a:extLst>
          </p:cNvPr>
          <p:cNvSpPr txBox="1"/>
          <p:nvPr/>
        </p:nvSpPr>
        <p:spPr>
          <a:xfrm>
            <a:off x="877700" y="1192525"/>
            <a:ext cx="37359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4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Mengapa</a:t>
            </a:r>
            <a:r>
              <a:rPr lang="en-ID" sz="4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4000" dirty="0" err="1">
                <a:latin typeface="Calibri" panose="020F0502020204030204" pitchFamily="34" charset="0"/>
              </a:rPr>
              <a:t>b</a:t>
            </a:r>
            <a:r>
              <a:rPr lang="en-ID" sz="4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utuh</a:t>
            </a:r>
            <a:endParaRPr lang="en-ID" sz="4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ID" sz="4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D" sz="4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RegEx</a:t>
            </a:r>
            <a:r>
              <a:rPr lang="en-ID" sz="4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</a:p>
        </p:txBody>
      </p:sp>
      <p:pic>
        <p:nvPicPr>
          <p:cNvPr id="12" name="Picture 2" descr="Question Mark With Confused Business Professional Ppt Layout | PowerPoint  Slide Images | PPT Design Templates | Presentation Visual Aids">
            <a:extLst>
              <a:ext uri="{FF2B5EF4-FFF2-40B4-BE49-F238E27FC236}">
                <a16:creationId xmlns:a16="http://schemas.microsoft.com/office/drawing/2014/main" id="{4F81C222-28B4-4056-9515-2AE5C33A1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333" b="78750" l="30104" r="42917">
                        <a14:foregroundMark x1="35729" y1="43611" x2="35833" y2="64306"/>
                        <a14:foregroundMark x1="34688" y1="48611" x2="33542" y2="59722"/>
                        <a14:foregroundMark x1="34271" y1="49444" x2="34271" y2="4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00" t="38621" r="54483" b="18774"/>
          <a:stretch/>
        </p:blipFill>
        <p:spPr bwMode="auto">
          <a:xfrm>
            <a:off x="5942122" y="2867292"/>
            <a:ext cx="1400175" cy="219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47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1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7" name="Google Shape;167;p7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68" name="Google Shape;168;p7"/>
          <p:cNvPicPr preferRelativeResize="0"/>
          <p:nvPr/>
        </p:nvPicPr>
        <p:blipFill rotWithShape="1">
          <a:blip r:embed="rId3">
            <a:alphaModFix/>
          </a:blip>
          <a:srcRect l="3933" r="3942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658BC4-5F43-4352-BBED-DAA6C76FC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2288903"/>
            <a:ext cx="1400175" cy="723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A937A5-ED48-458D-8270-962D168C9364}"/>
              </a:ext>
            </a:extLst>
          </p:cNvPr>
          <p:cNvSpPr txBox="1"/>
          <p:nvPr/>
        </p:nvSpPr>
        <p:spPr>
          <a:xfrm>
            <a:off x="2925690" y="279635"/>
            <a:ext cx="46720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dirty="0" err="1">
                <a:latin typeface="Calibri" panose="020F0502020204030204" pitchFamily="34" charset="0"/>
              </a:rPr>
              <a:t>Masalah</a:t>
            </a:r>
            <a:r>
              <a:rPr lang="en-ID" sz="4000" dirty="0">
                <a:latin typeface="Calibri" panose="020F0502020204030204" pitchFamily="34" charset="0"/>
              </a:rPr>
              <a:t> Regex</a:t>
            </a:r>
            <a:endParaRPr lang="en-ID" sz="4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2D265-B744-48F8-B9AB-0A9DD073B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393" y="1452812"/>
            <a:ext cx="1209675" cy="695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29B7A5-F4D9-4F63-8A54-C320DCA96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062" y="3223290"/>
            <a:ext cx="1238250" cy="666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469C8F-0DAE-4C9A-9A26-C954178664EA}"/>
              </a:ext>
            </a:extLst>
          </p:cNvPr>
          <p:cNvSpPr txBox="1"/>
          <p:nvPr/>
        </p:nvSpPr>
        <p:spPr>
          <a:xfrm>
            <a:off x="5026821" y="1630293"/>
            <a:ext cx="3136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Alice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wanita</a:t>
            </a:r>
            <a:r>
              <a:rPr lang="en-US" dirty="0"/>
              <a:t> </a:t>
            </a:r>
            <a:r>
              <a:rPr lang="en-US" dirty="0" err="1"/>
              <a:t>belia</a:t>
            </a:r>
            <a:r>
              <a:rPr lang="en-US" dirty="0"/>
              <a:t> n4n </a:t>
            </a:r>
            <a:r>
              <a:rPr lang="en-US" dirty="0" err="1"/>
              <a:t>cantik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men\</a:t>
            </a:r>
            <a:r>
              <a:rPr lang="en-US" dirty="0" err="1"/>
              <a:t>awan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kaum</a:t>
            </a:r>
            <a:r>
              <a:rPr lang="en-US" dirty="0"/>
              <a:t> </a:t>
            </a:r>
            <a:r>
              <a:rPr lang="en-US" dirty="0" err="1"/>
              <a:t>pria</a:t>
            </a:r>
            <a:r>
              <a:rPr lang="en-US" dirty="0"/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7FF744-ADAB-4366-B773-C1DBC33F8190}"/>
              </a:ext>
            </a:extLst>
          </p:cNvPr>
          <p:cNvSpPr txBox="1"/>
          <p:nvPr/>
        </p:nvSpPr>
        <p:spPr>
          <a:xfrm>
            <a:off x="5026821" y="2968081"/>
            <a:ext cx="31361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Pada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Pak Bani </a:t>
            </a:r>
            <a:r>
              <a:rPr lang="en-US" dirty="0" err="1"/>
              <a:t>memanen</a:t>
            </a:r>
            <a:r>
              <a:rPr lang="en-US" dirty="0"/>
              <a:t> 2000 rambutan di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rumahnya</a:t>
            </a:r>
            <a:r>
              <a:rPr lang="en-US" dirty="0"/>
              <a:t>. Hasil </a:t>
            </a:r>
            <a:r>
              <a:rPr lang="en-US" dirty="0" err="1"/>
              <a:t>panan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…. Akan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tetangga</a:t>
            </a:r>
            <a:r>
              <a:rPr lang="en-US" dirty="0"/>
              <a:t> 50 % </a:t>
            </a:r>
            <a:r>
              <a:rPr lang="en-US" dirty="0" err="1"/>
              <a:t>nya</a:t>
            </a:r>
            <a:r>
              <a:rPr lang="en-US" dirty="0"/>
              <a:t>. </a:t>
            </a:r>
            <a:r>
              <a:rPr lang="en-US" dirty="0" err="1"/>
              <a:t>Berpa</a:t>
            </a:r>
            <a:r>
              <a:rPr lang="en-US" dirty="0"/>
              <a:t> sis4nya………</a:t>
            </a:r>
          </a:p>
        </p:txBody>
      </p:sp>
    </p:spTree>
    <p:extLst>
      <p:ext uri="{BB962C8B-B14F-4D97-AF65-F5344CB8AC3E}">
        <p14:creationId xmlns:p14="http://schemas.microsoft.com/office/powerpoint/2010/main" val="340603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126850" y="319247"/>
            <a:ext cx="89355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ID" sz="32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Contoh</a:t>
            </a:r>
            <a:r>
              <a:rPr lang="en-ID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REGEX (1)</a:t>
            </a:r>
            <a:endParaRPr sz="3200" b="1" i="0" u="none" strike="noStrike" cap="none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1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106150" y="1106037"/>
            <a:ext cx="88038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REGEX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untuk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mengidentifikasi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teks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yang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berawalan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huruf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vocal</a:t>
            </a:r>
          </a:p>
          <a:p>
            <a:endParaRPr lang="en-ID" sz="1800" dirty="0">
              <a:latin typeface="Open Sans" panose="020B0606030504020204" pitchFamily="34" charset="0"/>
            </a:endParaRPr>
          </a:p>
          <a:p>
            <a:r>
              <a:rPr lang="en-ID" sz="1800" b="1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^[</a:t>
            </a:r>
            <a:r>
              <a:rPr lang="en-ID" sz="1800" b="1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aAeEiIoOuU</a:t>
            </a:r>
            <a:r>
              <a:rPr lang="en-ID" sz="1800" b="1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].+</a:t>
            </a:r>
          </a:p>
          <a:p>
            <a:endParaRPr lang="en-ID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pola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ini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akan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cocok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untuk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teks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berikut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:</a:t>
            </a:r>
          </a:p>
          <a:p>
            <a:endParaRPr lang="en-ID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ID" sz="1800" dirty="0" err="1">
                <a:latin typeface="Open Sans" panose="020B0606030504020204" pitchFamily="34" charset="0"/>
              </a:rPr>
              <a:t>a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bad</a:t>
            </a:r>
            <a:endParaRPr lang="en-ID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era</a:t>
            </a:r>
          </a:p>
          <a:p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UTARA</a:t>
            </a:r>
          </a:p>
          <a:p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Abadi</a:t>
            </a:r>
            <a:endParaRPr sz="1200" b="0" i="0" u="none" strike="noStrike" cap="none" dirty="0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9" name="Google Shape;189;p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90" name="Google Shape;190;p9"/>
          <p:cNvPicPr preferRelativeResize="0"/>
          <p:nvPr/>
        </p:nvPicPr>
        <p:blipFill rotWithShape="1">
          <a:blip r:embed="rId3">
            <a:alphaModFix/>
          </a:blip>
          <a:srcRect l="3933" r="3942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type="subTitle" idx="1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127750" y="479025"/>
            <a:ext cx="89355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ID" sz="32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Contoh</a:t>
            </a:r>
            <a:r>
              <a:rPr lang="en-ID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REGEX (2)</a:t>
            </a:r>
            <a:endParaRPr sz="3200" b="1" i="0" u="none" strike="noStrike" cap="none" dirty="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1" i="0" u="none" strike="noStrike" cap="non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259450" y="1225929"/>
            <a:ext cx="8803800" cy="3166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REGEX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untuk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mengidentifikasi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teks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yang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berakhiran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kata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wati</a:t>
            </a:r>
            <a:endParaRPr lang="en-ID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1270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ID" sz="1800" dirty="0">
              <a:latin typeface="Open Sans" panose="020B0606030504020204" pitchFamily="34" charset="0"/>
            </a:endParaRPr>
          </a:p>
          <a:p>
            <a:pPr marL="1270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800" b="1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.+</a:t>
            </a:r>
            <a:r>
              <a:rPr lang="en-ID" sz="1800" b="1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wati</a:t>
            </a:r>
            <a:r>
              <a:rPr lang="en-ID" sz="1800" b="1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$</a:t>
            </a:r>
          </a:p>
          <a:p>
            <a:pPr marL="1270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ID" sz="1800" b="1" dirty="0">
              <a:latin typeface="Open Sans" panose="020B0606030504020204" pitchFamily="34" charset="0"/>
            </a:endParaRPr>
          </a:p>
          <a:p>
            <a:pPr marL="1270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pola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ini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akan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cocok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untuk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teks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berikut</a:t>
            </a:r>
            <a:r>
              <a:rPr lang="en-ID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:</a:t>
            </a:r>
          </a:p>
          <a:p>
            <a:pPr marL="1270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ID" sz="1800" dirty="0">
              <a:latin typeface="Open Sans" panose="020B0606030504020204" pitchFamily="34" charset="0"/>
            </a:endParaRPr>
          </a:p>
          <a:p>
            <a:pPr marL="1270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800" dirty="0" err="1">
                <a:latin typeface="Open Sans" panose="020B0606030504020204" pitchFamily="34" charset="0"/>
              </a:rPr>
              <a:t>w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artawati</a:t>
            </a:r>
            <a:endParaRPr lang="en-ID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1270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800" dirty="0" err="1">
                <a:latin typeface="Open Sans" panose="020B0606030504020204" pitchFamily="34" charset="0"/>
              </a:rPr>
              <a:t>w</a:t>
            </a: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isudawati</a:t>
            </a:r>
            <a:endParaRPr lang="en-ID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1270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melewati</a:t>
            </a:r>
            <a:endParaRPr sz="1200" b="0" i="0" u="none" strike="noStrike" cap="none" dirty="0">
              <a:solidFill>
                <a:srgbClr val="0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9" name="Google Shape;189;p9"/>
          <p:cNvSpPr txBox="1">
            <a:spLocks noGrp="1"/>
          </p:cNvSpPr>
          <p:nvPr>
            <p:ph type="subTitle" idx="1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90" name="Google Shape;190;p9"/>
          <p:cNvPicPr preferRelativeResize="0"/>
          <p:nvPr/>
        </p:nvPicPr>
        <p:blipFill rotWithShape="1">
          <a:blip r:embed="rId3">
            <a:alphaModFix/>
          </a:blip>
          <a:srcRect l="3933" r="3942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3965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793</Words>
  <Application>Microsoft Office PowerPoint</Application>
  <PresentationFormat>On-screen Show (16:9)</PresentationFormat>
  <Paragraphs>188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Open Sans</vt:lpstr>
      <vt:lpstr>Roboto</vt:lpstr>
      <vt:lpstr>arial</vt:lpstr>
      <vt:lpstr>arial</vt:lpstr>
      <vt:lpstr>Bebas Neue</vt:lpstr>
      <vt:lpstr>Calibri</vt:lpstr>
      <vt:lpstr>Overlock</vt:lpstr>
      <vt:lpstr>Courier New</vt:lpstr>
      <vt:lpstr>Muli-Regular</vt:lpstr>
      <vt:lpstr>Simple Light</vt:lpstr>
      <vt:lpstr>Simple Light</vt:lpstr>
      <vt:lpstr>thematic Academy</vt:lpstr>
      <vt:lpstr>Profil Pengajar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thematic Academy</dc:title>
  <cp:lastModifiedBy>Ronny Fahrudin</cp:lastModifiedBy>
  <cp:revision>8</cp:revision>
  <dcterms:modified xsi:type="dcterms:W3CDTF">2021-09-13T09:13:05Z</dcterms:modified>
</cp:coreProperties>
</file>