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80" r:id="rId5"/>
    <p:sldId id="258" r:id="rId6"/>
    <p:sldId id="259" r:id="rId7"/>
    <p:sldId id="261" r:id="rId8"/>
    <p:sldId id="262" r:id="rId9"/>
    <p:sldId id="267" r:id="rId10"/>
    <p:sldId id="281" r:id="rId11"/>
    <p:sldId id="260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83" r:id="rId24"/>
    <p:sldId id="275" r:id="rId25"/>
    <p:sldId id="277" r:id="rId26"/>
    <p:sldId id="278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34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7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89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5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12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85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9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6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84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50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D852-8834-4374-B5DA-ABC081E70485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64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18736" y="574588"/>
            <a:ext cx="1729946" cy="2335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mobile</a:t>
            </a:r>
          </a:p>
          <a:p>
            <a:pPr algn="ctr"/>
            <a:r>
              <a:rPr lang="en-US" dirty="0" smtClean="0"/>
              <a:t>Scan code barre</a:t>
            </a:r>
            <a:endParaRPr lang="fr-FR" dirty="0"/>
          </a:p>
        </p:txBody>
      </p:sp>
      <p:sp>
        <p:nvSpPr>
          <p:cNvPr id="5" name="Isosceles Triangle 4"/>
          <p:cNvSpPr/>
          <p:nvPr/>
        </p:nvSpPr>
        <p:spPr>
          <a:xfrm>
            <a:off x="4812215" y="2347783"/>
            <a:ext cx="2021071" cy="174230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8501449" y="840258"/>
            <a:ext cx="2409567" cy="1507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(client </a:t>
            </a:r>
            <a:r>
              <a:rPr lang="en-US" dirty="0" err="1" smtClean="0"/>
              <a:t>lourd</a:t>
            </a:r>
            <a:r>
              <a:rPr lang="en-US" smtClean="0"/>
              <a:t> WPF </a:t>
            </a:r>
            <a:r>
              <a:rPr lang="en-US" err="1" smtClean="0"/>
              <a:t>ou</a:t>
            </a:r>
            <a:r>
              <a:rPr lang="en-US" smtClean="0"/>
              <a:t> Web)</a:t>
            </a:r>
          </a:p>
          <a:p>
            <a:pPr algn="ctr"/>
            <a:r>
              <a:rPr lang="en-US" err="1" smtClean="0"/>
              <a:t>Récupérer</a:t>
            </a:r>
            <a:r>
              <a:rPr lang="en-US" smtClean="0"/>
              <a:t> info </a:t>
            </a:r>
            <a:r>
              <a:rPr lang="en-US" err="1" smtClean="0"/>
              <a:t>marchandise</a:t>
            </a:r>
            <a:endParaRPr lang="fr-FR"/>
          </a:p>
        </p:txBody>
      </p:sp>
      <p:sp>
        <p:nvSpPr>
          <p:cNvPr id="7" name="Can 6"/>
          <p:cNvSpPr/>
          <p:nvPr/>
        </p:nvSpPr>
        <p:spPr>
          <a:xfrm>
            <a:off x="9706232" y="4312508"/>
            <a:ext cx="1779373" cy="21624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urved Connector 13"/>
          <p:cNvCxnSpPr>
            <a:stCxn id="6" idx="2"/>
            <a:endCxn id="5" idx="5"/>
          </p:cNvCxnSpPr>
          <p:nvPr/>
        </p:nvCxnSpPr>
        <p:spPr>
          <a:xfrm rot="5400000">
            <a:off x="7581550" y="1094252"/>
            <a:ext cx="871152" cy="337821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7" idx="2"/>
          </p:cNvCxnSpPr>
          <p:nvPr/>
        </p:nvCxnSpPr>
        <p:spPr>
          <a:xfrm rot="16200000" flipH="1">
            <a:off x="7112672" y="2800164"/>
            <a:ext cx="1303639" cy="388348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2"/>
            <a:endCxn id="5" idx="1"/>
          </p:cNvCxnSpPr>
          <p:nvPr/>
        </p:nvCxnSpPr>
        <p:spPr>
          <a:xfrm rot="16200000" flipH="1">
            <a:off x="3746136" y="1647588"/>
            <a:ext cx="308920" cy="283377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1849" y="2347783"/>
            <a:ext cx="741405" cy="716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Accéder</a:t>
            </a:r>
            <a:r>
              <a:rPr lang="en-US" smtClean="0"/>
              <a:t> aux </a:t>
            </a:r>
            <a:r>
              <a:rPr lang="en-US" err="1" smtClean="0"/>
              <a:t>propriétés</a:t>
            </a:r>
            <a:r>
              <a:rPr lang="en-US" smtClean="0"/>
              <a:t>/</a:t>
            </a:r>
            <a:r>
              <a:rPr lang="en-US" err="1" smtClean="0"/>
              <a:t>méthodes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33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978" y="1112108"/>
            <a:ext cx="5338119" cy="5016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fr-FR" err="1" smtClean="0"/>
              <a:t>xaml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499654" y="1112107"/>
            <a:ext cx="5338119" cy="50168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fr-FR" smtClean="0"/>
              <a:t>xaml.cs</a:t>
            </a:r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1062681" y="2854412"/>
            <a:ext cx="1581665" cy="49427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 smtClean="0"/>
              <a:t>Button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807611" y="2979351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&lt;</a:t>
            </a:r>
            <a:r>
              <a:rPr lang="fr-FR" err="1" smtClean="0"/>
              <a:t>Button</a:t>
            </a:r>
            <a:r>
              <a:rPr lang="fr-FR" smtClean="0"/>
              <a:t> X:Name=‘’monBouton’’/&gt;</a:t>
            </a:r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1062681" y="1551458"/>
            <a:ext cx="1581665" cy="49427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 smtClean="0"/>
              <a:t>Button</a:t>
            </a:r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3113903" y="1712096"/>
            <a:ext cx="23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X:Name=‘’monBouton’’</a:t>
            </a:r>
            <a:endParaRPr lang="fr-FR"/>
          </a:p>
        </p:txBody>
      </p:sp>
      <p:sp>
        <p:nvSpPr>
          <p:cNvPr id="11" name="Multiply 10"/>
          <p:cNvSpPr/>
          <p:nvPr/>
        </p:nvSpPr>
        <p:spPr>
          <a:xfrm>
            <a:off x="3410465" y="1346886"/>
            <a:ext cx="1878227" cy="101325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7092778" y="167639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t</a:t>
            </a:r>
            <a:r>
              <a:rPr lang="fr-FR" err="1" smtClean="0"/>
              <a:t>his</a:t>
            </a:r>
            <a:r>
              <a:rPr lang="fr-FR" smtClean="0"/>
              <a:t>.????????</a:t>
            </a:r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889686" y="4491681"/>
            <a:ext cx="1581665" cy="49427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 smtClean="0"/>
              <a:t>Button</a:t>
            </a:r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634616" y="4616620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&lt;</a:t>
            </a:r>
            <a:r>
              <a:rPr lang="fr-FR" err="1" smtClean="0"/>
              <a:t>Button</a:t>
            </a:r>
            <a:r>
              <a:rPr lang="fr-FR" smtClean="0"/>
              <a:t> X:Name=‘’monBouton’’ </a:t>
            </a:r>
          </a:p>
          <a:p>
            <a:r>
              <a:rPr lang="fr-FR" smtClean="0"/>
              <a:t>Click=‘’</a:t>
            </a:r>
            <a:r>
              <a:rPr lang="fr-FR" err="1" smtClean="0"/>
              <a:t>monBouton_Click</a:t>
            </a:r>
            <a:r>
              <a:rPr lang="fr-FR" smtClean="0"/>
              <a:t>’’/&gt;</a:t>
            </a: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499654" y="4398304"/>
            <a:ext cx="5115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err="1" smtClean="0">
                <a:solidFill>
                  <a:srgbClr val="000000"/>
                </a:solidFill>
                <a:latin typeface="Consolas" panose="020B0609020204030204" pitchFamily="49" charset="0"/>
              </a:rPr>
              <a:t>monBouton_Click</a:t>
            </a:r>
            <a:r>
              <a:rPr lang="fr-FR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err="1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F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fr-FR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fr-FR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962133" y="291688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err="1" smtClean="0">
                <a:solidFill>
                  <a:srgbClr val="000000"/>
                </a:solidFill>
                <a:latin typeface="Consolas" panose="020B0609020204030204" pitchFamily="49" charset="0"/>
              </a:rPr>
              <a:t>.monBouton</a:t>
            </a:r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691978" y="46736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XAML</a:t>
            </a:r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6512285" y="435913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XAML.CS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70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Objectif</a:t>
            </a:r>
            <a:r>
              <a:rPr lang="en-US" smtClean="0"/>
              <a:t> : </a:t>
            </a:r>
            <a:r>
              <a:rPr lang="en-US" err="1" smtClean="0"/>
              <a:t>Liste</a:t>
            </a:r>
            <a:r>
              <a:rPr lang="en-US" smtClean="0"/>
              <a:t> </a:t>
            </a:r>
            <a:r>
              <a:rPr lang="en-US" err="1" smtClean="0"/>
              <a:t>d’objets</a:t>
            </a:r>
            <a:r>
              <a:rPr lang="en-US" smtClean="0"/>
              <a:t> complexes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Maitriser</a:t>
            </a:r>
            <a:r>
              <a:rPr lang="en-US" smtClean="0"/>
              <a:t> les collections</a:t>
            </a:r>
          </a:p>
          <a:p>
            <a:r>
              <a:rPr lang="en-US" err="1" smtClean="0"/>
              <a:t>Maitriser</a:t>
            </a:r>
            <a:r>
              <a:rPr lang="en-US" smtClean="0"/>
              <a:t> les tableau</a:t>
            </a:r>
          </a:p>
          <a:p>
            <a:r>
              <a:rPr lang="en-US" err="1" smtClean="0"/>
              <a:t>Réaliser</a:t>
            </a:r>
            <a:r>
              <a:rPr lang="en-US" smtClean="0"/>
              <a:t> des operations sur des collections complexes</a:t>
            </a:r>
          </a:p>
        </p:txBody>
      </p:sp>
    </p:spTree>
    <p:extLst>
      <p:ext uri="{BB962C8B-B14F-4D97-AF65-F5344CB8AC3E}">
        <p14:creationId xmlns:p14="http://schemas.microsoft.com/office/powerpoint/2010/main" val="330860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 tableaux de type Simple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370"/>
          </a:xfrm>
        </p:spPr>
        <p:txBody>
          <a:bodyPr>
            <a:normAutofit fontScale="92500" lnSpcReduction="10000"/>
          </a:bodyPr>
          <a:lstStyle/>
          <a:p>
            <a:r>
              <a:rPr lang="en-US" err="1" smtClean="0"/>
              <a:t>Objectif</a:t>
            </a:r>
            <a:r>
              <a:rPr lang="en-US" smtClean="0"/>
              <a:t> : </a:t>
            </a:r>
            <a:r>
              <a:rPr lang="en-US" err="1" smtClean="0"/>
              <a:t>maîtriser</a:t>
            </a:r>
            <a:r>
              <a:rPr lang="en-US" smtClean="0"/>
              <a:t> le </a:t>
            </a:r>
            <a:r>
              <a:rPr lang="en-US" err="1" smtClean="0"/>
              <a:t>parcours</a:t>
            </a:r>
            <a:r>
              <a:rPr lang="en-US" smtClean="0"/>
              <a:t> des tableaux</a:t>
            </a:r>
          </a:p>
          <a:p>
            <a:pPr marL="0" indent="0">
              <a:buNone/>
            </a:pPr>
            <a:r>
              <a:rPr lang="en-US" err="1" smtClean="0"/>
              <a:t>Dans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application de type console</a:t>
            </a:r>
          </a:p>
          <a:p>
            <a:pPr marL="0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err="1" smtClean="0"/>
              <a:t>Exercice</a:t>
            </a:r>
            <a:r>
              <a:rPr lang="en-US" smtClean="0"/>
              <a:t> 1 : </a:t>
            </a:r>
            <a:r>
              <a:rPr lang="en-US" err="1" smtClean="0"/>
              <a:t>Créer</a:t>
            </a:r>
            <a:r>
              <a:rPr lang="en-US" smtClean="0"/>
              <a:t> un tableau “</a:t>
            </a:r>
            <a:r>
              <a:rPr lang="en-US" err="1" smtClean="0"/>
              <a:t>nombres</a:t>
            </a:r>
            <a:r>
              <a:rPr lang="en-US" smtClean="0"/>
              <a:t>” de 10 </a:t>
            </a:r>
            <a:r>
              <a:rPr lang="en-US" err="1" smtClean="0"/>
              <a:t>entiers</a:t>
            </a:r>
            <a:endParaRPr lang="en-US" smtClean="0"/>
          </a:p>
          <a:p>
            <a:r>
              <a:rPr lang="en-US" smtClean="0"/>
              <a:t>5,48,69,33,2,77,10,23,6,89</a:t>
            </a:r>
          </a:p>
          <a:p>
            <a:pPr lvl="1"/>
            <a:r>
              <a:rPr lang="en-US" err="1" smtClean="0"/>
              <a:t>Calculer</a:t>
            </a:r>
            <a:r>
              <a:rPr lang="en-US" smtClean="0"/>
              <a:t> la </a:t>
            </a:r>
            <a:r>
              <a:rPr lang="en-US" err="1" smtClean="0"/>
              <a:t>somme</a:t>
            </a:r>
            <a:r>
              <a:rPr lang="en-US" smtClean="0"/>
              <a:t> du tableau</a:t>
            </a:r>
          </a:p>
          <a:p>
            <a:pPr lvl="1"/>
            <a:r>
              <a:rPr lang="en-US" err="1" smtClean="0"/>
              <a:t>Calculer</a:t>
            </a:r>
            <a:r>
              <a:rPr lang="en-US" smtClean="0"/>
              <a:t> la </a:t>
            </a:r>
            <a:r>
              <a:rPr lang="en-US" err="1" smtClean="0"/>
              <a:t>moyenne</a:t>
            </a:r>
            <a:r>
              <a:rPr lang="en-US" smtClean="0"/>
              <a:t> du tableau</a:t>
            </a:r>
          </a:p>
          <a:p>
            <a:pPr lvl="1"/>
            <a:r>
              <a:rPr lang="en-US" err="1" smtClean="0"/>
              <a:t>Trouver</a:t>
            </a:r>
            <a:r>
              <a:rPr lang="en-US" smtClean="0"/>
              <a:t> le plus petit </a:t>
            </a:r>
            <a:r>
              <a:rPr lang="en-US" err="1" smtClean="0"/>
              <a:t>élément</a:t>
            </a:r>
            <a:r>
              <a:rPr lang="en-US" smtClean="0"/>
              <a:t> du tableau</a:t>
            </a:r>
          </a:p>
          <a:p>
            <a:pPr lvl="1"/>
            <a:r>
              <a:rPr lang="en-US" err="1" smtClean="0"/>
              <a:t>Trouver</a:t>
            </a:r>
            <a:r>
              <a:rPr lang="en-US" smtClean="0"/>
              <a:t> le plus grand </a:t>
            </a:r>
            <a:r>
              <a:rPr lang="en-US" err="1" smtClean="0"/>
              <a:t>élément</a:t>
            </a:r>
            <a:r>
              <a:rPr lang="en-US" smtClean="0"/>
              <a:t> du tableau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795587"/>
            <a:ext cx="6362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2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 tableaux et collections complexes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497"/>
          </a:xfrm>
        </p:spPr>
        <p:txBody>
          <a:bodyPr>
            <a:normAutofit fontScale="70000" lnSpcReduction="20000"/>
          </a:bodyPr>
          <a:lstStyle/>
          <a:p>
            <a:r>
              <a:rPr lang="en-US" err="1" smtClean="0"/>
              <a:t>Etape</a:t>
            </a:r>
            <a:r>
              <a:rPr lang="en-US" smtClean="0"/>
              <a:t> 1 : </a:t>
            </a:r>
            <a:r>
              <a:rPr lang="en-US" err="1" smtClean="0"/>
              <a:t>Créer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classe</a:t>
            </a:r>
            <a:r>
              <a:rPr lang="en-US" smtClean="0"/>
              <a:t> Person</a:t>
            </a:r>
          </a:p>
          <a:p>
            <a:pPr lvl="1"/>
            <a:r>
              <a:rPr lang="en-US" err="1" smtClean="0"/>
              <a:t>Attributs</a:t>
            </a:r>
            <a:r>
              <a:rPr lang="en-US" smtClean="0"/>
              <a:t> : Nom, </a:t>
            </a:r>
            <a:r>
              <a:rPr lang="en-US" err="1" smtClean="0"/>
              <a:t>Prenom</a:t>
            </a:r>
            <a:r>
              <a:rPr lang="en-US" smtClean="0"/>
              <a:t>, Age, Date de Naissance, </a:t>
            </a:r>
            <a:r>
              <a:rPr lang="en-US" err="1" smtClean="0"/>
              <a:t>Sexe</a:t>
            </a:r>
            <a:endParaRPr lang="en-US" smtClean="0"/>
          </a:p>
          <a:p>
            <a:pPr lvl="1"/>
            <a:r>
              <a:rPr lang="en-US" err="1" smtClean="0"/>
              <a:t>Méthode</a:t>
            </a:r>
            <a:r>
              <a:rPr lang="en-US" smtClean="0"/>
              <a:t> : </a:t>
            </a:r>
            <a:r>
              <a:rPr lang="en-US" err="1" smtClean="0"/>
              <a:t>SePresenter</a:t>
            </a:r>
            <a:r>
              <a:rPr lang="en-US" smtClean="0"/>
              <a:t>() : “Je </a:t>
            </a:r>
            <a:r>
              <a:rPr lang="en-US" err="1" smtClean="0"/>
              <a:t>m’appelle</a:t>
            </a:r>
            <a:r>
              <a:rPr lang="en-US" smtClean="0"/>
              <a:t> </a:t>
            </a:r>
            <a:r>
              <a:rPr lang="en-US" err="1" smtClean="0"/>
              <a:t>Prenom</a:t>
            </a:r>
            <a:r>
              <a:rPr lang="en-US" smtClean="0"/>
              <a:t> Nom, </a:t>
            </a:r>
            <a:r>
              <a:rPr lang="en-US" err="1" smtClean="0"/>
              <a:t>j’ai</a:t>
            </a:r>
            <a:r>
              <a:rPr lang="en-US" smtClean="0"/>
              <a:t> Age </a:t>
            </a:r>
            <a:r>
              <a:rPr lang="en-US" err="1" smtClean="0"/>
              <a:t>ans</a:t>
            </a:r>
            <a:r>
              <a:rPr lang="en-US" smtClean="0"/>
              <a:t>, je </a:t>
            </a:r>
            <a:r>
              <a:rPr lang="en-US" err="1" smtClean="0"/>
              <a:t>suis</a:t>
            </a:r>
            <a:r>
              <a:rPr lang="en-US" smtClean="0"/>
              <a:t> né(e) le Date de Naissance</a:t>
            </a:r>
          </a:p>
          <a:p>
            <a:r>
              <a:rPr lang="en-US" err="1" smtClean="0"/>
              <a:t>Etape</a:t>
            </a:r>
            <a:r>
              <a:rPr lang="en-US" smtClean="0"/>
              <a:t> 2 : </a:t>
            </a:r>
            <a:r>
              <a:rPr lang="en-US" err="1" smtClean="0"/>
              <a:t>Créer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collection de type Person avec </a:t>
            </a:r>
            <a:r>
              <a:rPr lang="en-US" err="1" smtClean="0"/>
              <a:t>une</a:t>
            </a:r>
            <a:r>
              <a:rPr lang="en-US" smtClean="0"/>
              <a:t> 10aine de </a:t>
            </a:r>
            <a:r>
              <a:rPr lang="en-US" err="1" smtClean="0"/>
              <a:t>personnes</a:t>
            </a:r>
            <a:endParaRPr lang="en-US"/>
          </a:p>
          <a:p>
            <a:r>
              <a:rPr lang="en-US" err="1" smtClean="0"/>
              <a:t>Exercice</a:t>
            </a:r>
            <a:r>
              <a:rPr lang="en-US" smtClean="0"/>
              <a:t> 1 : </a:t>
            </a:r>
          </a:p>
          <a:p>
            <a:pPr lvl="1"/>
            <a:r>
              <a:rPr lang="en-US" smtClean="0"/>
              <a:t>Qui </a:t>
            </a:r>
            <a:r>
              <a:rPr lang="en-US" err="1" smtClean="0"/>
              <a:t>est</a:t>
            </a:r>
            <a:r>
              <a:rPr lang="en-US" smtClean="0"/>
              <a:t> la </a:t>
            </a:r>
            <a:r>
              <a:rPr lang="en-US" err="1" smtClean="0"/>
              <a:t>personne</a:t>
            </a:r>
            <a:r>
              <a:rPr lang="en-US" smtClean="0"/>
              <a:t> la plus </a:t>
            </a:r>
            <a:r>
              <a:rPr lang="en-US" err="1" smtClean="0"/>
              <a:t>âgée</a:t>
            </a:r>
            <a:endParaRPr lang="en-US" smtClean="0"/>
          </a:p>
          <a:p>
            <a:pPr lvl="1"/>
            <a:r>
              <a:rPr lang="en-US" smtClean="0"/>
              <a:t>Qui </a:t>
            </a:r>
            <a:r>
              <a:rPr lang="en-US" err="1" smtClean="0"/>
              <a:t>est</a:t>
            </a:r>
            <a:r>
              <a:rPr lang="en-US" smtClean="0"/>
              <a:t> la plus </a:t>
            </a:r>
            <a:r>
              <a:rPr lang="en-US" err="1" smtClean="0"/>
              <a:t>jeune</a:t>
            </a:r>
            <a:r>
              <a:rPr lang="en-US" smtClean="0"/>
              <a:t> </a:t>
            </a:r>
            <a:r>
              <a:rPr lang="en-US" err="1" smtClean="0"/>
              <a:t>personne</a:t>
            </a:r>
            <a:endParaRPr lang="en-US" smtClean="0"/>
          </a:p>
          <a:p>
            <a:pPr lvl="1"/>
            <a:r>
              <a:rPr lang="en-US" err="1" smtClean="0"/>
              <a:t>Quelle</a:t>
            </a:r>
            <a:r>
              <a:rPr lang="en-US" smtClean="0"/>
              <a:t> </a:t>
            </a:r>
            <a:r>
              <a:rPr lang="en-US" err="1" smtClean="0"/>
              <a:t>est</a:t>
            </a:r>
            <a:r>
              <a:rPr lang="en-US" smtClean="0"/>
              <a:t> la </a:t>
            </a:r>
            <a:r>
              <a:rPr lang="en-US" err="1" smtClean="0"/>
              <a:t>moyenne</a:t>
            </a:r>
            <a:r>
              <a:rPr lang="en-US" smtClean="0"/>
              <a:t> </a:t>
            </a:r>
            <a:r>
              <a:rPr lang="en-US" err="1" smtClean="0"/>
              <a:t>d’âge</a:t>
            </a:r>
            <a:r>
              <a:rPr lang="en-US" smtClean="0"/>
              <a:t> des </a:t>
            </a:r>
            <a:r>
              <a:rPr lang="en-US" err="1" smtClean="0"/>
              <a:t>personnes</a:t>
            </a:r>
            <a:endParaRPr lang="en-US" smtClean="0"/>
          </a:p>
          <a:p>
            <a:pPr lvl="1"/>
            <a:r>
              <a:rPr lang="en-US" err="1" smtClean="0"/>
              <a:t>Combien</a:t>
            </a:r>
            <a:r>
              <a:rPr lang="en-US" smtClean="0"/>
              <a:t> de </a:t>
            </a:r>
            <a:r>
              <a:rPr lang="en-US" err="1" smtClean="0"/>
              <a:t>personnes</a:t>
            </a:r>
            <a:r>
              <a:rPr lang="en-US" smtClean="0"/>
              <a:t> </a:t>
            </a:r>
            <a:r>
              <a:rPr lang="en-US" err="1" smtClean="0"/>
              <a:t>ont</a:t>
            </a:r>
            <a:r>
              <a:rPr lang="en-US" smtClean="0"/>
              <a:t> plus de 20 ans.</a:t>
            </a:r>
          </a:p>
          <a:p>
            <a:r>
              <a:rPr lang="en-US" err="1" smtClean="0"/>
              <a:t>Exercice</a:t>
            </a:r>
            <a:r>
              <a:rPr lang="en-US" smtClean="0"/>
              <a:t> 2</a:t>
            </a:r>
            <a:endParaRPr lang="fr-FR" smtClean="0"/>
          </a:p>
          <a:p>
            <a:pPr lvl="1"/>
            <a:r>
              <a:rPr lang="en-US" err="1" smtClean="0"/>
              <a:t>Créer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classe</a:t>
            </a:r>
            <a:r>
              <a:rPr lang="en-US" smtClean="0"/>
              <a:t> </a:t>
            </a:r>
            <a:r>
              <a:rPr lang="en-US" err="1" smtClean="0"/>
              <a:t>Voiture</a:t>
            </a:r>
            <a:r>
              <a:rPr lang="fr-FR" smtClean="0"/>
              <a:t> qui possède un Chauffeur (de type Person) et une liste de Passager </a:t>
            </a:r>
          </a:p>
          <a:p>
            <a:pPr lvl="1"/>
            <a:r>
              <a:rPr lang="en-US" err="1" smtClean="0"/>
              <a:t>Parmi</a:t>
            </a:r>
            <a:r>
              <a:rPr lang="en-US" smtClean="0"/>
              <a:t> la collection </a:t>
            </a:r>
            <a:r>
              <a:rPr lang="en-US" err="1" smtClean="0"/>
              <a:t>précédente</a:t>
            </a:r>
            <a:r>
              <a:rPr lang="en-US" smtClean="0"/>
              <a:t>, </a:t>
            </a:r>
            <a:r>
              <a:rPr lang="en-US" err="1" smtClean="0"/>
              <a:t>ajouter</a:t>
            </a:r>
            <a:r>
              <a:rPr lang="en-US" smtClean="0"/>
              <a:t> à la </a:t>
            </a:r>
            <a:r>
              <a:rPr lang="en-US" err="1" smtClean="0"/>
              <a:t>liste</a:t>
            </a:r>
            <a:r>
              <a:rPr lang="en-US" smtClean="0"/>
              <a:t> des </a:t>
            </a:r>
            <a:r>
              <a:rPr lang="en-US" err="1" smtClean="0"/>
              <a:t>passagers</a:t>
            </a:r>
            <a:r>
              <a:rPr lang="en-US" smtClean="0"/>
              <a:t>, </a:t>
            </a:r>
            <a:r>
              <a:rPr lang="en-US" err="1" smtClean="0"/>
              <a:t>toutes</a:t>
            </a:r>
            <a:r>
              <a:rPr lang="en-US" smtClean="0"/>
              <a:t> les </a:t>
            </a:r>
            <a:r>
              <a:rPr lang="en-US" err="1" smtClean="0"/>
              <a:t>personnes</a:t>
            </a:r>
            <a:r>
              <a:rPr lang="en-US" smtClean="0"/>
              <a:t> de </a:t>
            </a:r>
            <a:r>
              <a:rPr lang="en-US" err="1" smtClean="0"/>
              <a:t>moins</a:t>
            </a:r>
            <a:r>
              <a:rPr lang="en-US" smtClean="0"/>
              <a:t> de 20 </a:t>
            </a:r>
            <a:r>
              <a:rPr lang="en-US" err="1" smtClean="0"/>
              <a:t>ans</a:t>
            </a:r>
            <a:endParaRPr lang="en-US" smtClean="0"/>
          </a:p>
          <a:p>
            <a:r>
              <a:rPr lang="en-US" err="1" smtClean="0"/>
              <a:t>Exercice</a:t>
            </a:r>
            <a:r>
              <a:rPr lang="en-US" smtClean="0"/>
              <a:t> 3</a:t>
            </a:r>
          </a:p>
          <a:p>
            <a:pPr lvl="1"/>
            <a:r>
              <a:rPr lang="en-US"/>
              <a:t> </a:t>
            </a:r>
            <a:r>
              <a:rPr lang="en-US" err="1" smtClean="0"/>
              <a:t>Créer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classe</a:t>
            </a:r>
            <a:r>
              <a:rPr lang="en-US" smtClean="0"/>
              <a:t> Garage qui </a:t>
            </a:r>
            <a:r>
              <a:rPr lang="en-US" err="1" smtClean="0"/>
              <a:t>possède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liste</a:t>
            </a:r>
            <a:r>
              <a:rPr lang="en-US" smtClean="0"/>
              <a:t> de </a:t>
            </a:r>
            <a:r>
              <a:rPr lang="en-US" err="1" smtClean="0"/>
              <a:t>voitures</a:t>
            </a:r>
            <a:r>
              <a:rPr lang="en-US" smtClean="0"/>
              <a:t> et un </a:t>
            </a:r>
            <a:r>
              <a:rPr lang="en-US" err="1" smtClean="0"/>
              <a:t>Propriétaire</a:t>
            </a:r>
            <a:endParaRPr lang="en-US" smtClean="0"/>
          </a:p>
          <a:p>
            <a:pPr lvl="1"/>
            <a:r>
              <a:rPr lang="en-US" smtClean="0"/>
              <a:t>Lister </a:t>
            </a:r>
            <a:r>
              <a:rPr lang="en-US" err="1" smtClean="0"/>
              <a:t>tous</a:t>
            </a:r>
            <a:r>
              <a:rPr lang="en-US" smtClean="0"/>
              <a:t> les </a:t>
            </a:r>
            <a:r>
              <a:rPr lang="en-US" err="1" smtClean="0"/>
              <a:t>passagers</a:t>
            </a:r>
            <a:r>
              <a:rPr lang="en-US" smtClean="0"/>
              <a:t> de </a:t>
            </a:r>
            <a:r>
              <a:rPr lang="en-US" err="1" smtClean="0"/>
              <a:t>toutes</a:t>
            </a:r>
            <a:r>
              <a:rPr lang="en-US" smtClean="0"/>
              <a:t> les </a:t>
            </a:r>
            <a:r>
              <a:rPr lang="en-US" err="1" smtClean="0"/>
              <a:t>voitures</a:t>
            </a:r>
            <a:r>
              <a:rPr lang="en-US" smtClean="0"/>
              <a:t> d’un garage</a:t>
            </a:r>
          </a:p>
        </p:txBody>
      </p:sp>
    </p:spTree>
    <p:extLst>
      <p:ext uri="{BB962C8B-B14F-4D97-AF65-F5344CB8AC3E}">
        <p14:creationId xmlns:p14="http://schemas.microsoft.com/office/powerpoint/2010/main" val="228063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07534" y="2754773"/>
            <a:ext cx="5694744" cy="833379"/>
            <a:chOff x="1134319" y="2060292"/>
            <a:chExt cx="5694744" cy="833379"/>
          </a:xfrm>
        </p:grpSpPr>
        <p:sp>
          <p:nvSpPr>
            <p:cNvPr id="4" name="Rectangle 3"/>
            <p:cNvSpPr/>
            <p:nvPr/>
          </p:nvSpPr>
          <p:spPr>
            <a:xfrm>
              <a:off x="1134319" y="2060294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 smtClean="0"/>
                <a:t>loise</a:t>
              </a:r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3443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 smtClean="0"/>
                <a:t>alfred</a:t>
              </a:r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32567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m</a:t>
              </a:r>
              <a:r>
                <a:rPr lang="en-US" err="1" smtClean="0"/>
                <a:t>erryl</a:t>
              </a:r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1691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 smtClean="0"/>
                <a:t>maryse</a:t>
              </a:r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0815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 smtClean="0"/>
                <a:t>nathan</a:t>
              </a:r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9939" y="2060292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marc</a:t>
              </a:r>
              <a:endParaRPr lang="fr-FR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24261" y="590309"/>
            <a:ext cx="5258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Person </a:t>
            </a:r>
            <a:r>
              <a:rPr lang="en-US" err="1" smtClean="0"/>
              <a:t>loise</a:t>
            </a:r>
            <a:r>
              <a:rPr lang="en-US" smtClean="0"/>
              <a:t> = new Person(.....)</a:t>
            </a:r>
          </a:p>
          <a:p>
            <a:r>
              <a:rPr lang="en-US" smtClean="0"/>
              <a:t>Person </a:t>
            </a:r>
            <a:r>
              <a:rPr lang="en-US" err="1" smtClean="0"/>
              <a:t>alfred</a:t>
            </a:r>
            <a:r>
              <a:rPr lang="en-US" smtClean="0"/>
              <a:t> = new Person(.....)</a:t>
            </a:r>
            <a:endParaRPr lang="fr-FR" smtClean="0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Person[] </a:t>
            </a:r>
            <a:r>
              <a:rPr lang="en-US" err="1" smtClean="0"/>
              <a:t>listePersonnes</a:t>
            </a:r>
            <a:r>
              <a:rPr lang="en-US" smtClean="0"/>
              <a:t> = new Person[]{</a:t>
            </a:r>
            <a:r>
              <a:rPr lang="en-US" err="1" smtClean="0"/>
              <a:t>loise,Alfred</a:t>
            </a:r>
            <a:r>
              <a:rPr lang="en-US" smtClean="0"/>
              <a:t>,...}</a:t>
            </a:r>
          </a:p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61472" y="2986795"/>
            <a:ext cx="1017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Person[] </a:t>
            </a:r>
            <a:endParaRPr lang="fr-F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8490" y="4239757"/>
            <a:ext cx="113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Person[0] 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407534" y="4932744"/>
            <a:ext cx="949124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loise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61472" y="5164767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Person</a:t>
            </a:r>
            <a:endParaRPr lang="fr-F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1472" y="4239757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Person</a:t>
            </a:r>
            <a:endParaRPr lang="fr-FR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6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6983" y="151384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63040" y="151383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29097" y="15138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5154" y="15138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61211" y="15138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96983" y="207118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63040" y="2071188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56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029097" y="207118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595154" y="2071186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161211" y="20711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96983" y="26285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463040" y="26285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029097" y="262853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95154" y="26285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161211" y="26285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96983" y="3185883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63040" y="318588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029097" y="318588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595154" y="3185880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</a:t>
            </a:r>
            <a:r>
              <a:rPr lang="en-US" err="1" smtClean="0"/>
              <a:t>toto</a:t>
            </a:r>
            <a:r>
              <a:rPr lang="en-US" smtClean="0"/>
              <a:t>”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161211" y="31858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6312263" y="1496417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</a:t>
            </a:r>
            <a:r>
              <a:rPr lang="en-US" err="1" smtClean="0"/>
              <a:t>nt</a:t>
            </a:r>
            <a:r>
              <a:rPr lang="en-US" smtClean="0"/>
              <a:t> </a:t>
            </a:r>
            <a:r>
              <a:rPr lang="en-US" err="1" smtClean="0"/>
              <a:t>toto</a:t>
            </a:r>
            <a:r>
              <a:rPr lang="en-US" smtClean="0"/>
              <a:t> = 56;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12263" y="1963108"/>
            <a:ext cx="24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Console.WriteLine</a:t>
            </a:r>
            <a:r>
              <a:rPr lang="en-US" smtClean="0"/>
              <a:t>(</a:t>
            </a:r>
            <a:r>
              <a:rPr lang="en-US" err="1" smtClean="0"/>
              <a:t>toto</a:t>
            </a:r>
            <a:r>
              <a:rPr lang="en-US" smtClean="0"/>
              <a:t>);</a:t>
            </a:r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96983" y="436153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463040" y="4361530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/>
              <a:t>“Nathan”</a:t>
            </a:r>
            <a:endParaRPr lang="fr-FR" sz="700"/>
          </a:p>
        </p:txBody>
      </p:sp>
      <p:sp>
        <p:nvSpPr>
          <p:cNvPr id="28" name="Rectangle 27"/>
          <p:cNvSpPr/>
          <p:nvPr/>
        </p:nvSpPr>
        <p:spPr>
          <a:xfrm>
            <a:off x="2029097" y="436152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595154" y="436152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161211" y="436152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96983" y="4918880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463040" y="491887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029097" y="4918878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</a:t>
            </a:r>
            <a:r>
              <a:rPr lang="en-US" err="1" smtClean="0"/>
              <a:t>huu</a:t>
            </a:r>
            <a:r>
              <a:rPr lang="en-US" smtClean="0"/>
              <a:t>”</a:t>
            </a:r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595154" y="491887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161211" y="491887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96983" y="547622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63040" y="547622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029097" y="54762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595154" y="54762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161211" y="54762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896983" y="603357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463040" y="6033573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029097" y="6033572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22</a:t>
            </a:r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2595154" y="603357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161211" y="603357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6220823" y="4549545"/>
            <a:ext cx="527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Person Nathan = new Person(“Nathan”,”Huukena”,22);</a:t>
            </a:r>
            <a:endParaRPr lang="fr-FR"/>
          </a:p>
        </p:txBody>
      </p:sp>
      <p:sp>
        <p:nvSpPr>
          <p:cNvPr id="67" name="TextBox 66"/>
          <p:cNvSpPr txBox="1"/>
          <p:nvPr/>
        </p:nvSpPr>
        <p:spPr>
          <a:xfrm>
            <a:off x="6231370" y="5012885"/>
            <a:ext cx="27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Console.WriteLine</a:t>
            </a:r>
            <a:r>
              <a:rPr lang="en-US" smtClean="0"/>
              <a:t>(Nathan);</a:t>
            </a:r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8995621" y="4918877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extBox 69"/>
          <p:cNvSpPr txBox="1"/>
          <p:nvPr/>
        </p:nvSpPr>
        <p:spPr>
          <a:xfrm>
            <a:off x="6220823" y="5845558"/>
            <a:ext cx="357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Console.WriteLine</a:t>
            </a:r>
            <a:r>
              <a:rPr lang="en-US" smtClean="0"/>
              <a:t>(</a:t>
            </a:r>
            <a:r>
              <a:rPr lang="en-US" err="1" smtClean="0"/>
              <a:t>Nathan.Prenom</a:t>
            </a:r>
            <a:r>
              <a:rPr lang="en-US" smtClean="0"/>
              <a:t>);</a:t>
            </a:r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9822236" y="5751549"/>
            <a:ext cx="1899109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“Nathan”</a:t>
            </a:r>
            <a:endParaRPr lang="fr-FR" sz="2400"/>
          </a:p>
        </p:txBody>
      </p:sp>
      <p:sp>
        <p:nvSpPr>
          <p:cNvPr id="2" name="TextBox 1"/>
          <p:cNvSpPr txBox="1"/>
          <p:nvPr/>
        </p:nvSpPr>
        <p:spPr>
          <a:xfrm>
            <a:off x="995680" y="254000"/>
            <a:ext cx="28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Représentation</a:t>
            </a:r>
            <a:r>
              <a:rPr lang="en-US" smtClean="0"/>
              <a:t> </a:t>
            </a:r>
            <a:r>
              <a:rPr lang="en-US" err="1" smtClean="0"/>
              <a:t>en</a:t>
            </a:r>
            <a:r>
              <a:rPr lang="en-US" smtClean="0"/>
              <a:t> </a:t>
            </a:r>
            <a:r>
              <a:rPr lang="en-US" err="1" smtClean="0"/>
              <a:t>mémoire</a:t>
            </a:r>
            <a:endParaRPr lang="fr-FR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29097" y="1330960"/>
            <a:ext cx="1132114" cy="74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49546" y="1020022"/>
            <a:ext cx="5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toto</a:t>
            </a:r>
            <a:endParaRPr lang="fr-FR"/>
          </a:p>
        </p:txBody>
      </p:sp>
      <p:sp>
        <p:nvSpPr>
          <p:cNvPr id="51" name="TextBox 50"/>
          <p:cNvSpPr txBox="1"/>
          <p:nvPr/>
        </p:nvSpPr>
        <p:spPr>
          <a:xfrm>
            <a:off x="4222364" y="3619513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Nathan</a:t>
            </a:r>
            <a:endParaRPr lang="fr-FR"/>
          </a:p>
        </p:txBody>
      </p:sp>
      <p:cxnSp>
        <p:nvCxnSpPr>
          <p:cNvPr id="57" name="Curved Connector 56"/>
          <p:cNvCxnSpPr>
            <a:stCxn id="62" idx="1"/>
            <a:endCxn id="27" idx="0"/>
          </p:cNvCxnSpPr>
          <p:nvPr/>
        </p:nvCxnSpPr>
        <p:spPr>
          <a:xfrm rot="10800000" flipV="1">
            <a:off x="1746070" y="4234458"/>
            <a:ext cx="2476295" cy="1270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22364" y="4049792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Nathan.Prenom</a:t>
            </a:r>
            <a:endParaRPr lang="fr-FR"/>
          </a:p>
        </p:txBody>
      </p:sp>
      <p:cxnSp>
        <p:nvCxnSpPr>
          <p:cNvPr id="64" name="Curved Connector 63"/>
          <p:cNvCxnSpPr>
            <a:stCxn id="65" idx="1"/>
            <a:endCxn id="33" idx="2"/>
          </p:cNvCxnSpPr>
          <p:nvPr/>
        </p:nvCxnSpPr>
        <p:spPr>
          <a:xfrm rot="10800000" flipV="1">
            <a:off x="2312127" y="4640205"/>
            <a:ext cx="1910237" cy="836021"/>
          </a:xfrm>
          <a:prstGeom prst="curvedConnector4">
            <a:avLst>
              <a:gd name="adj1" fmla="val 42592"/>
              <a:gd name="adj2" fmla="val 1273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22363" y="4455540"/>
            <a:ext cx="167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Nathan.Nom</a:t>
            </a:r>
            <a:endParaRPr lang="fr-FR"/>
          </a:p>
        </p:txBody>
      </p:sp>
      <p:cxnSp>
        <p:nvCxnSpPr>
          <p:cNvPr id="72" name="Curved Connector 71"/>
          <p:cNvCxnSpPr>
            <a:stCxn id="73" idx="1"/>
            <a:endCxn id="43" idx="3"/>
          </p:cNvCxnSpPr>
          <p:nvPr/>
        </p:nvCxnSpPr>
        <p:spPr>
          <a:xfrm rot="10800000" flipV="1">
            <a:off x="2595155" y="5106897"/>
            <a:ext cx="1698703" cy="1205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93857" y="4922232"/>
            <a:ext cx="167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Nathan.Age</a:t>
            </a:r>
            <a:endParaRPr lang="fr-FR"/>
          </a:p>
        </p:txBody>
      </p:sp>
      <p:cxnSp>
        <p:nvCxnSpPr>
          <p:cNvPr id="74" name="Curved Connector 73"/>
          <p:cNvCxnSpPr>
            <a:stCxn id="51" idx="1"/>
            <a:endCxn id="31" idx="1"/>
          </p:cNvCxnSpPr>
          <p:nvPr/>
        </p:nvCxnSpPr>
        <p:spPr>
          <a:xfrm rot="10800000" flipV="1">
            <a:off x="896984" y="3804179"/>
            <a:ext cx="3325381" cy="1393376"/>
          </a:xfrm>
          <a:prstGeom prst="curvedConnector3">
            <a:avLst>
              <a:gd name="adj1" fmla="val 1068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6983" y="548640"/>
            <a:ext cx="566057" cy="557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63040" y="54863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29097" y="5486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5154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61211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96983" y="110598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63040" y="110598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029097" y="110598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595154" y="11059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161211" y="11059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96983" y="16633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463040" y="16633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029097" y="166333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95154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161211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96983" y="2220683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63040" y="222068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029097" y="222068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595154" y="22206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161211" y="22206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161211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161211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161211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161211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3727268" y="54864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4293325" y="54863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52" name="Rectangle 51"/>
          <p:cNvSpPr/>
          <p:nvPr/>
        </p:nvSpPr>
        <p:spPr>
          <a:xfrm>
            <a:off x="4859382" y="5486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5425439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5991496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727268" y="110598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4293325" y="110598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859382" y="110598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425439" y="11059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991496" y="11059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727268" y="16633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4293325" y="16633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859382" y="166333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425439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991496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3727268" y="2220683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4293325" y="222068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859382" y="222068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5425439" y="22206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5991496" y="22206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727268" y="277802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293325" y="277802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77" name="Rectangle 76"/>
          <p:cNvSpPr/>
          <p:nvPr/>
        </p:nvSpPr>
        <p:spPr>
          <a:xfrm>
            <a:off x="4859382" y="27780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425439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5991496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3727268" y="333537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4293325" y="333537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4859382" y="333537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5425439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991496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3727268" y="38927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4293325" y="38927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4859382" y="389272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425439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5991496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3727268" y="445007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4293325" y="445007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4859382" y="445007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5425439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5991496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7178040" y="548637"/>
            <a:ext cx="424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List&lt;Person&gt; </a:t>
            </a:r>
            <a:r>
              <a:rPr lang="en-US" err="1" smtClean="0"/>
              <a:t>passager</a:t>
            </a:r>
            <a:r>
              <a:rPr lang="en-US" smtClean="0"/>
              <a:t> = new List&lt;Person&gt;()</a:t>
            </a:r>
            <a:endParaRPr lang="fr-FR"/>
          </a:p>
        </p:txBody>
      </p:sp>
      <p:sp>
        <p:nvSpPr>
          <p:cNvPr id="95" name="TextBox 94"/>
          <p:cNvSpPr txBox="1"/>
          <p:nvPr/>
        </p:nvSpPr>
        <p:spPr>
          <a:xfrm>
            <a:off x="6867912" y="1105986"/>
            <a:ext cx="527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Person Nathan = new Person(“Nathan”,”Huukena”,22);</a:t>
            </a:r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896983" y="277802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1463040" y="2778028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/>
              <a:t>“Nathan”</a:t>
            </a:r>
            <a:endParaRPr lang="fr-FR" sz="700"/>
          </a:p>
        </p:txBody>
      </p:sp>
      <p:sp>
        <p:nvSpPr>
          <p:cNvPr id="98" name="Rectangle 97"/>
          <p:cNvSpPr/>
          <p:nvPr/>
        </p:nvSpPr>
        <p:spPr>
          <a:xfrm>
            <a:off x="2029097" y="27780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2595154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3161211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896983" y="3335378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1463040" y="333537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029097" y="3335376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</a:t>
            </a:r>
            <a:r>
              <a:rPr lang="en-US" err="1" smtClean="0"/>
              <a:t>huu</a:t>
            </a:r>
            <a:r>
              <a:rPr lang="en-US" smtClean="0"/>
              <a:t>”</a:t>
            </a:r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2595154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3161211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896983" y="38927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1463040" y="38927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2029097" y="389272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2595154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3161211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896983" y="445007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1463040" y="445007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2029097" y="4450070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22</a:t>
            </a:r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2595154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3161211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7452360" y="2220680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passager.Add</a:t>
            </a:r>
            <a:r>
              <a:rPr lang="en-US" smtClean="0"/>
              <a:t>(Nathan);</a:t>
            </a:r>
            <a:endParaRPr lang="fr-FR"/>
          </a:p>
        </p:txBody>
      </p:sp>
      <p:cxnSp>
        <p:nvCxnSpPr>
          <p:cNvPr id="48" name="Curved Connector 47"/>
          <p:cNvCxnSpPr>
            <a:stCxn id="4" idx="1"/>
            <a:endCxn id="101" idx="1"/>
          </p:cNvCxnSpPr>
          <p:nvPr/>
        </p:nvCxnSpPr>
        <p:spPr>
          <a:xfrm rot="10800000" flipV="1">
            <a:off x="896983" y="827315"/>
            <a:ext cx="12700" cy="2786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123610" y="2872034"/>
            <a:ext cx="29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Console.WriteLine</a:t>
            </a:r>
            <a:r>
              <a:rPr lang="en-US" smtClean="0"/>
              <a:t>(</a:t>
            </a:r>
            <a:r>
              <a:rPr lang="en-US" err="1" smtClean="0"/>
              <a:t>passager</a:t>
            </a:r>
            <a:r>
              <a:rPr lang="en-US" smtClean="0"/>
              <a:t>);</a:t>
            </a:r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10317884" y="2778025"/>
            <a:ext cx="566057" cy="557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extBox 117"/>
          <p:cNvSpPr txBox="1"/>
          <p:nvPr/>
        </p:nvSpPr>
        <p:spPr>
          <a:xfrm>
            <a:off x="7123610" y="342938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Console.WriteLine</a:t>
            </a:r>
            <a:r>
              <a:rPr lang="en-US" smtClean="0"/>
              <a:t>(</a:t>
            </a:r>
            <a:r>
              <a:rPr lang="en-US" err="1" smtClean="0"/>
              <a:t>passager</a:t>
            </a:r>
            <a:r>
              <a:rPr lang="en-US" smtClean="0"/>
              <a:t>[0]);</a:t>
            </a:r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10317884" y="3429383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extBox 119"/>
          <p:cNvSpPr txBox="1"/>
          <p:nvPr/>
        </p:nvSpPr>
        <p:spPr>
          <a:xfrm>
            <a:off x="7123610" y="4268749"/>
            <a:ext cx="396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Console.WriteLine</a:t>
            </a:r>
            <a:r>
              <a:rPr lang="en-US" smtClean="0"/>
              <a:t>(</a:t>
            </a:r>
            <a:r>
              <a:rPr lang="en-US" err="1" smtClean="0"/>
              <a:t>passager</a:t>
            </a:r>
            <a:r>
              <a:rPr lang="en-US" smtClean="0"/>
              <a:t>[0].</a:t>
            </a:r>
            <a:r>
              <a:rPr lang="en-US" err="1" smtClean="0"/>
              <a:t>Prenom</a:t>
            </a:r>
            <a:r>
              <a:rPr lang="en-US" smtClean="0"/>
              <a:t>);</a:t>
            </a:r>
            <a:endParaRPr lang="fr-FR"/>
          </a:p>
        </p:txBody>
      </p:sp>
      <p:sp>
        <p:nvSpPr>
          <p:cNvPr id="121" name="TextBox 120"/>
          <p:cNvSpPr txBox="1"/>
          <p:nvPr/>
        </p:nvSpPr>
        <p:spPr>
          <a:xfrm>
            <a:off x="7178040" y="4651686"/>
            <a:ext cx="357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Console.WriteLine</a:t>
            </a:r>
            <a:r>
              <a:rPr lang="en-US" smtClean="0"/>
              <a:t>(</a:t>
            </a:r>
            <a:r>
              <a:rPr lang="en-US" err="1" smtClean="0"/>
              <a:t>Nathan.Prenom</a:t>
            </a:r>
            <a:r>
              <a:rPr lang="en-US" smtClean="0"/>
              <a:t>);</a:t>
            </a:r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11143546" y="4373011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/>
              <a:t>“Nathan”</a:t>
            </a:r>
            <a:endParaRPr lang="fr-FR" sz="700"/>
          </a:p>
        </p:txBody>
      </p:sp>
    </p:spTree>
    <p:extLst>
      <p:ext uri="{BB962C8B-B14F-4D97-AF65-F5344CB8AC3E}">
        <p14:creationId xmlns:p14="http://schemas.microsoft.com/office/powerpoint/2010/main" val="153919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: </a:t>
            </a:r>
            <a:r>
              <a:rPr lang="en-US" err="1" smtClean="0"/>
              <a:t>Gestion</a:t>
            </a:r>
            <a:r>
              <a:rPr lang="en-US" smtClean="0"/>
              <a:t> de reparation des </a:t>
            </a:r>
            <a:r>
              <a:rPr lang="en-US" err="1" smtClean="0"/>
              <a:t>téléphones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err="1" smtClean="0"/>
              <a:t>Créer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nouvelle application WPF</a:t>
            </a:r>
          </a:p>
          <a:p>
            <a:r>
              <a:rPr lang="en-US" err="1" smtClean="0"/>
              <a:t>Créer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classe</a:t>
            </a:r>
            <a:r>
              <a:rPr lang="en-US" smtClean="0"/>
              <a:t> </a:t>
            </a:r>
            <a:r>
              <a:rPr lang="en-US" err="1" smtClean="0"/>
              <a:t>ReparationPhone</a:t>
            </a:r>
            <a:r>
              <a:rPr lang="en-US" smtClean="0"/>
              <a:t> qui </a:t>
            </a:r>
            <a:r>
              <a:rPr lang="en-US" err="1" smtClean="0"/>
              <a:t>possède</a:t>
            </a:r>
            <a:r>
              <a:rPr lang="en-US" smtClean="0"/>
              <a:t> </a:t>
            </a:r>
            <a:r>
              <a:rPr lang="en-US" err="1" smtClean="0"/>
              <a:t>comme</a:t>
            </a:r>
            <a:r>
              <a:rPr lang="en-US" smtClean="0"/>
              <a:t> </a:t>
            </a:r>
            <a:r>
              <a:rPr lang="en-US" err="1" smtClean="0"/>
              <a:t>propriétés</a:t>
            </a:r>
            <a:r>
              <a:rPr lang="en-US" smtClean="0"/>
              <a:t> : </a:t>
            </a:r>
          </a:p>
          <a:p>
            <a:pPr lvl="1"/>
            <a:r>
              <a:rPr lang="en-US" smtClean="0"/>
              <a:t>Nom</a:t>
            </a:r>
          </a:p>
          <a:p>
            <a:pPr lvl="1"/>
            <a:r>
              <a:rPr lang="en-US" err="1" smtClean="0"/>
              <a:t>Prenom</a:t>
            </a:r>
            <a:endParaRPr lang="en-US" smtClean="0"/>
          </a:p>
          <a:p>
            <a:pPr lvl="1"/>
            <a:r>
              <a:rPr lang="en-US" err="1" smtClean="0"/>
              <a:t>ModelPhone</a:t>
            </a:r>
            <a:endParaRPr lang="en-US" smtClean="0"/>
          </a:p>
          <a:p>
            <a:pPr lvl="1"/>
            <a:r>
              <a:rPr lang="en-US" smtClean="0"/>
              <a:t>Mobile</a:t>
            </a:r>
          </a:p>
          <a:p>
            <a:pPr lvl="1"/>
            <a:r>
              <a:rPr lang="en-US" smtClean="0"/>
              <a:t>Email</a:t>
            </a:r>
          </a:p>
          <a:p>
            <a:pPr lvl="1"/>
            <a:r>
              <a:rPr lang="en-US" err="1" smtClean="0"/>
              <a:t>DateRecue</a:t>
            </a:r>
            <a:endParaRPr lang="en-US" smtClean="0"/>
          </a:p>
          <a:p>
            <a:pPr lvl="1"/>
            <a:r>
              <a:rPr lang="en-US" smtClean="0"/>
              <a:t>Description</a:t>
            </a:r>
          </a:p>
          <a:p>
            <a:pPr lvl="1"/>
            <a:r>
              <a:rPr lang="en-US" smtClean="0"/>
              <a:t>Status</a:t>
            </a:r>
          </a:p>
          <a:p>
            <a:pPr lvl="1"/>
            <a:r>
              <a:rPr lang="en-US" err="1" smtClean="0"/>
              <a:t>PrixReparation</a:t>
            </a:r>
            <a:endParaRPr lang="en-US" smtClean="0"/>
          </a:p>
          <a:p>
            <a:pPr lvl="1"/>
            <a:endParaRPr lang="en-US"/>
          </a:p>
          <a:p>
            <a:r>
              <a:rPr lang="en-US" err="1" smtClean="0"/>
              <a:t>Dans</a:t>
            </a:r>
            <a:r>
              <a:rPr lang="en-US" smtClean="0"/>
              <a:t> </a:t>
            </a:r>
            <a:r>
              <a:rPr lang="en-US" err="1" smtClean="0"/>
              <a:t>l’application</a:t>
            </a:r>
            <a:r>
              <a:rPr lang="en-US" smtClean="0"/>
              <a:t> (</a:t>
            </a:r>
            <a:r>
              <a:rPr lang="en-US" err="1" smtClean="0"/>
              <a:t>Constructeur</a:t>
            </a:r>
            <a:r>
              <a:rPr lang="en-US" smtClean="0"/>
              <a:t> de </a:t>
            </a:r>
            <a:r>
              <a:rPr lang="en-US" err="1" smtClean="0"/>
              <a:t>MainWindow.xaml.cs</a:t>
            </a:r>
            <a:r>
              <a:rPr lang="en-US" smtClean="0"/>
              <a:t>), </a:t>
            </a:r>
            <a:r>
              <a:rPr lang="en-US" err="1" smtClean="0"/>
              <a:t>créer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liste</a:t>
            </a:r>
            <a:r>
              <a:rPr lang="en-US" smtClean="0"/>
              <a:t> de </a:t>
            </a:r>
            <a:r>
              <a:rPr lang="en-US" err="1" smtClean="0"/>
              <a:t>ReparationPhone</a:t>
            </a:r>
            <a:r>
              <a:rPr lang="en-US" smtClean="0"/>
              <a:t> </a:t>
            </a:r>
            <a:r>
              <a:rPr lang="en-US" err="1" smtClean="0"/>
              <a:t>en</a:t>
            </a:r>
            <a:r>
              <a:rPr lang="en-US" smtClean="0"/>
              <a:t> </a:t>
            </a:r>
            <a:r>
              <a:rPr lang="en-US" err="1" smtClean="0"/>
              <a:t>utilisant</a:t>
            </a:r>
            <a:r>
              <a:rPr lang="en-US" smtClean="0"/>
              <a:t> le type List&lt;</a:t>
            </a:r>
            <a:r>
              <a:rPr lang="en-US" err="1" smtClean="0"/>
              <a:t>ReparationPhone</a:t>
            </a:r>
            <a:r>
              <a:rPr lang="en-US" smtClean="0"/>
              <a:t>&gt;</a:t>
            </a:r>
          </a:p>
          <a:p>
            <a:r>
              <a:rPr lang="en-US" err="1" smtClean="0"/>
              <a:t>Ajouter</a:t>
            </a:r>
            <a:r>
              <a:rPr lang="en-US" smtClean="0"/>
              <a:t> </a:t>
            </a:r>
            <a:r>
              <a:rPr lang="en-US" err="1" smtClean="0"/>
              <a:t>plusieurs</a:t>
            </a:r>
            <a:r>
              <a:rPr lang="en-US" smtClean="0"/>
              <a:t> </a:t>
            </a:r>
            <a:r>
              <a:rPr lang="en-US" err="1" smtClean="0"/>
              <a:t>ReparationPhone</a:t>
            </a:r>
            <a:r>
              <a:rPr lang="en-US" smtClean="0"/>
              <a:t> </a:t>
            </a:r>
            <a:r>
              <a:rPr lang="en-US" err="1" smtClean="0"/>
              <a:t>dans</a:t>
            </a:r>
            <a:r>
              <a:rPr lang="en-US" smtClean="0"/>
              <a:t> </a:t>
            </a:r>
            <a:r>
              <a:rPr lang="en-US" err="1" smtClean="0"/>
              <a:t>cette</a:t>
            </a:r>
            <a:r>
              <a:rPr lang="en-US" smtClean="0"/>
              <a:t> </a:t>
            </a:r>
            <a:r>
              <a:rPr lang="en-US" err="1" smtClean="0"/>
              <a:t>liste</a:t>
            </a:r>
            <a:endParaRPr lang="en-US" smtClean="0"/>
          </a:p>
          <a:p>
            <a:r>
              <a:rPr lang="en-US" smtClean="0"/>
              <a:t>BUT : </a:t>
            </a:r>
            <a:r>
              <a:rPr lang="en-US" err="1" smtClean="0"/>
              <a:t>Afficher</a:t>
            </a:r>
            <a:r>
              <a:rPr lang="en-US" smtClean="0"/>
              <a:t> </a:t>
            </a:r>
            <a:r>
              <a:rPr lang="en-US" err="1" smtClean="0"/>
              <a:t>cette</a:t>
            </a:r>
            <a:r>
              <a:rPr lang="en-US" smtClean="0"/>
              <a:t> </a:t>
            </a:r>
            <a:r>
              <a:rPr lang="en-US" err="1" smtClean="0"/>
              <a:t>liste</a:t>
            </a:r>
            <a:r>
              <a:rPr lang="en-US" smtClean="0"/>
              <a:t> </a:t>
            </a:r>
            <a:r>
              <a:rPr lang="en-US" err="1" smtClean="0"/>
              <a:t>dans</a:t>
            </a:r>
            <a:r>
              <a:rPr lang="en-US" smtClean="0"/>
              <a:t> </a:t>
            </a:r>
            <a:r>
              <a:rPr lang="en-US" err="1" smtClean="0"/>
              <a:t>l’application</a:t>
            </a:r>
            <a:r>
              <a:rPr lang="en-US" smtClean="0"/>
              <a:t> avec le </a:t>
            </a:r>
            <a:r>
              <a:rPr lang="en-US" err="1" smtClean="0"/>
              <a:t>composant</a:t>
            </a:r>
            <a:r>
              <a:rPr lang="en-US" smtClean="0"/>
              <a:t> </a:t>
            </a:r>
            <a:r>
              <a:rPr lang="fr-FR" smtClean="0"/>
              <a:t>Datagrid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67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: </a:t>
            </a:r>
            <a:r>
              <a:rPr lang="en-US" err="1" smtClean="0"/>
              <a:t>Gestion</a:t>
            </a:r>
            <a:r>
              <a:rPr lang="en-US" smtClean="0"/>
              <a:t> de reparation de </a:t>
            </a:r>
            <a:r>
              <a:rPr lang="en-US" err="1" smtClean="0"/>
              <a:t>téléphones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err="1" smtClean="0"/>
              <a:t>Etape</a:t>
            </a:r>
            <a:r>
              <a:rPr lang="en-US" smtClean="0"/>
              <a:t> 2</a:t>
            </a:r>
          </a:p>
          <a:p>
            <a:pPr marL="0" indent="0">
              <a:buNone/>
            </a:pPr>
            <a:r>
              <a:rPr lang="en-US" err="1" smtClean="0"/>
              <a:t>Ajouter</a:t>
            </a:r>
            <a:r>
              <a:rPr lang="en-US" smtClean="0"/>
              <a:t> les </a:t>
            </a:r>
            <a:r>
              <a:rPr lang="en-US" err="1" smtClean="0"/>
              <a:t>fonctions</a:t>
            </a:r>
            <a:r>
              <a:rPr lang="en-US" smtClean="0"/>
              <a:t> </a:t>
            </a:r>
            <a:r>
              <a:rPr lang="en-US" err="1" smtClean="0"/>
              <a:t>suivantes</a:t>
            </a:r>
            <a:r>
              <a:rPr lang="en-US" smtClean="0"/>
              <a:t> à </a:t>
            </a:r>
            <a:r>
              <a:rPr lang="en-US" err="1" smtClean="0"/>
              <a:t>votre</a:t>
            </a:r>
            <a:r>
              <a:rPr lang="en-US" smtClean="0"/>
              <a:t> application : </a:t>
            </a:r>
          </a:p>
          <a:p>
            <a:pPr>
              <a:buFontTx/>
              <a:buChar char="-"/>
            </a:pPr>
            <a:r>
              <a:rPr lang="en-US" err="1" smtClean="0"/>
              <a:t>Créer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nouvelle reparation</a:t>
            </a:r>
          </a:p>
          <a:p>
            <a:pPr>
              <a:buFontTx/>
              <a:buChar char="-"/>
            </a:pPr>
            <a:r>
              <a:rPr lang="en-US" b="1" err="1" smtClean="0">
                <a:solidFill>
                  <a:srgbClr val="FF0000"/>
                </a:solidFill>
              </a:rPr>
              <a:t>Editer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une</a:t>
            </a:r>
            <a:r>
              <a:rPr lang="en-US" b="1" smtClean="0">
                <a:solidFill>
                  <a:srgbClr val="FF0000"/>
                </a:solidFill>
              </a:rPr>
              <a:t> reparation </a:t>
            </a:r>
            <a:r>
              <a:rPr lang="en-US" b="1" err="1" smtClean="0">
                <a:solidFill>
                  <a:srgbClr val="FF0000"/>
                </a:solidFill>
              </a:rPr>
              <a:t>actuelle</a:t>
            </a:r>
            <a:r>
              <a:rPr lang="en-US" b="1" smtClean="0">
                <a:solidFill>
                  <a:srgbClr val="FF0000"/>
                </a:solidFill>
              </a:rPr>
              <a:t> (modifier les champs)</a:t>
            </a:r>
          </a:p>
          <a:p>
            <a:pPr lvl="1">
              <a:buFontTx/>
              <a:buChar char="-"/>
            </a:pPr>
            <a:r>
              <a:rPr lang="en-US" err="1" smtClean="0"/>
              <a:t>Mettre</a:t>
            </a:r>
            <a:r>
              <a:rPr lang="en-US" smtClean="0"/>
              <a:t> à jour les </a:t>
            </a:r>
            <a:r>
              <a:rPr lang="en-US" err="1" smtClean="0"/>
              <a:t>informations</a:t>
            </a:r>
            <a:endParaRPr lang="en-US" smtClean="0"/>
          </a:p>
          <a:p>
            <a:pPr lvl="1">
              <a:buFontTx/>
              <a:buChar char="-"/>
            </a:pPr>
            <a:r>
              <a:rPr lang="en-US" smtClean="0"/>
              <a:t>Changer le status</a:t>
            </a:r>
          </a:p>
          <a:p>
            <a:pPr lvl="1">
              <a:buFontTx/>
              <a:buChar char="-"/>
            </a:pPr>
            <a:r>
              <a:rPr lang="en-US" err="1" smtClean="0"/>
              <a:t>Cloturer</a:t>
            </a:r>
            <a:r>
              <a:rPr lang="en-US" smtClean="0"/>
              <a:t> la reparation (</a:t>
            </a:r>
            <a:r>
              <a:rPr lang="en-US" err="1" smtClean="0"/>
              <a:t>changement</a:t>
            </a:r>
            <a:r>
              <a:rPr lang="en-US" smtClean="0"/>
              <a:t> de status + </a:t>
            </a:r>
            <a:r>
              <a:rPr lang="en-US" err="1" smtClean="0"/>
              <a:t>renseigner</a:t>
            </a:r>
            <a:r>
              <a:rPr lang="en-US" smtClean="0"/>
              <a:t> la date de cloture de </a:t>
            </a:r>
            <a:r>
              <a:rPr lang="en-US" err="1" smtClean="0"/>
              <a:t>traitement</a:t>
            </a:r>
            <a:r>
              <a:rPr lang="en-US" smtClean="0"/>
              <a:t>)</a:t>
            </a:r>
          </a:p>
          <a:p>
            <a:pPr>
              <a:buFontTx/>
              <a:buChar char="-"/>
            </a:pPr>
            <a:r>
              <a:rPr lang="en-US" smtClean="0"/>
              <a:t>Idée : </a:t>
            </a:r>
            <a:r>
              <a:rPr lang="en-US" err="1" smtClean="0"/>
              <a:t>Afficher</a:t>
            </a:r>
            <a:r>
              <a:rPr lang="en-US" smtClean="0"/>
              <a:t> et Exporter </a:t>
            </a:r>
            <a:r>
              <a:rPr lang="en-US" err="1" smtClean="0"/>
              <a:t>tous</a:t>
            </a:r>
            <a:r>
              <a:rPr lang="en-US" smtClean="0"/>
              <a:t> les </a:t>
            </a:r>
            <a:r>
              <a:rPr lang="en-US" err="1" smtClean="0"/>
              <a:t>téléphones</a:t>
            </a:r>
            <a:r>
              <a:rPr lang="en-US" smtClean="0"/>
              <a:t> </a:t>
            </a:r>
            <a:r>
              <a:rPr lang="en-US" err="1" smtClean="0"/>
              <a:t>reçu</a:t>
            </a:r>
            <a:r>
              <a:rPr lang="en-US" smtClean="0"/>
              <a:t> du </a:t>
            </a:r>
            <a:r>
              <a:rPr lang="en-US" err="1" smtClean="0"/>
              <a:t>mois</a:t>
            </a:r>
            <a:r>
              <a:rPr lang="en-US" smtClean="0"/>
              <a:t> dernier</a:t>
            </a:r>
          </a:p>
          <a:p>
            <a:pPr>
              <a:buFontTx/>
              <a:buChar char="-"/>
            </a:pPr>
            <a:r>
              <a:rPr lang="en-US" err="1" smtClean="0"/>
              <a:t>Afficher</a:t>
            </a:r>
            <a:r>
              <a:rPr lang="en-US" smtClean="0"/>
              <a:t> et exporter </a:t>
            </a:r>
            <a:r>
              <a:rPr lang="en-US" err="1" smtClean="0"/>
              <a:t>tous</a:t>
            </a:r>
            <a:r>
              <a:rPr lang="en-US" smtClean="0"/>
              <a:t> les </a:t>
            </a:r>
            <a:r>
              <a:rPr lang="en-US" err="1" smtClean="0"/>
              <a:t>téléphones</a:t>
            </a:r>
            <a:r>
              <a:rPr lang="en-US" smtClean="0"/>
              <a:t> </a:t>
            </a:r>
            <a:r>
              <a:rPr lang="en-US" err="1" smtClean="0"/>
              <a:t>dans</a:t>
            </a:r>
            <a:r>
              <a:rPr lang="en-US" smtClean="0"/>
              <a:t> le status “</a:t>
            </a:r>
            <a:r>
              <a:rPr lang="en-US" err="1" smtClean="0"/>
              <a:t>en</a:t>
            </a:r>
            <a:r>
              <a:rPr lang="en-US" smtClean="0"/>
              <a:t> </a:t>
            </a:r>
            <a:r>
              <a:rPr lang="en-US" err="1" smtClean="0"/>
              <a:t>cours</a:t>
            </a:r>
            <a:r>
              <a:rPr lang="en-US" smtClean="0"/>
              <a:t>” </a:t>
            </a:r>
          </a:p>
          <a:p>
            <a:pPr>
              <a:buFontTx/>
              <a:buChar char="-"/>
            </a:pPr>
            <a:r>
              <a:rPr lang="en-US" err="1" smtClean="0"/>
              <a:t>Afficher</a:t>
            </a:r>
            <a:r>
              <a:rPr lang="en-US" smtClean="0"/>
              <a:t> le CA total</a:t>
            </a:r>
          </a:p>
          <a:p>
            <a:pPr>
              <a:buFontTx/>
              <a:buChar char="-"/>
            </a:pPr>
            <a:r>
              <a:rPr lang="en-US" err="1" smtClean="0"/>
              <a:t>Afficher</a:t>
            </a:r>
            <a:r>
              <a:rPr lang="en-US" smtClean="0"/>
              <a:t> le CA du </a:t>
            </a:r>
            <a:r>
              <a:rPr lang="en-US" err="1" smtClean="0"/>
              <a:t>mois</a:t>
            </a:r>
            <a:r>
              <a:rPr lang="en-US" smtClean="0"/>
              <a:t> </a:t>
            </a:r>
            <a:r>
              <a:rPr lang="en-US" err="1" smtClean="0"/>
              <a:t>en</a:t>
            </a:r>
            <a:r>
              <a:rPr lang="en-US" smtClean="0"/>
              <a:t> </a:t>
            </a:r>
            <a:r>
              <a:rPr lang="en-US" err="1" smtClean="0"/>
              <a:t>cours</a:t>
            </a:r>
            <a:endParaRPr lang="en-US" smtClean="0"/>
          </a:p>
          <a:p>
            <a:pPr>
              <a:buFontTx/>
              <a:buChar char="-"/>
            </a:pPr>
            <a:r>
              <a:rPr lang="en-US" err="1" smtClean="0"/>
              <a:t>Afficher</a:t>
            </a:r>
            <a:r>
              <a:rPr lang="en-US" smtClean="0"/>
              <a:t> le CA du </a:t>
            </a:r>
            <a:r>
              <a:rPr lang="en-US" err="1" smtClean="0"/>
              <a:t>mois</a:t>
            </a:r>
            <a:r>
              <a:rPr lang="en-US" smtClean="0"/>
              <a:t> dernier, etc. etc.</a:t>
            </a:r>
          </a:p>
        </p:txBody>
      </p:sp>
    </p:spTree>
    <p:extLst>
      <p:ext uri="{BB962C8B-B14F-4D97-AF65-F5344CB8AC3E}">
        <p14:creationId xmlns:p14="http://schemas.microsoft.com/office/powerpoint/2010/main" val="311724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 application WPF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9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Etape</a:t>
            </a:r>
            <a:r>
              <a:rPr lang="en-US" smtClean="0"/>
              <a:t> Finale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 smtClean="0"/>
              <a:t>Gérer</a:t>
            </a:r>
            <a:r>
              <a:rPr lang="en-US" smtClean="0"/>
              <a:t> </a:t>
            </a:r>
            <a:r>
              <a:rPr lang="en-US" err="1" smtClean="0"/>
              <a:t>dans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base de </a:t>
            </a:r>
            <a:r>
              <a:rPr lang="en-US" err="1" smtClean="0"/>
              <a:t>données</a:t>
            </a:r>
            <a:r>
              <a:rPr lang="en-US" smtClean="0"/>
              <a:t> MySQL </a:t>
            </a:r>
            <a:r>
              <a:rPr lang="en-US" err="1" smtClean="0"/>
              <a:t>l’application</a:t>
            </a:r>
            <a:r>
              <a:rPr lang="en-US" smtClean="0"/>
              <a:t> de </a:t>
            </a:r>
            <a:r>
              <a:rPr lang="en-US" err="1" smtClean="0"/>
              <a:t>gestion</a:t>
            </a:r>
            <a:r>
              <a:rPr lang="en-US" smtClean="0"/>
              <a:t> des reparations.</a:t>
            </a:r>
          </a:p>
          <a:p>
            <a:r>
              <a:rPr lang="en-US" smtClean="0"/>
              <a:t>Insertion</a:t>
            </a:r>
          </a:p>
          <a:p>
            <a:pPr lvl="1"/>
            <a:r>
              <a:rPr lang="en-US" smtClean="0"/>
              <a:t>Insert into &lt;</a:t>
            </a:r>
            <a:r>
              <a:rPr lang="en-US" err="1" smtClean="0"/>
              <a:t>nom_de_la_table</a:t>
            </a:r>
            <a:r>
              <a:rPr lang="en-US" smtClean="0"/>
              <a:t>&gt; (colonne1,colonne2,colonne3...) values (valeur1,valeur2,valeur3,...)</a:t>
            </a:r>
          </a:p>
          <a:p>
            <a:r>
              <a:rPr lang="en-US" err="1" smtClean="0"/>
              <a:t>Mise</a:t>
            </a:r>
            <a:r>
              <a:rPr lang="en-US" smtClean="0"/>
              <a:t> à jour</a:t>
            </a:r>
          </a:p>
          <a:p>
            <a:pPr lvl="1"/>
            <a:r>
              <a:rPr lang="en-US" smtClean="0"/>
              <a:t>Update &lt;</a:t>
            </a:r>
            <a:r>
              <a:rPr lang="en-US" err="1" smtClean="0"/>
              <a:t>nom_de_la_table</a:t>
            </a:r>
            <a:r>
              <a:rPr lang="en-US" smtClean="0"/>
              <a:t>&gt;</a:t>
            </a:r>
          </a:p>
          <a:p>
            <a:pPr marL="457200" lvl="1" indent="0">
              <a:buNone/>
            </a:pPr>
            <a:r>
              <a:rPr lang="en-US" smtClean="0"/>
              <a:t>set colonne1 = valeur1, colonne2 = valeur2, </a:t>
            </a:r>
          </a:p>
          <a:p>
            <a:pPr marL="457200" lvl="1" indent="0">
              <a:buNone/>
            </a:pPr>
            <a:r>
              <a:rPr lang="en-US" smtClean="0"/>
              <a:t>Where CONDITION</a:t>
            </a:r>
          </a:p>
          <a:p>
            <a:r>
              <a:rPr lang="en-US" smtClean="0"/>
              <a:t>Suppression</a:t>
            </a:r>
          </a:p>
          <a:p>
            <a:pPr lvl="1"/>
            <a:endParaRPr lang="en-US" smtClean="0"/>
          </a:p>
          <a:p>
            <a:r>
              <a:rPr lang="en-US" err="1" smtClean="0"/>
              <a:t>Sélection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6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de </a:t>
            </a:r>
            <a:r>
              <a:rPr lang="en-US" err="1" smtClean="0"/>
              <a:t>données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1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BDD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992777" y="3352800"/>
            <a:ext cx="10624457" cy="323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mtClean="0"/>
              <a:t>Serveur </a:t>
            </a:r>
            <a:r>
              <a:rPr lang="en-US" err="1" smtClean="0"/>
              <a:t>mysql</a:t>
            </a:r>
            <a:endParaRPr lang="fr-FR"/>
          </a:p>
        </p:txBody>
      </p:sp>
      <p:sp>
        <p:nvSpPr>
          <p:cNvPr id="5" name="Can 4"/>
          <p:cNvSpPr/>
          <p:nvPr/>
        </p:nvSpPr>
        <p:spPr>
          <a:xfrm>
            <a:off x="1619250" y="3887334"/>
            <a:ext cx="1610087" cy="198217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cnam</a:t>
            </a:r>
            <a:endParaRPr lang="fr-FR"/>
          </a:p>
        </p:txBody>
      </p:sp>
      <p:sp>
        <p:nvSpPr>
          <p:cNvPr id="6" name="Can 5"/>
          <p:cNvSpPr/>
          <p:nvPr/>
        </p:nvSpPr>
        <p:spPr>
          <a:xfrm>
            <a:off x="4876255" y="3887334"/>
            <a:ext cx="1428750" cy="182934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phonerepair</a:t>
            </a:r>
            <a:endParaRPr lang="fr-FR"/>
          </a:p>
        </p:txBody>
      </p:sp>
      <p:sp>
        <p:nvSpPr>
          <p:cNvPr id="7" name="Can 6"/>
          <p:cNvSpPr/>
          <p:nvPr/>
        </p:nvSpPr>
        <p:spPr>
          <a:xfrm>
            <a:off x="8320148" y="3734503"/>
            <a:ext cx="1838325" cy="213500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comptaboutique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992777" y="1595120"/>
            <a:ext cx="1042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 </a:t>
            </a:r>
            <a:r>
              <a:rPr lang="en-US" err="1" smtClean="0"/>
              <a:t>serveur</a:t>
            </a:r>
            <a:r>
              <a:rPr lang="en-US" smtClean="0"/>
              <a:t> de base de </a:t>
            </a:r>
            <a:r>
              <a:rPr lang="en-US" err="1" smtClean="0"/>
              <a:t>données</a:t>
            </a:r>
            <a:r>
              <a:rPr lang="en-US" smtClean="0"/>
              <a:t> </a:t>
            </a:r>
            <a:r>
              <a:rPr lang="en-US" err="1" smtClean="0"/>
              <a:t>peut</a:t>
            </a:r>
            <a:r>
              <a:rPr lang="en-US" smtClean="0"/>
              <a:t> </a:t>
            </a:r>
            <a:r>
              <a:rPr lang="en-US" err="1" smtClean="0"/>
              <a:t>contenir</a:t>
            </a:r>
            <a:r>
              <a:rPr lang="en-US" smtClean="0"/>
              <a:t> </a:t>
            </a:r>
            <a:r>
              <a:rPr lang="en-US" err="1" smtClean="0"/>
              <a:t>plusieurs</a:t>
            </a:r>
            <a:r>
              <a:rPr lang="en-US" smtClean="0"/>
              <a:t> base de </a:t>
            </a:r>
            <a:r>
              <a:rPr lang="en-US" err="1" smtClean="0"/>
              <a:t>données</a:t>
            </a:r>
            <a:endParaRPr lang="en-US" smtClean="0"/>
          </a:p>
          <a:p>
            <a:r>
              <a:rPr lang="en-US" err="1" smtClean="0"/>
              <a:t>Une</a:t>
            </a:r>
            <a:r>
              <a:rPr lang="en-US" smtClean="0"/>
              <a:t> base de </a:t>
            </a:r>
            <a:r>
              <a:rPr lang="en-US" err="1" smtClean="0"/>
              <a:t>données</a:t>
            </a:r>
            <a:r>
              <a:rPr lang="en-US" smtClean="0"/>
              <a:t> </a:t>
            </a:r>
            <a:r>
              <a:rPr lang="en-US" err="1" smtClean="0"/>
              <a:t>est</a:t>
            </a:r>
            <a:r>
              <a:rPr lang="en-US" smtClean="0"/>
              <a:t> </a:t>
            </a:r>
            <a:r>
              <a:rPr lang="en-US" err="1" smtClean="0"/>
              <a:t>dédiée</a:t>
            </a:r>
            <a:r>
              <a:rPr lang="en-US" smtClean="0"/>
              <a:t> à un </a:t>
            </a:r>
            <a:r>
              <a:rPr lang="en-US" err="1" smtClean="0"/>
              <a:t>éco-système</a:t>
            </a:r>
            <a:r>
              <a:rPr lang="en-US" smtClean="0"/>
              <a:t> </a:t>
            </a:r>
            <a:r>
              <a:rPr lang="en-US" err="1" smtClean="0"/>
              <a:t>applicatif</a:t>
            </a:r>
            <a:r>
              <a:rPr lang="fr-FR" smtClean="0"/>
              <a:t>.</a:t>
            </a:r>
          </a:p>
          <a:p>
            <a:r>
              <a:rPr lang="en-US" smtClean="0"/>
              <a:t>Ex: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appli</a:t>
            </a:r>
            <a:r>
              <a:rPr lang="en-US" smtClean="0"/>
              <a:t> de </a:t>
            </a:r>
            <a:r>
              <a:rPr lang="en-US" err="1" smtClean="0"/>
              <a:t>gestion</a:t>
            </a:r>
            <a:r>
              <a:rPr lang="en-US" smtClean="0"/>
              <a:t> de </a:t>
            </a:r>
            <a:r>
              <a:rPr lang="en-US" err="1" smtClean="0"/>
              <a:t>réparation</a:t>
            </a:r>
            <a:r>
              <a:rPr lang="en-US" smtClean="0"/>
              <a:t> de telephone aura </a:t>
            </a:r>
            <a:r>
              <a:rPr lang="en-US" err="1" smtClean="0"/>
              <a:t>sa</a:t>
            </a:r>
            <a:r>
              <a:rPr lang="en-US" smtClean="0"/>
              <a:t> base de </a:t>
            </a:r>
            <a:r>
              <a:rPr lang="en-US" err="1" smtClean="0"/>
              <a:t>données</a:t>
            </a:r>
            <a:r>
              <a:rPr lang="en-US" smtClean="0"/>
              <a:t>. </a:t>
            </a:r>
          </a:p>
          <a:p>
            <a:r>
              <a:rPr lang="en-US" err="1" smtClean="0"/>
              <a:t>Demain</a:t>
            </a:r>
            <a:r>
              <a:rPr lang="en-US" smtClean="0"/>
              <a:t>, </a:t>
            </a:r>
            <a:r>
              <a:rPr lang="en-US" err="1" smtClean="0"/>
              <a:t>une</a:t>
            </a:r>
            <a:r>
              <a:rPr lang="en-US" smtClean="0"/>
              <a:t> application WEB de </a:t>
            </a:r>
            <a:r>
              <a:rPr lang="en-US" err="1" smtClean="0"/>
              <a:t>gestion</a:t>
            </a:r>
            <a:r>
              <a:rPr lang="en-US" smtClean="0"/>
              <a:t> de </a:t>
            </a:r>
            <a:r>
              <a:rPr lang="en-US" err="1" smtClean="0"/>
              <a:t>réparation</a:t>
            </a:r>
            <a:r>
              <a:rPr lang="en-US" smtClean="0"/>
              <a:t> de </a:t>
            </a:r>
            <a:r>
              <a:rPr lang="fr-FR" smtClean="0"/>
              <a:t>téléphone pourra utiliser la même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681827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de </a:t>
            </a:r>
            <a:r>
              <a:rPr lang="en-US" err="1" smtClean="0"/>
              <a:t>données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Une</a:t>
            </a:r>
            <a:r>
              <a:rPr lang="en-US" smtClean="0"/>
              <a:t> base </a:t>
            </a:r>
            <a:r>
              <a:rPr lang="en-US" err="1" smtClean="0"/>
              <a:t>contient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ou</a:t>
            </a:r>
            <a:r>
              <a:rPr lang="en-US" smtClean="0"/>
              <a:t> </a:t>
            </a:r>
            <a:r>
              <a:rPr lang="en-US" err="1" smtClean="0"/>
              <a:t>plusieurs</a:t>
            </a:r>
            <a:r>
              <a:rPr lang="en-US" smtClean="0"/>
              <a:t> tables de </a:t>
            </a:r>
            <a:r>
              <a:rPr lang="en-US" err="1" smtClean="0"/>
              <a:t>données</a:t>
            </a:r>
            <a:r>
              <a:rPr lang="en-US" smtClean="0"/>
              <a:t>.</a:t>
            </a:r>
          </a:p>
          <a:p>
            <a:r>
              <a:rPr lang="en-US" smtClean="0"/>
              <a:t>Les tables </a:t>
            </a:r>
            <a:r>
              <a:rPr lang="en-US" err="1" smtClean="0"/>
              <a:t>sont</a:t>
            </a:r>
            <a:r>
              <a:rPr lang="en-US" smtClean="0"/>
              <a:t> </a:t>
            </a:r>
            <a:r>
              <a:rPr lang="en-US" err="1" smtClean="0"/>
              <a:t>organisées</a:t>
            </a:r>
            <a:r>
              <a:rPr lang="en-US" smtClean="0"/>
              <a:t> </a:t>
            </a:r>
            <a:r>
              <a:rPr lang="en-US" err="1" smtClean="0"/>
              <a:t>en</a:t>
            </a:r>
            <a:r>
              <a:rPr lang="en-US" smtClean="0"/>
              <a:t> </a:t>
            </a:r>
            <a:r>
              <a:rPr lang="en-US" err="1" smtClean="0"/>
              <a:t>colonnes</a:t>
            </a:r>
            <a:r>
              <a:rPr lang="en-US" smtClean="0"/>
              <a:t> (“</a:t>
            </a:r>
            <a:r>
              <a:rPr lang="en-US" err="1" smtClean="0"/>
              <a:t>propriétés</a:t>
            </a:r>
            <a:r>
              <a:rPr lang="en-US" smtClean="0"/>
              <a:t>”) et </a:t>
            </a:r>
            <a:r>
              <a:rPr lang="en-US" err="1" smtClean="0"/>
              <a:t>lignes</a:t>
            </a:r>
            <a:r>
              <a:rPr lang="en-US" smtClean="0"/>
              <a:t> (</a:t>
            </a:r>
            <a:r>
              <a:rPr lang="en-US" err="1" smtClean="0"/>
              <a:t>données</a:t>
            </a:r>
            <a:r>
              <a:rPr lang="en-US" smtClean="0"/>
              <a:t>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41541" y="2942044"/>
            <a:ext cx="1428750" cy="182934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phonerepair</a:t>
            </a:r>
            <a:endParaRPr lang="fr-FR"/>
          </a:p>
        </p:txBody>
      </p:sp>
      <p:grpSp>
        <p:nvGrpSpPr>
          <p:cNvPr id="32" name="Group 31"/>
          <p:cNvGrpSpPr/>
          <p:nvPr/>
        </p:nvGrpSpPr>
        <p:grpSpPr>
          <a:xfrm>
            <a:off x="3640454" y="283073"/>
            <a:ext cx="5493385" cy="3506608"/>
            <a:chOff x="2771775" y="1352550"/>
            <a:chExt cx="3448050" cy="2137410"/>
          </a:xfrm>
        </p:grpSpPr>
        <p:grpSp>
          <p:nvGrpSpPr>
            <p:cNvPr id="27" name="Group 26"/>
            <p:cNvGrpSpPr/>
            <p:nvPr/>
          </p:nvGrpSpPr>
          <p:grpSpPr>
            <a:xfrm>
              <a:off x="2771775" y="1352550"/>
              <a:ext cx="3448050" cy="2137410"/>
              <a:chOff x="2771775" y="1352550"/>
              <a:chExt cx="3448050" cy="213741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771775" y="1352550"/>
                <a:ext cx="3448050" cy="2137410"/>
                <a:chOff x="2771775" y="1352550"/>
                <a:chExt cx="3448050" cy="213741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771775" y="1352550"/>
                  <a:ext cx="3448050" cy="21336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vert270" rtlCol="0" anchor="t" anchorCtr="0"/>
                <a:lstStyle/>
                <a:p>
                  <a:pPr algn="ctr"/>
                  <a:r>
                    <a:rPr lang="en-US" smtClean="0"/>
                    <a:t>ActeDeNaissance</a:t>
                  </a:r>
                  <a:endParaRPr lang="fr-FR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196590" y="135636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4236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06146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46151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90728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33019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76072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3196590" y="1607820"/>
                  <a:ext cx="3023235" cy="1143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 flipV="1">
                <a:off x="3196590" y="190119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196590" y="218313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196590" y="246507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196590" y="277368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3196589" y="307086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212770" y="1369933"/>
              <a:ext cx="384555" cy="22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nom</a:t>
              </a:r>
              <a:endParaRPr lang="fr-FR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8685" y="1369529"/>
              <a:ext cx="581884" cy="22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prénom</a:t>
              </a:r>
              <a:endParaRPr lang="fr-F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1460" y="1360527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col3</a:t>
              </a:r>
              <a:endParaRPr lang="fr-FR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87754" y="1368504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col4</a:t>
              </a:r>
              <a:endParaRPr lang="fr-FR"/>
            </a:p>
          </p:txBody>
        </p:sp>
      </p:grpSp>
      <p:cxnSp>
        <p:nvCxnSpPr>
          <p:cNvPr id="34" name="Straight Arrow Connector 33"/>
          <p:cNvCxnSpPr>
            <a:stCxn id="4" idx="4"/>
            <a:endCxn id="5" idx="1"/>
          </p:cNvCxnSpPr>
          <p:nvPr/>
        </p:nvCxnSpPr>
        <p:spPr>
          <a:xfrm flipV="1">
            <a:off x="2070291" y="2033252"/>
            <a:ext cx="1570163" cy="182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40454" y="3842539"/>
            <a:ext cx="58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Select * from </a:t>
            </a:r>
            <a:r>
              <a:rPr lang="en-US" err="1" smtClean="0"/>
              <a:t>actedenaissance</a:t>
            </a:r>
            <a:r>
              <a:rPr lang="en-US" smtClean="0"/>
              <a:t> where nom like ‘</a:t>
            </a:r>
            <a:r>
              <a:rPr lang="en-US" err="1" smtClean="0"/>
              <a:t>nanua</a:t>
            </a:r>
            <a:r>
              <a:rPr lang="en-US" smtClean="0"/>
              <a:t>’</a:t>
            </a:r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865944" y="4607363"/>
            <a:ext cx="5185459" cy="137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65944" y="5046306"/>
            <a:ext cx="5185459" cy="23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65943" y="5545658"/>
            <a:ext cx="5185459" cy="23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46740" y="6045010"/>
            <a:ext cx="63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Select </a:t>
            </a:r>
            <a:r>
              <a:rPr lang="en-US" err="1" smtClean="0"/>
              <a:t>prenom</a:t>
            </a:r>
            <a:r>
              <a:rPr lang="en-US" smtClean="0"/>
              <a:t> from </a:t>
            </a:r>
            <a:r>
              <a:rPr lang="en-US" err="1" smtClean="0"/>
              <a:t>actedenaissance</a:t>
            </a:r>
            <a:r>
              <a:rPr lang="en-US" smtClean="0"/>
              <a:t> where nom like ‘</a:t>
            </a:r>
            <a:r>
              <a:rPr lang="en-US" err="1" smtClean="0"/>
              <a:t>nanua</a:t>
            </a:r>
            <a:r>
              <a:rPr lang="en-US" smtClean="0"/>
              <a:t>’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532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 SQL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de </a:t>
            </a:r>
            <a:r>
              <a:rPr lang="en-US" dirty="0" err="1" smtClean="0"/>
              <a:t>données</a:t>
            </a:r>
            <a:r>
              <a:rPr lang="fr-FR" dirty="0" smtClean="0"/>
              <a:t> « </a:t>
            </a:r>
            <a:r>
              <a:rPr lang="fr-FR" dirty="0" err="1" smtClean="0"/>
              <a:t>phonerepair</a:t>
            </a:r>
            <a:r>
              <a:rPr lang="fr-FR" dirty="0" smtClean="0"/>
              <a:t> »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table qui correspond à </a:t>
            </a:r>
            <a:r>
              <a:rPr lang="en-US" dirty="0" err="1" smtClean="0"/>
              <a:t>une</a:t>
            </a:r>
            <a:r>
              <a:rPr lang="en-US" dirty="0" smtClean="0"/>
              <a:t> fiche reparation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Insérer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table </a:t>
            </a:r>
            <a:r>
              <a:rPr lang="en-US" dirty="0" err="1" smtClean="0"/>
              <a:t>depuis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4596"/>
            <a:ext cx="64579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3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</a:t>
            </a:r>
            <a:r>
              <a:rPr lang="en-US" err="1" smtClean="0"/>
              <a:t>en</a:t>
            </a:r>
            <a:r>
              <a:rPr lang="en-US" smtClean="0"/>
              <a:t> </a:t>
            </a:r>
            <a:r>
              <a:rPr lang="en-US" err="1" smtClean="0"/>
              <a:t>équipe</a:t>
            </a:r>
            <a:r>
              <a:rPr lang="en-US" smtClean="0"/>
              <a:t> : 2 JOUR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/>
          <a:lstStyle/>
          <a:p>
            <a:r>
              <a:rPr lang="en-US" smtClean="0"/>
              <a:t>Je </a:t>
            </a:r>
            <a:r>
              <a:rPr lang="en-US" err="1" smtClean="0"/>
              <a:t>veux</a:t>
            </a:r>
            <a:r>
              <a:rPr lang="en-US"/>
              <a:t> </a:t>
            </a:r>
            <a:r>
              <a:rPr lang="en-US" err="1" smtClean="0"/>
              <a:t>une</a:t>
            </a:r>
            <a:r>
              <a:rPr lang="en-US" smtClean="0"/>
              <a:t> application de </a:t>
            </a:r>
            <a:r>
              <a:rPr lang="en-US" err="1" smtClean="0"/>
              <a:t>gestion</a:t>
            </a:r>
            <a:r>
              <a:rPr lang="en-US" smtClean="0"/>
              <a:t> de </a:t>
            </a:r>
            <a:r>
              <a:rPr lang="en-US" err="1" smtClean="0"/>
              <a:t>recettes</a:t>
            </a:r>
            <a:r>
              <a:rPr lang="en-US" smtClean="0"/>
              <a:t> de cuisine (</a:t>
            </a:r>
            <a:r>
              <a:rPr lang="en-US" err="1" smtClean="0"/>
              <a:t>si</a:t>
            </a:r>
            <a:r>
              <a:rPr lang="en-US" smtClean="0"/>
              <a:t> possible </a:t>
            </a:r>
            <a:r>
              <a:rPr lang="en-US" err="1" smtClean="0"/>
              <a:t>marquisien</a:t>
            </a:r>
            <a:r>
              <a:rPr lang="en-US" smtClean="0"/>
              <a:t>)</a:t>
            </a:r>
          </a:p>
          <a:p>
            <a:pPr marL="0" indent="0">
              <a:buNone/>
            </a:pP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recette</a:t>
            </a:r>
            <a:r>
              <a:rPr lang="en-US" smtClean="0"/>
              <a:t> a un </a:t>
            </a:r>
            <a:r>
              <a:rPr lang="en-US" err="1" smtClean="0"/>
              <a:t>titre</a:t>
            </a:r>
            <a:r>
              <a:rPr lang="en-US" smtClean="0"/>
              <a:t>,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catégorie</a:t>
            </a:r>
            <a:r>
              <a:rPr lang="en-US" smtClean="0"/>
              <a:t>, un temps de preparation, </a:t>
            </a:r>
            <a:r>
              <a:rPr lang="en-US" err="1" smtClean="0"/>
              <a:t>liste</a:t>
            </a:r>
            <a:r>
              <a:rPr lang="en-US" smtClean="0"/>
              <a:t> </a:t>
            </a:r>
            <a:r>
              <a:rPr lang="en-US" err="1" smtClean="0"/>
              <a:t>d’ingredient</a:t>
            </a:r>
            <a:r>
              <a:rPr lang="en-US" smtClean="0"/>
              <a:t>, un mode de preparation, </a:t>
            </a:r>
            <a:r>
              <a:rPr lang="en-US" err="1" smtClean="0"/>
              <a:t>une</a:t>
            </a:r>
            <a:r>
              <a:rPr lang="en-US" smtClean="0"/>
              <a:t> image, ...</a:t>
            </a:r>
          </a:p>
          <a:p>
            <a:pPr marL="0" indent="0">
              <a:buNone/>
            </a:pPr>
            <a:r>
              <a:rPr lang="en-US" err="1" smtClean="0"/>
              <a:t>Affichage</a:t>
            </a:r>
            <a:r>
              <a:rPr lang="en-US" smtClean="0"/>
              <a:t> par </a:t>
            </a:r>
            <a:r>
              <a:rPr lang="en-US" err="1" smtClean="0"/>
              <a:t>catégorie</a:t>
            </a:r>
            <a:r>
              <a:rPr lang="en-US" smtClean="0"/>
              <a:t> de </a:t>
            </a:r>
            <a:r>
              <a:rPr lang="en-US" err="1" smtClean="0"/>
              <a:t>recette</a:t>
            </a:r>
            <a:r>
              <a:rPr lang="en-US"/>
              <a:t> </a:t>
            </a:r>
            <a:r>
              <a:rPr lang="en-US" smtClean="0"/>
              <a:t>(</a:t>
            </a:r>
            <a:r>
              <a:rPr lang="en-US" err="1" smtClean="0"/>
              <a:t>poisson</a:t>
            </a:r>
            <a:r>
              <a:rPr lang="en-US" smtClean="0"/>
              <a:t>, </a:t>
            </a:r>
            <a:r>
              <a:rPr lang="en-US" err="1" smtClean="0"/>
              <a:t>poulet</a:t>
            </a:r>
            <a:r>
              <a:rPr lang="en-US" smtClean="0"/>
              <a:t>, fruits de </a:t>
            </a:r>
            <a:r>
              <a:rPr lang="en-US" err="1" smtClean="0"/>
              <a:t>mer</a:t>
            </a:r>
            <a:r>
              <a:rPr lang="en-US" smtClean="0"/>
              <a:t>,...)</a:t>
            </a:r>
          </a:p>
          <a:p>
            <a:pPr>
              <a:buFontTx/>
              <a:buChar char="-"/>
            </a:pPr>
            <a:r>
              <a:rPr lang="en-US" err="1" smtClean="0"/>
              <a:t>Fonctionnalité</a:t>
            </a:r>
            <a:r>
              <a:rPr lang="en-US" smtClean="0"/>
              <a:t> </a:t>
            </a:r>
            <a:r>
              <a:rPr lang="en-US" err="1" smtClean="0"/>
              <a:t>attendue</a:t>
            </a:r>
            <a:r>
              <a:rPr lang="en-US" smtClean="0"/>
              <a:t> : </a:t>
            </a:r>
            <a:r>
              <a:rPr lang="en-US" err="1" smtClean="0"/>
              <a:t>saisir</a:t>
            </a:r>
            <a:r>
              <a:rPr lang="en-US"/>
              <a:t>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recette</a:t>
            </a:r>
            <a:r>
              <a:rPr lang="en-US" smtClean="0"/>
              <a:t>, </a:t>
            </a:r>
            <a:r>
              <a:rPr lang="en-US" err="1" smtClean="0"/>
              <a:t>enregistrer</a:t>
            </a:r>
            <a:r>
              <a:rPr lang="en-US" smtClean="0"/>
              <a:t> la </a:t>
            </a:r>
            <a:r>
              <a:rPr lang="en-US" err="1" smtClean="0"/>
              <a:t>recette</a:t>
            </a:r>
            <a:r>
              <a:rPr lang="en-US" smtClean="0"/>
              <a:t> </a:t>
            </a:r>
            <a:r>
              <a:rPr lang="en-US" err="1" smtClean="0"/>
              <a:t>en</a:t>
            </a:r>
            <a:r>
              <a:rPr lang="en-US" smtClean="0"/>
              <a:t> base de </a:t>
            </a:r>
            <a:r>
              <a:rPr lang="en-US" err="1" smtClean="0"/>
              <a:t>données</a:t>
            </a:r>
            <a:r>
              <a:rPr lang="en-US" smtClean="0"/>
              <a:t>, modifier la </a:t>
            </a:r>
            <a:r>
              <a:rPr lang="en-US" err="1" smtClean="0"/>
              <a:t>recette</a:t>
            </a:r>
            <a:r>
              <a:rPr lang="en-US" smtClean="0"/>
              <a:t>.</a:t>
            </a:r>
          </a:p>
          <a:p>
            <a:pPr>
              <a:buFontTx/>
              <a:buChar char="-"/>
            </a:pPr>
            <a:r>
              <a:rPr lang="en-US" err="1" smtClean="0"/>
              <a:t>Imprimer</a:t>
            </a:r>
            <a:r>
              <a:rPr lang="en-US" smtClean="0"/>
              <a:t> </a:t>
            </a:r>
            <a:r>
              <a:rPr lang="en-US" err="1" smtClean="0"/>
              <a:t>une</a:t>
            </a:r>
            <a:r>
              <a:rPr lang="en-US" smtClean="0"/>
              <a:t> </a:t>
            </a:r>
            <a:r>
              <a:rPr lang="en-US" err="1" smtClean="0"/>
              <a:t>recette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Fin à 14h30 et restitution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858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Gestion</a:t>
            </a:r>
            <a:r>
              <a:rPr lang="en-US" smtClean="0"/>
              <a:t> de </a:t>
            </a:r>
            <a:r>
              <a:rPr lang="en-US" err="1" smtClean="0"/>
              <a:t>projet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Comment </a:t>
            </a:r>
            <a:r>
              <a:rPr lang="en-US" err="1" smtClean="0"/>
              <a:t>s’organiser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2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Gestion</a:t>
            </a:r>
            <a:r>
              <a:rPr lang="en-US" smtClean="0"/>
              <a:t> de </a:t>
            </a:r>
            <a:r>
              <a:rPr lang="en-US" err="1" smtClean="0"/>
              <a:t>projet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Ensemble (partie “cliente”):</a:t>
            </a:r>
            <a:endParaRPr lang="en-US" smtClean="0"/>
          </a:p>
          <a:p>
            <a:pPr lvl="1"/>
            <a:r>
              <a:rPr lang="en-US" smtClean="0"/>
              <a:t>Etablir une maquette brouillon pour décider</a:t>
            </a:r>
          </a:p>
          <a:p>
            <a:pPr lvl="2"/>
            <a:r>
              <a:rPr lang="en-US" smtClean="0"/>
              <a:t>Nombre d’écrans</a:t>
            </a:r>
          </a:p>
          <a:p>
            <a:pPr lvl="2"/>
            <a:r>
              <a:rPr lang="en-US" smtClean="0"/>
              <a:t>Disposition globale/générale</a:t>
            </a:r>
          </a:p>
          <a:p>
            <a:pPr lvl="2"/>
            <a:r>
              <a:rPr lang="en-US" smtClean="0"/>
              <a:t>Les objets complexes à créer</a:t>
            </a:r>
          </a:p>
          <a:p>
            <a:pPr lvl="1"/>
            <a:r>
              <a:rPr lang="en-US"/>
              <a:t>Répartir </a:t>
            </a:r>
            <a:r>
              <a:rPr lang="en-US"/>
              <a:t>les </a:t>
            </a:r>
            <a:r>
              <a:rPr lang="en-US" smtClean="0"/>
              <a:t>rôles</a:t>
            </a:r>
          </a:p>
          <a:p>
            <a:pPr lvl="2"/>
            <a:r>
              <a:rPr lang="en-US" smtClean="0"/>
              <a:t>Qui est chef de projet</a:t>
            </a:r>
          </a:p>
          <a:p>
            <a:pPr lvl="2"/>
            <a:r>
              <a:rPr lang="en-US" smtClean="0"/>
              <a:t>Qui est designer</a:t>
            </a:r>
          </a:p>
          <a:p>
            <a:pPr lvl="2"/>
            <a:r>
              <a:rPr lang="en-US" smtClean="0"/>
              <a:t>Qui est développeur</a:t>
            </a:r>
          </a:p>
          <a:p>
            <a:pPr lvl="1"/>
            <a:endParaRPr lang="en-US"/>
          </a:p>
          <a:p>
            <a:pPr marL="914400" lvl="2" indent="0">
              <a:buNone/>
            </a:pP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24941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Chef de projet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mtClean="0"/>
              <a:t>Chef d’orchestre</a:t>
            </a:r>
          </a:p>
          <a:p>
            <a:pPr lvl="1"/>
            <a:r>
              <a:rPr lang="fr-FR" smtClean="0"/>
              <a:t>À une petite échelle, il teste l’application</a:t>
            </a:r>
          </a:p>
          <a:p>
            <a:pPr lvl="1"/>
            <a:r>
              <a:rPr lang="fr-FR" smtClean="0"/>
              <a:t>Il coordonne les opérations</a:t>
            </a:r>
          </a:p>
          <a:p>
            <a:pPr lvl="1"/>
            <a:r>
              <a:rPr lang="fr-FR" smtClean="0"/>
              <a:t>Il aide son équipe (ne jamais bloquer)</a:t>
            </a:r>
          </a:p>
          <a:p>
            <a:r>
              <a:rPr lang="fr-FR" smtClean="0"/>
              <a:t>Le designer</a:t>
            </a:r>
          </a:p>
          <a:p>
            <a:pPr lvl="1"/>
            <a:r>
              <a:rPr lang="fr-FR" smtClean="0"/>
              <a:t>Partir de la maquette brouillon</a:t>
            </a:r>
          </a:p>
          <a:p>
            <a:pPr lvl="1"/>
            <a:r>
              <a:rPr lang="fr-FR" smtClean="0"/>
              <a:t>Etablit la maquette finale (Adobe Xd)</a:t>
            </a:r>
          </a:p>
          <a:p>
            <a:pPr lvl="1"/>
            <a:r>
              <a:rPr lang="fr-FR" smtClean="0"/>
              <a:t>Réintègre le design dans le code xaml</a:t>
            </a:r>
          </a:p>
          <a:p>
            <a:r>
              <a:rPr lang="fr-FR" smtClean="0"/>
              <a:t>Les développeurs</a:t>
            </a:r>
          </a:p>
          <a:p>
            <a:pPr lvl="1"/>
            <a:r>
              <a:rPr lang="fr-FR" smtClean="0"/>
              <a:t>Partir de la maquette brouillon</a:t>
            </a:r>
          </a:p>
          <a:p>
            <a:pPr lvl="1"/>
            <a:r>
              <a:rPr lang="fr-FR" smtClean="0"/>
              <a:t>Créer les fenêtres et interaction à minima (bouton, enchainement, encars pour les affichages, etc.)</a:t>
            </a:r>
          </a:p>
          <a:p>
            <a:pPr lvl="1"/>
            <a:r>
              <a:rPr lang="fr-FR" smtClean="0"/>
              <a:t>Créer les classes métiers</a:t>
            </a:r>
          </a:p>
          <a:p>
            <a:pPr lvl="1"/>
            <a:r>
              <a:rPr lang="fr-FR" smtClean="0"/>
              <a:t>Créer les classes database access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3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08" y="197708"/>
            <a:ext cx="11800703" cy="649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mtClean="0"/>
              <a:t>Window</a:t>
            </a:r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308918" y="321275"/>
            <a:ext cx="11595699" cy="5957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mtClean="0"/>
              <a:t>Grid/</a:t>
            </a:r>
            <a:r>
              <a:rPr lang="en-US" err="1" smtClean="0"/>
              <a:t>StackPanel</a:t>
            </a:r>
            <a:r>
              <a:rPr lang="en-US" smtClean="0"/>
              <a:t>/Canvas</a:t>
            </a:r>
            <a:endParaRPr lang="fr-FR"/>
          </a:p>
        </p:txBody>
      </p:sp>
      <p:sp>
        <p:nvSpPr>
          <p:cNvPr id="2" name="Rounded Rectangle 1"/>
          <p:cNvSpPr/>
          <p:nvPr/>
        </p:nvSpPr>
        <p:spPr>
          <a:xfrm>
            <a:off x="762000" y="751840"/>
            <a:ext cx="4053840" cy="455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mtClean="0"/>
              <a:t>Grid</a:t>
            </a:r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5212687" y="4785360"/>
            <a:ext cx="178816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Button</a:t>
            </a:r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5203979" y="4107798"/>
            <a:ext cx="178816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Button</a:t>
            </a:r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203979" y="3344836"/>
            <a:ext cx="178816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Button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981440" y="751840"/>
            <a:ext cx="178816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Textblock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981440" y="1251327"/>
            <a:ext cx="178816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Textblock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981440" y="1750814"/>
            <a:ext cx="178816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Textblock</a:t>
            </a:r>
            <a:endParaRPr lang="fr-FR"/>
          </a:p>
        </p:txBody>
      </p:sp>
      <p:grpSp>
        <p:nvGrpSpPr>
          <p:cNvPr id="13" name="Group 12"/>
          <p:cNvGrpSpPr/>
          <p:nvPr/>
        </p:nvGrpSpPr>
        <p:grpSpPr>
          <a:xfrm>
            <a:off x="1076960" y="1348601"/>
            <a:ext cx="1612042" cy="369332"/>
            <a:chOff x="1076960" y="1348601"/>
            <a:chExt cx="1612042" cy="369332"/>
          </a:xfrm>
        </p:grpSpPr>
        <p:sp>
          <p:nvSpPr>
            <p:cNvPr id="11" name="Oval 10"/>
            <p:cNvSpPr/>
            <p:nvPr/>
          </p:nvSpPr>
          <p:spPr>
            <a:xfrm>
              <a:off x="1076960" y="1439287"/>
              <a:ext cx="203200" cy="187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36452" y="1348601"/>
              <a:ext cx="1352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/>
                <a:t>Radiobutton</a:t>
              </a:r>
              <a:endParaRPr lang="fr-FR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76960" y="1627247"/>
            <a:ext cx="1612042" cy="369332"/>
            <a:chOff x="1076960" y="1348601"/>
            <a:chExt cx="1612042" cy="369332"/>
          </a:xfrm>
        </p:grpSpPr>
        <p:sp>
          <p:nvSpPr>
            <p:cNvPr id="15" name="Oval 14"/>
            <p:cNvSpPr/>
            <p:nvPr/>
          </p:nvSpPr>
          <p:spPr>
            <a:xfrm>
              <a:off x="1076960" y="1439287"/>
              <a:ext cx="203200" cy="187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6452" y="1348601"/>
              <a:ext cx="1352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/>
                <a:t>Radiobutton</a:t>
              </a:r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6960" y="1902599"/>
            <a:ext cx="1612042" cy="369332"/>
            <a:chOff x="1076960" y="1348601"/>
            <a:chExt cx="1612042" cy="369332"/>
          </a:xfrm>
        </p:grpSpPr>
        <p:sp>
          <p:nvSpPr>
            <p:cNvPr id="18" name="Oval 17"/>
            <p:cNvSpPr/>
            <p:nvPr/>
          </p:nvSpPr>
          <p:spPr>
            <a:xfrm>
              <a:off x="1076960" y="1439287"/>
              <a:ext cx="203200" cy="187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452" y="1348601"/>
              <a:ext cx="1352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/>
                <a:t>Radiobutton</a:t>
              </a:r>
              <a:endParaRPr lang="fr-FR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6960" y="2190512"/>
            <a:ext cx="1612042" cy="369332"/>
            <a:chOff x="1076960" y="1348601"/>
            <a:chExt cx="1612042" cy="369332"/>
          </a:xfrm>
        </p:grpSpPr>
        <p:sp>
          <p:nvSpPr>
            <p:cNvPr id="21" name="Oval 20"/>
            <p:cNvSpPr/>
            <p:nvPr/>
          </p:nvSpPr>
          <p:spPr>
            <a:xfrm>
              <a:off x="1076960" y="1439287"/>
              <a:ext cx="203200" cy="1879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6452" y="1348601"/>
              <a:ext cx="1352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/>
                <a:t>Radiobutton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908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Travail sur les </a:t>
            </a:r>
            <a:r>
              <a:rPr lang="en-US" err="1" smtClean="0"/>
              <a:t>listes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21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Sauvegarder</a:t>
            </a:r>
            <a:r>
              <a:rPr lang="en-US" smtClean="0"/>
              <a:t> la </a:t>
            </a:r>
            <a:r>
              <a:rPr lang="en-US" err="1" smtClean="0"/>
              <a:t>liste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Déclarer</a:t>
            </a:r>
            <a:r>
              <a:rPr lang="en-US" smtClean="0"/>
              <a:t> un tableau de string de la </a:t>
            </a:r>
            <a:r>
              <a:rPr lang="en-US" err="1" smtClean="0"/>
              <a:t>taille</a:t>
            </a:r>
            <a:r>
              <a:rPr lang="en-US" smtClean="0"/>
              <a:t> de la </a:t>
            </a:r>
            <a:r>
              <a:rPr lang="en-US" err="1" smtClean="0"/>
              <a:t>liste</a:t>
            </a:r>
            <a:endParaRPr lang="en-US" smtClean="0"/>
          </a:p>
          <a:p>
            <a:r>
              <a:rPr lang="en-US" err="1" smtClean="0"/>
              <a:t>Parcourir</a:t>
            </a:r>
            <a:r>
              <a:rPr lang="en-US" smtClean="0"/>
              <a:t> la </a:t>
            </a:r>
            <a:r>
              <a:rPr lang="en-US" err="1" smtClean="0"/>
              <a:t>liste</a:t>
            </a:r>
            <a:r>
              <a:rPr lang="en-US" smtClean="0"/>
              <a:t> (boucle for)</a:t>
            </a:r>
          </a:p>
          <a:p>
            <a:pPr lvl="1"/>
            <a:r>
              <a:rPr lang="en-US" smtClean="0"/>
              <a:t>Affecter </a:t>
            </a:r>
            <a:r>
              <a:rPr lang="en-US" err="1" smtClean="0"/>
              <a:t>chaque</a:t>
            </a:r>
            <a:r>
              <a:rPr lang="en-US" smtClean="0"/>
              <a:t> element de la </a:t>
            </a:r>
            <a:r>
              <a:rPr lang="en-US" err="1" smtClean="0"/>
              <a:t>liste</a:t>
            </a:r>
            <a:r>
              <a:rPr lang="en-US" smtClean="0"/>
              <a:t> au tableau</a:t>
            </a:r>
          </a:p>
          <a:p>
            <a:pPr marL="457200" lvl="1" indent="0">
              <a:buNone/>
            </a:pPr>
            <a:r>
              <a:rPr lang="en-US" smtClean="0"/>
              <a:t>Tableau[index] = </a:t>
            </a:r>
            <a:r>
              <a:rPr lang="en-US" err="1" smtClean="0"/>
              <a:t>liste</a:t>
            </a:r>
            <a:r>
              <a:rPr lang="en-US" smtClean="0"/>
              <a:t> [index]</a:t>
            </a:r>
          </a:p>
          <a:p>
            <a:pPr lvl="1"/>
            <a:endParaRPr lang="en-US"/>
          </a:p>
          <a:p>
            <a:r>
              <a:rPr lang="en-US" err="1" smtClean="0"/>
              <a:t>Ecrire</a:t>
            </a:r>
            <a:r>
              <a:rPr lang="en-US" smtClean="0"/>
              <a:t> </a:t>
            </a:r>
            <a:r>
              <a:rPr lang="en-US" err="1" smtClean="0"/>
              <a:t>dans</a:t>
            </a:r>
            <a:r>
              <a:rPr lang="en-US" smtClean="0"/>
              <a:t> le </a:t>
            </a:r>
            <a:r>
              <a:rPr lang="en-US" err="1" smtClean="0"/>
              <a:t>fichier</a:t>
            </a:r>
            <a:r>
              <a:rPr lang="en-US" smtClean="0"/>
              <a:t>, le tableau de string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6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565" y="218661"/>
            <a:ext cx="6500192" cy="638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 smtClean="0"/>
              <a:t>ListBox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154556" y="427383"/>
            <a:ext cx="6102626" cy="59634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fr-FR" smtClean="0"/>
              <a:t>Items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651513" y="675861"/>
            <a:ext cx="538700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54 + 32 = 86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51513" y="1466022"/>
            <a:ext cx="538700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54 / 2 = 27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51512" y="2310848"/>
            <a:ext cx="538700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4 * 2 = 8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651512" y="3160643"/>
            <a:ext cx="538700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10 * 10 = 100</a:t>
            </a:r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349826" y="781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349826" y="1599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5551" y="2442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</a:t>
            </a: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4345551" y="3259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0916" y="4294022"/>
            <a:ext cx="132388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mtClean="0"/>
              <a:t>« Count : 4»</a:t>
            </a:r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0257182" y="78191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 smtClean="0"/>
              <a:t>Historique.Items</a:t>
            </a:r>
            <a:r>
              <a:rPr lang="fr-FR" smtClean="0"/>
              <a:t>[0]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6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973" y="2651697"/>
            <a:ext cx="522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</a:t>
            </a:r>
            <a:r>
              <a:rPr lang="fr-FR" smtClean="0"/>
              <a:t>tring[] content = new string[</a:t>
            </a:r>
            <a:r>
              <a:rPr lang="fr-FR" err="1" smtClean="0"/>
              <a:t>this.History.Items.Count</a:t>
            </a:r>
            <a:r>
              <a:rPr lang="fr-FR" smtClean="0"/>
              <a:t>]</a:t>
            </a:r>
            <a:endParaRPr lang="fr-FR"/>
          </a:p>
        </p:txBody>
      </p:sp>
      <p:grpSp>
        <p:nvGrpSpPr>
          <p:cNvPr id="12" name="Group 11"/>
          <p:cNvGrpSpPr/>
          <p:nvPr/>
        </p:nvGrpSpPr>
        <p:grpSpPr>
          <a:xfrm>
            <a:off x="508973" y="3620843"/>
            <a:ext cx="4850731" cy="815546"/>
            <a:chOff x="716692" y="1248032"/>
            <a:chExt cx="4850731" cy="815546"/>
          </a:xfrm>
        </p:grpSpPr>
        <p:sp>
          <p:nvSpPr>
            <p:cNvPr id="5" name="Rectangle 4"/>
            <p:cNvSpPr/>
            <p:nvPr/>
          </p:nvSpPr>
          <p:spPr>
            <a:xfrm>
              <a:off x="716692" y="1248032"/>
              <a:ext cx="4850731" cy="815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00179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12447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4715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71397" y="3251511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content</a:t>
            </a:r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671397" y="867005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t</a:t>
            </a:r>
            <a:r>
              <a:rPr lang="fr-FR" err="1" smtClean="0"/>
              <a:t>his.History.Items</a:t>
            </a:r>
            <a:endParaRPr lang="fr-FR"/>
          </a:p>
        </p:txBody>
      </p:sp>
      <p:grpSp>
        <p:nvGrpSpPr>
          <p:cNvPr id="30" name="Group 29"/>
          <p:cNvGrpSpPr/>
          <p:nvPr/>
        </p:nvGrpSpPr>
        <p:grpSpPr>
          <a:xfrm>
            <a:off x="654570" y="1313137"/>
            <a:ext cx="4850731" cy="815546"/>
            <a:chOff x="654570" y="1313137"/>
            <a:chExt cx="4850731" cy="815546"/>
          </a:xfrm>
        </p:grpSpPr>
        <p:grpSp>
          <p:nvGrpSpPr>
            <p:cNvPr id="14" name="Group 13"/>
            <p:cNvGrpSpPr/>
            <p:nvPr/>
          </p:nvGrpSpPr>
          <p:grpSpPr>
            <a:xfrm>
              <a:off x="654570" y="1313137"/>
              <a:ext cx="4850731" cy="815546"/>
              <a:chOff x="716692" y="1248032"/>
              <a:chExt cx="4850731" cy="8155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16692" y="1248032"/>
                <a:ext cx="4850731" cy="815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200179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12447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424715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719070" y="146681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2+2=4</a:t>
              </a:r>
              <a:endParaRPr lang="fr-F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3957" y="1470488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2-2=0</a:t>
              </a:r>
              <a:endParaRPr lang="fr-F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6637" y="149415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10*2=20</a:t>
              </a:r>
              <a:endParaRPr lang="fr-F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0691" y="153624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81/9=9</a:t>
              </a:r>
              <a:endParaRPr lang="fr-FR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30852" y="300942"/>
            <a:ext cx="0" cy="630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5605" y="555585"/>
            <a:ext cx="394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Boucle For parcourant </a:t>
            </a:r>
            <a:r>
              <a:rPr lang="fr-FR" err="1" smtClean="0"/>
              <a:t>this.History.Items</a:t>
            </a:r>
            <a:endParaRPr lang="fr-FR"/>
          </a:p>
        </p:txBody>
      </p:sp>
      <p:grpSp>
        <p:nvGrpSpPr>
          <p:cNvPr id="31" name="Group 30"/>
          <p:cNvGrpSpPr/>
          <p:nvPr/>
        </p:nvGrpSpPr>
        <p:grpSpPr>
          <a:xfrm>
            <a:off x="6301277" y="1332592"/>
            <a:ext cx="4850731" cy="815546"/>
            <a:chOff x="654570" y="1313137"/>
            <a:chExt cx="4850731" cy="815546"/>
          </a:xfrm>
        </p:grpSpPr>
        <p:grpSp>
          <p:nvGrpSpPr>
            <p:cNvPr id="32" name="Group 31"/>
            <p:cNvGrpSpPr/>
            <p:nvPr/>
          </p:nvGrpSpPr>
          <p:grpSpPr>
            <a:xfrm>
              <a:off x="654570" y="1313137"/>
              <a:ext cx="4850731" cy="815546"/>
              <a:chOff x="716692" y="1248032"/>
              <a:chExt cx="4850731" cy="81554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16692" y="1248032"/>
                <a:ext cx="4850731" cy="815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V="1">
                <a:off x="200179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312447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424715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19070" y="146681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2+2=4</a:t>
              </a:r>
              <a:endParaRPr lang="fr-F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3957" y="1470488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2-2=0</a:t>
              </a:r>
              <a:endParaRPr lang="fr-FR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96637" y="149415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10*2=20</a:t>
              </a:r>
              <a:endParaRPr lang="fr-F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0691" y="153624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81/9=9</a:t>
              </a:r>
              <a:endParaRPr lang="fr-FR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5605" y="3617714"/>
            <a:ext cx="4850731" cy="815546"/>
            <a:chOff x="716692" y="1248032"/>
            <a:chExt cx="4850731" cy="815546"/>
          </a:xfrm>
        </p:grpSpPr>
        <p:sp>
          <p:nvSpPr>
            <p:cNvPr id="42" name="Rectangle 41"/>
            <p:cNvSpPr/>
            <p:nvPr/>
          </p:nvSpPr>
          <p:spPr>
            <a:xfrm>
              <a:off x="716692" y="1248032"/>
              <a:ext cx="4850731" cy="815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200179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12447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4715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378029" y="3248382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content</a:t>
            </a:r>
            <a:endParaRPr lang="fr-FR"/>
          </a:p>
        </p:txBody>
      </p:sp>
      <p:sp>
        <p:nvSpPr>
          <p:cNvPr id="47" name="TextBox 46"/>
          <p:cNvSpPr txBox="1"/>
          <p:nvPr/>
        </p:nvSpPr>
        <p:spPr>
          <a:xfrm>
            <a:off x="6215605" y="27663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i=0</a:t>
            </a:r>
            <a:endParaRPr lang="fr-FR"/>
          </a:p>
        </p:txBody>
      </p:sp>
      <p:cxnSp>
        <p:nvCxnSpPr>
          <p:cNvPr id="49" name="Curved Connector 48"/>
          <p:cNvCxnSpPr/>
          <p:nvPr/>
        </p:nvCxnSpPr>
        <p:spPr>
          <a:xfrm rot="16200000" flipH="1">
            <a:off x="5960962" y="2905245"/>
            <a:ext cx="1875099" cy="925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01277" y="5174003"/>
            <a:ext cx="421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content[0] = </a:t>
            </a:r>
            <a:r>
              <a:rPr lang="fr-FR" err="1" smtClean="0"/>
              <a:t>this.History.Items</a:t>
            </a:r>
            <a:r>
              <a:rPr lang="fr-FR" smtClean="0"/>
              <a:t>[0].</a:t>
            </a:r>
            <a:r>
              <a:rPr lang="fr-FR" err="1" smtClean="0"/>
              <a:t>ToString</a:t>
            </a:r>
            <a:r>
              <a:rPr lang="fr-FR" smtClean="0"/>
              <a:t>()</a:t>
            </a:r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456202" y="385810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solidFill>
                  <a:schemeClr val="bg2"/>
                </a:solidFill>
              </a:rPr>
              <a:t>2+2=4</a:t>
            </a:r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973" y="2651697"/>
            <a:ext cx="522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</a:t>
            </a:r>
            <a:r>
              <a:rPr lang="fr-FR" smtClean="0"/>
              <a:t>tring[] content = new string[</a:t>
            </a:r>
            <a:r>
              <a:rPr lang="fr-FR" err="1" smtClean="0"/>
              <a:t>this.History.Items.Count</a:t>
            </a:r>
            <a:r>
              <a:rPr lang="fr-FR" smtClean="0"/>
              <a:t>]</a:t>
            </a: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71397" y="3251511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content</a:t>
            </a:r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671397" y="867005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t</a:t>
            </a:r>
            <a:r>
              <a:rPr lang="fr-FR" err="1" smtClean="0"/>
              <a:t>his.History.Items</a:t>
            </a:r>
            <a:endParaRPr lang="fr-FR"/>
          </a:p>
        </p:txBody>
      </p:sp>
      <p:grpSp>
        <p:nvGrpSpPr>
          <p:cNvPr id="30" name="Group 29"/>
          <p:cNvGrpSpPr/>
          <p:nvPr/>
        </p:nvGrpSpPr>
        <p:grpSpPr>
          <a:xfrm>
            <a:off x="635612" y="3798732"/>
            <a:ext cx="4850731" cy="815546"/>
            <a:chOff x="654570" y="1313137"/>
            <a:chExt cx="4850731" cy="815546"/>
          </a:xfrm>
        </p:grpSpPr>
        <p:grpSp>
          <p:nvGrpSpPr>
            <p:cNvPr id="14" name="Group 13"/>
            <p:cNvGrpSpPr/>
            <p:nvPr/>
          </p:nvGrpSpPr>
          <p:grpSpPr>
            <a:xfrm>
              <a:off x="654570" y="1313137"/>
              <a:ext cx="4850731" cy="815546"/>
              <a:chOff x="716692" y="1248032"/>
              <a:chExt cx="4850731" cy="8155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16692" y="1248032"/>
                <a:ext cx="4850731" cy="815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200179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12447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424715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719070" y="146681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2+2=4</a:t>
              </a:r>
              <a:endParaRPr lang="fr-F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3957" y="1470488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2-2=0</a:t>
              </a:r>
              <a:endParaRPr lang="fr-F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6637" y="149415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10*2=20</a:t>
              </a:r>
              <a:endParaRPr lang="fr-F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0691" y="153624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81/9=9</a:t>
              </a:r>
              <a:endParaRPr lang="fr-FR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30852" y="300942"/>
            <a:ext cx="0" cy="630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5605" y="555585"/>
            <a:ext cx="30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Boucle For parcourant content</a:t>
            </a:r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301278" y="1332592"/>
            <a:ext cx="921482" cy="815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6378029" y="3248382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content</a:t>
            </a:r>
            <a:endParaRPr lang="fr-FR"/>
          </a:p>
        </p:txBody>
      </p:sp>
      <p:sp>
        <p:nvSpPr>
          <p:cNvPr id="50" name="TextBox 49"/>
          <p:cNvSpPr txBox="1"/>
          <p:nvPr/>
        </p:nvSpPr>
        <p:spPr>
          <a:xfrm>
            <a:off x="6215605" y="843163"/>
            <a:ext cx="262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this.History.Items.Add</a:t>
            </a:r>
            <a:r>
              <a:rPr lang="en-US" smtClean="0"/>
              <a:t>(....)</a:t>
            </a:r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482451" y="3837173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solidFill>
                  <a:schemeClr val="bg2"/>
                </a:solidFill>
              </a:rPr>
              <a:t>2+2=4</a:t>
            </a:r>
            <a:endParaRPr lang="fr-FR">
              <a:solidFill>
                <a:schemeClr val="bg2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332274" y="3840378"/>
            <a:ext cx="4850731" cy="815546"/>
            <a:chOff x="654570" y="1313137"/>
            <a:chExt cx="4850731" cy="815546"/>
          </a:xfrm>
        </p:grpSpPr>
        <p:grpSp>
          <p:nvGrpSpPr>
            <p:cNvPr id="52" name="Group 51"/>
            <p:cNvGrpSpPr/>
            <p:nvPr/>
          </p:nvGrpSpPr>
          <p:grpSpPr>
            <a:xfrm>
              <a:off x="654570" y="1313137"/>
              <a:ext cx="4850731" cy="815546"/>
              <a:chOff x="716692" y="1248032"/>
              <a:chExt cx="4850731" cy="81554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16692" y="1248032"/>
                <a:ext cx="4850731" cy="815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00179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12447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424715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719070" y="146681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2+2=4</a:t>
              </a:r>
              <a:endParaRPr lang="fr-F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73957" y="1470488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2-2=0</a:t>
              </a:r>
              <a:endParaRPr lang="fr-FR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96637" y="149415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10*2=20</a:t>
              </a:r>
              <a:endParaRPr lang="fr-FR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0691" y="153624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81/9=9</a:t>
              </a:r>
              <a:endParaRPr lang="fr-FR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793658" y="1362340"/>
            <a:ext cx="921482" cy="815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6792383" y="5116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fr-FR"/>
          </a:p>
        </p:txBody>
      </p:sp>
      <p:sp>
        <p:nvSpPr>
          <p:cNvPr id="62" name="TextBox 61"/>
          <p:cNvSpPr txBox="1"/>
          <p:nvPr/>
        </p:nvSpPr>
        <p:spPr>
          <a:xfrm>
            <a:off x="7883197" y="5116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fr-FR"/>
          </a:p>
        </p:txBody>
      </p:sp>
      <p:sp>
        <p:nvSpPr>
          <p:cNvPr id="63" name="TextBox 62"/>
          <p:cNvSpPr txBox="1"/>
          <p:nvPr/>
        </p:nvSpPr>
        <p:spPr>
          <a:xfrm>
            <a:off x="9102838" y="5116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fr-FR"/>
          </a:p>
        </p:txBody>
      </p:sp>
      <p:sp>
        <p:nvSpPr>
          <p:cNvPr id="64" name="TextBox 63"/>
          <p:cNvSpPr txBox="1"/>
          <p:nvPr/>
        </p:nvSpPr>
        <p:spPr>
          <a:xfrm>
            <a:off x="10190266" y="5103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7756419" y="1391941"/>
            <a:ext cx="921482" cy="815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urved Connector 5"/>
          <p:cNvCxnSpPr>
            <a:endCxn id="37" idx="2"/>
          </p:cNvCxnSpPr>
          <p:nvPr/>
        </p:nvCxnSpPr>
        <p:spPr>
          <a:xfrm rot="16200000" flipV="1">
            <a:off x="5884943" y="3025214"/>
            <a:ext cx="1831614" cy="774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5400000" flipH="1" flipV="1">
            <a:off x="7214383" y="2929049"/>
            <a:ext cx="1996355" cy="10505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07534" y="2754773"/>
            <a:ext cx="5694744" cy="833379"/>
            <a:chOff x="1134319" y="2060292"/>
            <a:chExt cx="5694744" cy="833379"/>
          </a:xfrm>
        </p:grpSpPr>
        <p:sp>
          <p:nvSpPr>
            <p:cNvPr id="4" name="Rectangle 3"/>
            <p:cNvSpPr/>
            <p:nvPr/>
          </p:nvSpPr>
          <p:spPr>
            <a:xfrm>
              <a:off x="1134319" y="2060294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-2</a:t>
              </a:r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3443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-10</a:t>
              </a:r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32567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-255</a:t>
              </a:r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1691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-8</a:t>
              </a:r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0815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-299</a:t>
              </a:r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9939" y="2060292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-42</a:t>
              </a:r>
              <a:endParaRPr lang="fr-FR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21942" y="3738623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maximum</a:t>
            </a:r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558800" y="355600"/>
            <a:ext cx="7432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Attention au </a:t>
            </a:r>
            <a:r>
              <a:rPr lang="en-US" err="1" smtClean="0"/>
              <a:t>parcours</a:t>
            </a:r>
            <a:endParaRPr lang="en-US" smtClean="0"/>
          </a:p>
          <a:p>
            <a:r>
              <a:rPr lang="en-US" err="1" smtClean="0"/>
              <a:t>Initialiser</a:t>
            </a:r>
            <a:r>
              <a:rPr lang="en-US" smtClean="0"/>
              <a:t> les variables de </a:t>
            </a:r>
            <a:r>
              <a:rPr lang="en-US" err="1" smtClean="0"/>
              <a:t>comparaison</a:t>
            </a:r>
            <a:r>
              <a:rPr lang="en-US" smtClean="0"/>
              <a:t> avec le premier </a:t>
            </a:r>
            <a:r>
              <a:rPr lang="en-US" err="1" smtClean="0"/>
              <a:t>élément</a:t>
            </a:r>
            <a:r>
              <a:rPr lang="en-US" smtClean="0"/>
              <a:t> du tableau</a:t>
            </a:r>
          </a:p>
          <a:p>
            <a:r>
              <a:rPr lang="en-US" err="1" smtClean="0"/>
              <a:t>Partir</a:t>
            </a:r>
            <a:r>
              <a:rPr lang="en-US" smtClean="0"/>
              <a:t> du </a:t>
            </a:r>
            <a:r>
              <a:rPr lang="en-US" err="1" smtClean="0"/>
              <a:t>principe</a:t>
            </a:r>
            <a:r>
              <a:rPr lang="en-US" smtClean="0"/>
              <a:t> : “le premier </a:t>
            </a:r>
            <a:r>
              <a:rPr lang="en-US" err="1" smtClean="0"/>
              <a:t>élément</a:t>
            </a:r>
            <a:r>
              <a:rPr lang="en-US" smtClean="0"/>
              <a:t> </a:t>
            </a:r>
            <a:r>
              <a:rPr lang="en-US" err="1" smtClean="0"/>
              <a:t>est</a:t>
            </a:r>
            <a:r>
              <a:rPr lang="en-US" smtClean="0"/>
              <a:t> </a:t>
            </a:r>
            <a:r>
              <a:rPr lang="en-US" err="1" smtClean="0"/>
              <a:t>peut</a:t>
            </a:r>
            <a:r>
              <a:rPr lang="en-US" smtClean="0"/>
              <a:t> </a:t>
            </a:r>
            <a:r>
              <a:rPr lang="en-US" err="1" smtClean="0"/>
              <a:t>être</a:t>
            </a:r>
            <a:r>
              <a:rPr lang="en-US" smtClean="0"/>
              <a:t> le minimum/maximum”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0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13635</TotalTime>
  <Words>1169</Words>
  <Application>Microsoft Office PowerPoint</Application>
  <PresentationFormat>Widescreen</PresentationFormat>
  <Paragraphs>282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Layout application WPF</vt:lpstr>
      <vt:lpstr>PowerPoint Presentation</vt:lpstr>
      <vt:lpstr>Travail sur les listes</vt:lpstr>
      <vt:lpstr>Sauvegarder la liste</vt:lpstr>
      <vt:lpstr>PowerPoint Presentation</vt:lpstr>
      <vt:lpstr>PowerPoint Presentation</vt:lpstr>
      <vt:lpstr>PowerPoint Presentation</vt:lpstr>
      <vt:lpstr>PowerPoint Presentation</vt:lpstr>
      <vt:lpstr>Accéder aux propriétés/méthodes</vt:lpstr>
      <vt:lpstr>PowerPoint Presentation</vt:lpstr>
      <vt:lpstr>Objectif : Liste d’objets complexes</vt:lpstr>
      <vt:lpstr>Les tableaux de type Simple</vt:lpstr>
      <vt:lpstr>Les tableaux et collections complexes</vt:lpstr>
      <vt:lpstr>PowerPoint Presentation</vt:lpstr>
      <vt:lpstr>PowerPoint Presentation</vt:lpstr>
      <vt:lpstr>PowerPoint Presentation</vt:lpstr>
      <vt:lpstr>Application : Gestion de reparation des téléphones</vt:lpstr>
      <vt:lpstr>Application : Gestion de reparation de téléphones</vt:lpstr>
      <vt:lpstr>Etape Finale</vt:lpstr>
      <vt:lpstr>Base de données</vt:lpstr>
      <vt:lpstr>BDD</vt:lpstr>
      <vt:lpstr>Base de données</vt:lpstr>
      <vt:lpstr>PowerPoint Presentation</vt:lpstr>
      <vt:lpstr>TP SQL</vt:lpstr>
      <vt:lpstr>Application en équipe : 2 JOUR</vt:lpstr>
      <vt:lpstr>Gestion de projet</vt:lpstr>
      <vt:lpstr>Gestion de projet</vt:lpstr>
      <vt:lpstr>Chef de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KWON Ronny (EDT)</dc:creator>
  <cp:lastModifiedBy>KWON Ronny (EDT)</cp:lastModifiedBy>
  <cp:revision>76</cp:revision>
  <dcterms:created xsi:type="dcterms:W3CDTF">2020-10-20T18:16:12Z</dcterms:created>
  <dcterms:modified xsi:type="dcterms:W3CDTF">2020-11-02T19:44:28Z</dcterms:modified>
</cp:coreProperties>
</file>