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1" r:id="rId2"/>
    <p:sldMasterId id="2147483664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6" r:id="rId6"/>
    <p:sldId id="391" r:id="rId7"/>
    <p:sldId id="392" r:id="rId8"/>
    <p:sldId id="393" r:id="rId9"/>
    <p:sldId id="394" r:id="rId10"/>
    <p:sldId id="395" r:id="rId11"/>
    <p:sldId id="399" r:id="rId12"/>
    <p:sldId id="397" r:id="rId13"/>
    <p:sldId id="396" r:id="rId14"/>
    <p:sldId id="398" r:id="rId1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" userDrawn="1">
          <p15:clr>
            <a:srgbClr val="A4A3A4"/>
          </p15:clr>
        </p15:guide>
        <p15:guide id="2" pos="5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ta Müller" initials="MM" lastIdx="4" clrIdx="0">
    <p:extLst>
      <p:ext uri="{19B8F6BF-5375-455C-9EA6-DF929625EA0E}">
        <p15:presenceInfo xmlns:p15="http://schemas.microsoft.com/office/powerpoint/2012/main" userId="Marita Mü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A5C300"/>
    <a:srgbClr val="D20078"/>
    <a:srgbClr val="0050A0"/>
    <a:srgbClr val="505050"/>
    <a:srgbClr val="414141"/>
    <a:srgbClr val="009696"/>
    <a:srgbClr val="009632"/>
    <a:srgbClr val="64288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576" y="108"/>
      </p:cViewPr>
      <p:guideLst>
        <p:guide orient="horz" pos="270"/>
        <p:guide pos="525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36B9-5F5C-4A2C-AF12-C3FD1E8FC9A0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124B-3BC5-4E3D-B384-06B097D418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1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3518"/>
            <a:ext cx="4984750" cy="446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6EC65338-B570-4EB8-A2F7-1C0686AAC04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21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0350" cy="37195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ヒラギノ角ゴ Pro W3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1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65338-B570-4EB8-A2F7-1C0686AAC042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0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9336088" y="5247630"/>
            <a:ext cx="2855912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Bildplatzhalt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336088" y="1509713"/>
            <a:ext cx="2855912" cy="3621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/>
              <a:t>    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7478283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FBAE40"/>
          </p15:clr>
        </p15:guide>
        <p15:guide id="2" pos="58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10200000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0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" y="282994"/>
            <a:ext cx="3620884" cy="745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92" y="5230455"/>
            <a:ext cx="1446508" cy="1446508"/>
          </a:xfrm>
          <a:prstGeom prst="rect">
            <a:avLst/>
          </a:prstGeom>
        </p:spPr>
      </p:pic>
      <p:sp>
        <p:nvSpPr>
          <p:cNvPr id="15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9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" y="282994"/>
            <a:ext cx="3620880" cy="7450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04" y="5230454"/>
            <a:ext cx="1438545" cy="143854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3" y="17747"/>
            <a:ext cx="3251996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" y="6383"/>
            <a:ext cx="12146550" cy="6829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" y="14347"/>
            <a:ext cx="12146547" cy="682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625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976000" y="6309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000" y="6147076"/>
            <a:ext cx="148471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de-DE" altLang="de-DE" sz="750" dirty="0">
                <a:solidFill>
                  <a:schemeClr val="bg1"/>
                </a:solidFill>
                <a:latin typeface="+mj-lt"/>
              </a:rPr>
              <a:t>1 | 2022</a:t>
            </a:r>
          </a:p>
        </p:txBody>
      </p:sp>
      <p:sp>
        <p:nvSpPr>
          <p:cNvPr id="5" name="Textplatzhalter 17"/>
          <p:cNvSpPr txBox="1">
            <a:spLocks/>
          </p:cNvSpPr>
          <p:nvPr/>
        </p:nvSpPr>
        <p:spPr>
          <a:xfrm>
            <a:off x="5376000" y="549000"/>
            <a:ext cx="4320000" cy="5760000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de-DE" dirty="0" smtClean="0"/>
              <a:t>Quantitative Data Analysis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 smtClean="0"/>
              <a:t>Ronny Porsch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Flavian </a:t>
            </a:r>
            <a:r>
              <a:rPr lang="de-DE" b="0" dirty="0" smtClean="0"/>
              <a:t>Kanickairaj</a:t>
            </a:r>
            <a:endParaRPr lang="de-DE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10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Super additional task</a:t>
            </a:r>
          </a:p>
          <a:p>
            <a:r>
              <a:rPr lang="en-US" b="0" dirty="0" smtClean="0"/>
              <a:t>Recommendations for better data collection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Only allow datatypes that make sense (for example, no strings in </a:t>
            </a:r>
            <a:r>
              <a:rPr lang="en-US" dirty="0" err="1" smtClean="0"/>
              <a:t>Einreisejahr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 smtClean="0"/>
              <a:t>Check length of values where applicable </a:t>
            </a:r>
            <a:r>
              <a:rPr lang="en-US" dirty="0"/>
              <a:t>(for example: "</a:t>
            </a:r>
            <a:r>
              <a:rPr lang="en-US" dirty="0" err="1"/>
              <a:t>Geburtsjahr</a:t>
            </a:r>
            <a:r>
              <a:rPr lang="en-US" dirty="0"/>
              <a:t>" should always consist of 4 digits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allow only categorical values for fields like "</a:t>
            </a:r>
            <a:r>
              <a:rPr lang="en-US" dirty="0" err="1"/>
              <a:t>Grund</a:t>
            </a:r>
            <a:r>
              <a:rPr lang="en-US" dirty="0"/>
              <a:t> der </a:t>
            </a:r>
            <a:r>
              <a:rPr lang="en-US" dirty="0" err="1"/>
              <a:t>Absage</a:t>
            </a:r>
            <a:r>
              <a:rPr lang="en-US" dirty="0"/>
              <a:t>" -&gt; </a:t>
            </a:r>
            <a:r>
              <a:rPr lang="en-US" dirty="0" smtClean="0"/>
              <a:t>some </a:t>
            </a:r>
            <a:r>
              <a:rPr lang="en-US" dirty="0"/>
              <a:t>values are semantically the same but differ in syntax -&gt; data cleaning necessary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/>
              <a:t>a consistent naming scheme (sometimes </a:t>
            </a:r>
            <a:r>
              <a:rPr lang="en-US" dirty="0" smtClean="0"/>
              <a:t>all </a:t>
            </a:r>
            <a:r>
              <a:rPr lang="en-US" dirty="0"/>
              <a:t>lower case, sometimes first letter is upper case; randomly changing between </a:t>
            </a:r>
            <a:r>
              <a:rPr lang="en-US" dirty="0" smtClean="0"/>
              <a:t>German </a:t>
            </a:r>
            <a:r>
              <a:rPr lang="en-US" dirty="0"/>
              <a:t>and </a:t>
            </a:r>
            <a:r>
              <a:rPr lang="en-US" dirty="0" smtClean="0"/>
              <a:t>English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11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Alloghani</a:t>
            </a:r>
            <a:r>
              <a:rPr lang="en-US" dirty="0"/>
              <a:t>, M., Al-</a:t>
            </a:r>
            <a:r>
              <a:rPr lang="en-US" dirty="0" err="1"/>
              <a:t>Jumeily</a:t>
            </a:r>
            <a:r>
              <a:rPr lang="en-US" dirty="0"/>
              <a:t>, D., </a:t>
            </a:r>
            <a:r>
              <a:rPr lang="en-US" dirty="0" err="1"/>
              <a:t>Mustafina</a:t>
            </a:r>
            <a:r>
              <a:rPr lang="en-US" dirty="0"/>
              <a:t>, J., Hussain, A., </a:t>
            </a:r>
            <a:r>
              <a:rPr lang="en-US" dirty="0" err="1"/>
              <a:t>Aljaaf</a:t>
            </a:r>
            <a:r>
              <a:rPr lang="en-US" dirty="0"/>
              <a:t>, A.J. (2020). A Systematic Review on Supervised and Unsupervised Machine Learning Algorithms for Data Science. In: Berry, M., Mohamed, A., Yap, B. (</a:t>
            </a:r>
            <a:r>
              <a:rPr lang="en-US" dirty="0" err="1"/>
              <a:t>eds</a:t>
            </a:r>
            <a:r>
              <a:rPr lang="en-US" dirty="0"/>
              <a:t>) Supervised and Unsupervised Learning for Data Science . Unsupervised and Semi-Supervised Learning. Springer, Cham</a:t>
            </a:r>
            <a:r>
              <a:rPr lang="en-US" dirty="0" smtClean="0"/>
              <a:t>.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Badillo</a:t>
            </a:r>
            <a:r>
              <a:rPr lang="en-US" dirty="0"/>
              <a:t>, S., </a:t>
            </a:r>
            <a:r>
              <a:rPr lang="en-US" dirty="0" err="1"/>
              <a:t>Banfai</a:t>
            </a:r>
            <a:r>
              <a:rPr lang="en-US" dirty="0"/>
              <a:t>, B., </a:t>
            </a:r>
            <a:r>
              <a:rPr lang="en-US" dirty="0" err="1"/>
              <a:t>Birzele</a:t>
            </a:r>
            <a:r>
              <a:rPr lang="en-US" dirty="0"/>
              <a:t>, F., </a:t>
            </a:r>
            <a:r>
              <a:rPr lang="en-US" dirty="0" err="1"/>
              <a:t>Davydov</a:t>
            </a:r>
            <a:r>
              <a:rPr lang="en-US" dirty="0"/>
              <a:t>, I.I., Hutchinson, L., </a:t>
            </a:r>
            <a:r>
              <a:rPr lang="en-US" dirty="0" err="1"/>
              <a:t>Kam</a:t>
            </a:r>
            <a:r>
              <a:rPr lang="en-US" dirty="0"/>
              <a:t>-Thong, T., </a:t>
            </a:r>
            <a:r>
              <a:rPr lang="en-US" dirty="0" err="1"/>
              <a:t>Siebourg-Polster</a:t>
            </a:r>
            <a:r>
              <a:rPr lang="en-US" dirty="0"/>
              <a:t>, J., </a:t>
            </a:r>
            <a:r>
              <a:rPr lang="en-US" dirty="0" err="1"/>
              <a:t>Steiert</a:t>
            </a:r>
            <a:r>
              <a:rPr lang="en-US" dirty="0"/>
              <a:t>, B. and Zhang, J.D. (2020), An Introduction to Machine Learning. </a:t>
            </a:r>
            <a:r>
              <a:rPr lang="en-US" dirty="0" err="1"/>
              <a:t>Clin</a:t>
            </a:r>
            <a:r>
              <a:rPr lang="en-US" dirty="0"/>
              <a:t>. </a:t>
            </a:r>
            <a:r>
              <a:rPr lang="en-US" dirty="0" err="1"/>
              <a:t>Pharmacol</a:t>
            </a:r>
            <a:r>
              <a:rPr lang="en-US" dirty="0"/>
              <a:t>. </a:t>
            </a:r>
            <a:r>
              <a:rPr lang="en-US" dirty="0" err="1"/>
              <a:t>Ther</a:t>
            </a:r>
            <a:r>
              <a:rPr lang="en-US" dirty="0"/>
              <a:t>., 107: 871-885.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doi.org/10.1002/cpt.1796</a:t>
            </a: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Bischl</a:t>
            </a:r>
            <a:r>
              <a:rPr lang="en-US" dirty="0"/>
              <a:t>, B., et al. (2023). </a:t>
            </a:r>
            <a:r>
              <a:rPr lang="en-US" dirty="0" err="1"/>
              <a:t>Hyperparameter</a:t>
            </a:r>
            <a:r>
              <a:rPr lang="en-US" dirty="0"/>
              <a:t> optimization: Foundations, algorithms, best practices, and open challenges. WIREs Data Mining and Knowledge Discovery, 13(2), 1–43. https://doi.org/10.1002/widm.1484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2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Initial situation </a:t>
            </a:r>
            <a:r>
              <a:rPr lang="en-DE" dirty="0" smtClean="0"/>
              <a:t>–</a:t>
            </a:r>
            <a:r>
              <a:rPr lang="de-DE" dirty="0" smtClean="0"/>
              <a:t> a huge pile of CRM data</a:t>
            </a:r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36000" y="1507497"/>
            <a:ext cx="3374439" cy="2876891"/>
            <a:chOff x="7655999" y="1509713"/>
            <a:chExt cx="3374439" cy="28768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999" y="1509713"/>
              <a:ext cx="3374439" cy="2529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8559190" y="4140383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</a:t>
              </a:r>
              <a:r>
                <a:rPr lang="en-US" sz="1000" dirty="0" err="1" smtClean="0"/>
                <a:t>Migrando</a:t>
              </a:r>
              <a:r>
                <a:rPr lang="en-US" sz="1000" dirty="0" smtClean="0"/>
                <a:t> UG</a:t>
              </a:r>
              <a:endParaRPr lang="en-US" sz="1000" dirty="0"/>
            </a:p>
          </p:txBody>
        </p:sp>
      </p:grp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480000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We have a large dataset with customer data</a:t>
            </a:r>
            <a:endParaRPr lang="de-DE" altLang="de-DE" b="1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Dataset provided by Mirgando </a:t>
            </a:r>
            <a:r>
              <a:rPr lang="en-DE" altLang="de-DE" dirty="0" smtClean="0"/>
              <a:t>–</a:t>
            </a:r>
            <a:r>
              <a:rPr lang="de-DE" altLang="de-DE" dirty="0" smtClean="0"/>
              <a:t> a company that helps deals with immigration law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Goal</a:t>
            </a:r>
            <a:r>
              <a:rPr lang="de-DE" altLang="de-DE" dirty="0" smtClean="0"/>
              <a:t>: predicting sales based on the dataset</a:t>
            </a:r>
            <a:endParaRPr lang="de-DE" altLang="de-DE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 smtClean="0"/>
              <a:t>Problem</a:t>
            </a:r>
            <a:r>
              <a:rPr lang="de-DE" altLang="de-DE" dirty="0" smtClean="0"/>
              <a:t>: </a:t>
            </a:r>
            <a:r>
              <a:rPr lang="en-US" dirty="0"/>
              <a:t>the dataset has over 40,000 entries and around 100 rows </a:t>
            </a:r>
            <a:r>
              <a:rPr lang="en-DE" dirty="0"/>
              <a:t>–</a:t>
            </a:r>
            <a:r>
              <a:rPr lang="en-US" dirty="0"/>
              <a:t> too large to manually examine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7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3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Idea </a:t>
            </a:r>
            <a:r>
              <a:rPr lang="en-DE" dirty="0" smtClean="0"/>
              <a:t>–</a:t>
            </a:r>
            <a:r>
              <a:rPr lang="en-US" dirty="0" smtClean="0"/>
              <a:t> Let’s use Machine Learning!</a:t>
            </a:r>
            <a:endParaRPr lang="de-DE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552088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used to find patterns in data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ML can be divided in Supervised and Unsupervised Learning [1]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Usage of Machine Learning (ML) to predict </a:t>
            </a:r>
            <a:r>
              <a:rPr lang="en-US" dirty="0" smtClean="0"/>
              <a:t>sales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Here we have labels in our data, therefore we use supervised Learning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1A3A55-13AC-4DF9-A03C-F04B0FA8A5F0}"/>
              </a:ext>
            </a:extLst>
          </p:cNvPr>
          <p:cNvGrpSpPr/>
          <p:nvPr/>
        </p:nvGrpSpPr>
        <p:grpSpPr>
          <a:xfrm>
            <a:off x="6803856" y="1507497"/>
            <a:ext cx="4915344" cy="3397907"/>
            <a:chOff x="6888088" y="1772816"/>
            <a:chExt cx="4915344" cy="33979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DAB664-1254-4AEC-AC21-6E7101197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96" y="1772816"/>
              <a:ext cx="4843336" cy="3148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6888088" y="4924502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smc.it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646F1-E8D8-41FD-BF14-FECDC79B6840}"/>
              </a:ext>
            </a:extLst>
          </p:cNvPr>
          <p:cNvSpPr txBox="1"/>
          <p:nvPr/>
        </p:nvSpPr>
        <p:spPr>
          <a:xfrm>
            <a:off x="581785" y="6399456"/>
            <a:ext cx="976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[1] </a:t>
            </a:r>
            <a:r>
              <a:rPr lang="en-US" sz="800" dirty="0" err="1"/>
              <a:t>Alloghani</a:t>
            </a:r>
            <a:r>
              <a:rPr lang="en-US" sz="800" dirty="0"/>
              <a:t>, M., Al-</a:t>
            </a:r>
            <a:r>
              <a:rPr lang="en-US" sz="800" dirty="0" err="1"/>
              <a:t>Jumeily</a:t>
            </a:r>
            <a:r>
              <a:rPr lang="en-US" sz="800" dirty="0"/>
              <a:t>, D., Mustafina, J., Hussain, A., </a:t>
            </a:r>
            <a:r>
              <a:rPr lang="en-US" sz="800" dirty="0" err="1"/>
              <a:t>Aljaaf</a:t>
            </a:r>
            <a:r>
              <a:rPr lang="en-US" sz="800" dirty="0"/>
              <a:t>, A.J. (2020). A Systematic Review on Supervised and Unsupervised Machine Learning Algorithms for Data Science.</a:t>
            </a:r>
          </a:p>
          <a:p>
            <a:pPr marL="0" lvl="1"/>
            <a:r>
              <a:rPr lang="en-US" sz="800" dirty="0"/>
              <a:t>In: Berry, M., Mohamed, A., Yap, B. (eds) Supervised and Unsupervised Learning for Data Science . Unsupervised and Semi-Supervised Learning. Springer, Cham. https://doi.org/10.1007/978-3-030-22475-2_1</a:t>
            </a:r>
          </a:p>
        </p:txBody>
      </p:sp>
    </p:spTree>
    <p:extLst>
      <p:ext uri="{BB962C8B-B14F-4D97-AF65-F5344CB8AC3E}">
        <p14:creationId xmlns:p14="http://schemas.microsoft.com/office/powerpoint/2010/main" val="3260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4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Cleaning the Dataset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Joining of both data sets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Removal of Visitor_Score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 smtClean="0"/>
              <a:t>Transformation of sales column: 0 -&gt; 0, rest -&gt; 1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Replacement of </a:t>
            </a:r>
            <a:r>
              <a:rPr lang="en-US" dirty="0"/>
              <a:t>potentially problematic chars (for example spaces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Merging of </a:t>
            </a:r>
            <a:r>
              <a:rPr lang="en-US" dirty="0"/>
              <a:t>phone-columns with their non-phone-equivalents (where those existed</a:t>
            </a:r>
            <a:r>
              <a:rPr lang="en-US" dirty="0" smtClean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Creation of </a:t>
            </a:r>
            <a:r>
              <a:rPr lang="en-US" dirty="0"/>
              <a:t>dummy values for categorical </a:t>
            </a:r>
            <a:r>
              <a:rPr lang="en-US" dirty="0" smtClean="0"/>
              <a:t>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Replaced </a:t>
            </a:r>
            <a:r>
              <a:rPr lang="en-US" dirty="0" err="1"/>
              <a:t>NaN</a:t>
            </a:r>
            <a:r>
              <a:rPr lang="en-US" dirty="0"/>
              <a:t> with 0 where </a:t>
            </a:r>
            <a:r>
              <a:rPr lang="en-US" dirty="0" smtClean="0"/>
              <a:t>applicable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Transformed </a:t>
            </a:r>
            <a:r>
              <a:rPr lang="en-US" dirty="0"/>
              <a:t>floats to </a:t>
            </a:r>
            <a:r>
              <a:rPr lang="en-US" dirty="0" smtClean="0"/>
              <a:t>Integers </a:t>
            </a:r>
            <a:r>
              <a:rPr lang="en-US" dirty="0"/>
              <a:t>where applicable (years, number of children etc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73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5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Feature Selection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Excluded </a:t>
            </a:r>
            <a:r>
              <a:rPr lang="en-US" dirty="0"/>
              <a:t>features that looked too hard to deal with or seemed not worth </a:t>
            </a:r>
            <a:r>
              <a:rPr lang="en-US" dirty="0" smtClean="0"/>
              <a:t>it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Calculated a correlation </a:t>
            </a:r>
            <a:r>
              <a:rPr lang="en-US" altLang="de-DE" dirty="0" smtClean="0"/>
              <a:t>matrix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Removed highly interrelated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Too many features might lead to overfitting[2]</a:t>
            </a:r>
            <a:endParaRPr lang="en-US" altLang="de-DE" dirty="0" smtClean="0"/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Features </a:t>
            </a:r>
            <a:r>
              <a:rPr lang="en-US" sz="1600" dirty="0" smtClean="0">
                <a:solidFill>
                  <a:schemeClr val="tx1"/>
                </a:solidFill>
              </a:rPr>
              <a:t>most related (positively or negatively) to the sales variable </a:t>
            </a:r>
            <a:r>
              <a:rPr lang="en-US" sz="1600" dirty="0" smtClean="0">
                <a:solidFill>
                  <a:schemeClr val="tx1"/>
                </a:solidFill>
              </a:rPr>
              <a:t>should be </a:t>
            </a:r>
            <a:r>
              <a:rPr lang="en-US" sz="1600" dirty="0" smtClean="0">
                <a:solidFill>
                  <a:schemeClr val="tx1"/>
                </a:solidFill>
              </a:rPr>
              <a:t>selected for building the </a:t>
            </a:r>
            <a:r>
              <a:rPr lang="en-US" sz="1600" dirty="0" smtClean="0">
                <a:solidFill>
                  <a:schemeClr val="tx1"/>
                </a:solidFill>
              </a:rPr>
              <a:t>models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Multiple options of maximum numbers of features were tested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In this case: No overfitting when using all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/>
              <a:t>Dataset </a:t>
            </a:r>
            <a:r>
              <a:rPr lang="en-US" dirty="0" smtClean="0"/>
              <a:t>structure (with </a:t>
            </a:r>
            <a:r>
              <a:rPr lang="en-US" dirty="0" err="1" smtClean="0"/>
              <a:t>upsampling</a:t>
            </a:r>
            <a:r>
              <a:rPr lang="en-US" dirty="0" smtClean="0"/>
              <a:t>): 78734 </a:t>
            </a:r>
            <a:r>
              <a:rPr lang="en-US" dirty="0"/>
              <a:t>rows x 628 </a:t>
            </a:r>
            <a:r>
              <a:rPr lang="en-US" dirty="0" smtClean="0"/>
              <a:t>columns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00" y="6196847"/>
            <a:ext cx="651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[2] </a:t>
            </a:r>
            <a:r>
              <a:rPr lang="en-US" sz="800" dirty="0" err="1" smtClean="0"/>
              <a:t>Badillo</a:t>
            </a:r>
            <a:r>
              <a:rPr lang="en-US" sz="800" dirty="0" smtClean="0"/>
              <a:t>, S., </a:t>
            </a:r>
            <a:r>
              <a:rPr lang="en-US" sz="800" dirty="0" err="1" smtClean="0"/>
              <a:t>Banfai</a:t>
            </a:r>
            <a:r>
              <a:rPr lang="en-US" sz="800" dirty="0" smtClean="0"/>
              <a:t>, B., </a:t>
            </a:r>
            <a:r>
              <a:rPr lang="en-US" sz="800" dirty="0" err="1" smtClean="0"/>
              <a:t>Birzele</a:t>
            </a:r>
            <a:r>
              <a:rPr lang="en-US" sz="800" dirty="0" smtClean="0"/>
              <a:t>, F., </a:t>
            </a:r>
            <a:r>
              <a:rPr lang="en-US" sz="800" dirty="0" err="1" smtClean="0"/>
              <a:t>Davydov</a:t>
            </a:r>
            <a:r>
              <a:rPr lang="en-US" sz="800" dirty="0" smtClean="0"/>
              <a:t>, I.I., Hutchinson, L., </a:t>
            </a:r>
            <a:r>
              <a:rPr lang="en-US" sz="800" dirty="0" err="1" smtClean="0"/>
              <a:t>Kam</a:t>
            </a:r>
            <a:r>
              <a:rPr lang="en-US" sz="800" dirty="0" smtClean="0"/>
              <a:t>-Thong, T., </a:t>
            </a:r>
            <a:r>
              <a:rPr lang="en-US" sz="800" dirty="0" err="1" smtClean="0"/>
              <a:t>Siebourg-Polster</a:t>
            </a:r>
            <a:r>
              <a:rPr lang="en-US" sz="800" dirty="0" smtClean="0"/>
              <a:t>, J., </a:t>
            </a:r>
            <a:r>
              <a:rPr lang="en-US" sz="800" dirty="0" err="1" smtClean="0"/>
              <a:t>Steiert</a:t>
            </a:r>
            <a:r>
              <a:rPr lang="en-US" sz="800" dirty="0" smtClean="0"/>
              <a:t>, B. and Zhang, J.D. (2020),</a:t>
            </a:r>
            <a:endParaRPr lang="en-US" sz="800" dirty="0"/>
          </a:p>
          <a:p>
            <a:pPr marL="0" lvl="1"/>
            <a:r>
              <a:rPr lang="en-US" sz="800" dirty="0"/>
              <a:t>An Introduction to Machine Learning. </a:t>
            </a:r>
            <a:r>
              <a:rPr lang="en-US" sz="800" dirty="0" err="1"/>
              <a:t>Clin</a:t>
            </a:r>
            <a:r>
              <a:rPr lang="en-US" sz="800" dirty="0"/>
              <a:t>. </a:t>
            </a:r>
            <a:r>
              <a:rPr lang="en-US" sz="800" dirty="0" err="1"/>
              <a:t>Pharmacol</a:t>
            </a:r>
            <a:r>
              <a:rPr lang="en-US" sz="800" dirty="0"/>
              <a:t>. </a:t>
            </a:r>
            <a:r>
              <a:rPr lang="en-US" sz="800" dirty="0" err="1"/>
              <a:t>Ther</a:t>
            </a:r>
            <a:r>
              <a:rPr lang="en-US" sz="800" dirty="0"/>
              <a:t>., 107: 871-885. </a:t>
            </a:r>
            <a:r>
              <a:rPr lang="en-US" sz="800" dirty="0">
                <a:hlinkClick r:id="rId2"/>
              </a:rPr>
              <a:t>https://doi.org/10.1002/cpt.1796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6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Building the models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Splitting the data into train and test (80/20)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Problem:</a:t>
            </a:r>
            <a:r>
              <a:rPr lang="en-US" dirty="0" smtClean="0"/>
              <a:t> Most </a:t>
            </a:r>
            <a:r>
              <a:rPr lang="en-US" dirty="0" err="1" smtClean="0"/>
              <a:t>datapoints</a:t>
            </a:r>
            <a:r>
              <a:rPr lang="en-US" dirty="0" smtClean="0"/>
              <a:t> did not lead to a sale</a:t>
            </a:r>
            <a:r>
              <a:rPr lang="de-DE" dirty="0"/>
              <a:t> </a:t>
            </a:r>
            <a:r>
              <a:rPr lang="de-DE" dirty="0" smtClean="0"/>
              <a:t>-&gt; imbalanced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b="1" dirty="0" smtClean="0"/>
              <a:t>Solution</a:t>
            </a:r>
            <a:r>
              <a:rPr lang="de-DE" b="1" smtClean="0"/>
              <a:t>:</a:t>
            </a:r>
            <a:r>
              <a:rPr lang="de-DE" smtClean="0"/>
              <a:t> Use of upsampling </a:t>
            </a:r>
            <a:r>
              <a:rPr lang="de-DE" dirty="0" smtClean="0"/>
              <a:t>to balance the data</a:t>
            </a:r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946712"/>
            <a:ext cx="4082288" cy="408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5" y="29466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7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b="0" dirty="0" smtClean="0"/>
              <a:t>Finding the best model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Models tried: Gradient Boosting Classifier, Logistic Regression, Gaussian Naive Bayes, Perceptron, </a:t>
            </a:r>
            <a:r>
              <a:rPr lang="en-US" dirty="0"/>
              <a:t>Random Forest</a:t>
            </a:r>
            <a:endParaRPr lang="en-US" dirty="0" smtClean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Best model: </a:t>
            </a:r>
            <a:r>
              <a:rPr lang="en-US" dirty="0" smtClean="0"/>
              <a:t>Random Forest with </a:t>
            </a:r>
            <a:r>
              <a:rPr lang="en-US" dirty="0" smtClean="0"/>
              <a:t>98%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" y="2949000"/>
            <a:ext cx="4082400" cy="40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99" y="2949000"/>
            <a:ext cx="4082400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04" y="29490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8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r>
              <a:rPr lang="en-US" b="0" dirty="0" smtClean="0"/>
              <a:t>Comparing the best model with the Visitor_Score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6600000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Shapiro Test on Visitor_Score gives very low p-value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Therefore, we use log(log(Visitor_Score)) and scale it to [0,1]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Accuracy of the Visitor_Score: 59%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2949000"/>
            <a:ext cx="3694500" cy="369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1507497"/>
            <a:ext cx="3996675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9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Possible Future Optimizations</a:t>
            </a:r>
          </a:p>
          <a:p>
            <a:r>
              <a:rPr lang="en-US" b="0" dirty="0" err="1" smtClean="0"/>
              <a:t>Hyperparameter</a:t>
            </a:r>
            <a:r>
              <a:rPr lang="en-US" b="0" dirty="0" smtClean="0"/>
              <a:t> Tuning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600000" cy="4536504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Goal</a:t>
            </a:r>
            <a:r>
              <a:rPr lang="en-US" dirty="0" smtClean="0"/>
              <a:t>: Finding best </a:t>
            </a:r>
            <a:r>
              <a:rPr lang="en-US" dirty="0" err="1" smtClean="0"/>
              <a:t>hyperparameters</a:t>
            </a:r>
            <a:r>
              <a:rPr lang="en-US" dirty="0" smtClean="0"/>
              <a:t> for optimal model performance[3]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Options: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solidFill>
                  <a:schemeClr val="tx1"/>
                </a:solidFill>
              </a:rPr>
              <a:t>GridSearch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Systematically tries all possible </a:t>
            </a:r>
            <a:r>
              <a:rPr lang="en-US" sz="1600" dirty="0" err="1">
                <a:solidFill>
                  <a:schemeClr val="tx1"/>
                </a:solidFill>
              </a:rPr>
              <a:t>hyperparameter</a:t>
            </a:r>
            <a:r>
              <a:rPr lang="en-US" sz="1600" dirty="0">
                <a:solidFill>
                  <a:schemeClr val="tx1"/>
                </a:solidFill>
              </a:rPr>
              <a:t> combinations 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Very computationally expensive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Random Search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Random choice of </a:t>
            </a:r>
            <a:r>
              <a:rPr lang="en-US" sz="1600" dirty="0" err="1" smtClean="0">
                <a:solidFill>
                  <a:schemeClr val="tx1"/>
                </a:solidFill>
              </a:rPr>
              <a:t>hyperparameters</a:t>
            </a:r>
            <a:r>
              <a:rPr lang="en-US" sz="1600" dirty="0" smtClean="0">
                <a:solidFill>
                  <a:schemeClr val="tx1"/>
                </a:solidFill>
              </a:rPr>
              <a:t> for each iteration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Returns the best combination after a specified number of iterations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Bayesian Optimization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Uses probabilistic model to predict promising </a:t>
            </a:r>
            <a:r>
              <a:rPr lang="en-US" sz="1600" dirty="0" err="1" smtClean="0">
                <a:solidFill>
                  <a:schemeClr val="tx1"/>
                </a:solidFill>
              </a:rPr>
              <a:t>hyperparaeters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 smtClean="0">
                <a:solidFill>
                  <a:schemeClr val="tx1"/>
                </a:solidFill>
              </a:rPr>
              <a:t>Minmizes</a:t>
            </a:r>
            <a:r>
              <a:rPr lang="en-US" sz="1600" dirty="0" smtClean="0">
                <a:solidFill>
                  <a:schemeClr val="tx1"/>
                </a:solidFill>
              </a:rPr>
              <a:t> number of necessary evaluations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Optimizes search by using previous iterations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0" y="6309003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 smtClean="0"/>
              <a:t>[3] </a:t>
            </a:r>
            <a:r>
              <a:rPr lang="en-US" sz="800" dirty="0" err="1"/>
              <a:t>Bischl</a:t>
            </a:r>
            <a:r>
              <a:rPr lang="en-US" sz="800" dirty="0"/>
              <a:t>, B., et al. (2023). </a:t>
            </a:r>
            <a:r>
              <a:rPr lang="en-US" sz="800" dirty="0" err="1"/>
              <a:t>Hyperparameter</a:t>
            </a:r>
            <a:r>
              <a:rPr lang="en-US" sz="800" dirty="0"/>
              <a:t> optimization: Foundations, algorithms, best practices, and open challenges. </a:t>
            </a:r>
          </a:p>
          <a:p>
            <a:pPr marL="0" lvl="1"/>
            <a:r>
              <a:rPr lang="en-US" sz="800" dirty="0"/>
              <a:t>WIREs Data Mining and Knowledge Discovery, 13(2), 1–43. https://doi.org/10.1002/widm.1484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E31AC-9B7D-4CDB-95C6-B7562FA415AB}"/>
              </a:ext>
            </a:extLst>
          </p:cNvPr>
          <p:cNvGrpSpPr/>
          <p:nvPr/>
        </p:nvGrpSpPr>
        <p:grpSpPr>
          <a:xfrm>
            <a:off x="6936001" y="2223753"/>
            <a:ext cx="5140261" cy="3103991"/>
            <a:chOff x="1847528" y="836712"/>
            <a:chExt cx="7992888" cy="48265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43A04-394A-43BA-AC2B-7177B085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836712"/>
              <a:ext cx="7992888" cy="45673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9B16E-8232-4ABA-B1A0-1E95F13805A9}"/>
                </a:ext>
              </a:extLst>
            </p:cNvPr>
            <p:cNvSpPr txBox="1"/>
            <p:nvPr/>
          </p:nvSpPr>
          <p:spPr>
            <a:xfrm>
              <a:off x="5117651" y="541706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medium.com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5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324</TotalTime>
  <Words>907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ヒラギノ角ゴ Pro W3</vt:lpstr>
      <vt:lpstr>Titel</vt:lpstr>
      <vt:lpstr>1_Titel</vt:lpstr>
      <vt:lpstr>1_Leere Präsentation</vt:lpstr>
      <vt:lpstr>2_Leere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20·05·2009 Dies ist ein Musterüberschrift</dc:title>
  <dc:creator>s k</dc:creator>
  <cp:lastModifiedBy>Ronny</cp:lastModifiedBy>
  <cp:revision>411</cp:revision>
  <cp:lastPrinted>2021-03-25T13:33:50Z</cp:lastPrinted>
  <dcterms:created xsi:type="dcterms:W3CDTF">2009-05-20T06:01:23Z</dcterms:created>
  <dcterms:modified xsi:type="dcterms:W3CDTF">2024-02-12T15:09:02Z</dcterms:modified>
</cp:coreProperties>
</file>