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91" r:id="rId2"/>
    <p:sldMasterId id="2147483664" r:id="rId3"/>
    <p:sldMasterId id="2147483693" r:id="rId4"/>
  </p:sldMasterIdLst>
  <p:notesMasterIdLst>
    <p:notesMasterId r:id="rId16"/>
  </p:notesMasterIdLst>
  <p:handoutMasterIdLst>
    <p:handoutMasterId r:id="rId17"/>
  </p:handoutMasterIdLst>
  <p:sldIdLst>
    <p:sldId id="256" r:id="rId5"/>
    <p:sldId id="356" r:id="rId6"/>
    <p:sldId id="391" r:id="rId7"/>
    <p:sldId id="392" r:id="rId8"/>
    <p:sldId id="393" r:id="rId9"/>
    <p:sldId id="394" r:id="rId10"/>
    <p:sldId id="395" r:id="rId11"/>
    <p:sldId id="399" r:id="rId12"/>
    <p:sldId id="397" r:id="rId13"/>
    <p:sldId id="396" r:id="rId14"/>
    <p:sldId id="398" r:id="rId15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" userDrawn="1">
          <p15:clr>
            <a:srgbClr val="A4A3A4"/>
          </p15:clr>
        </p15:guide>
        <p15:guide id="2" pos="52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ta Müller" initials="MM" lastIdx="4" clrIdx="0">
    <p:extLst>
      <p:ext uri="{19B8F6BF-5375-455C-9EA6-DF929625EA0E}">
        <p15:presenceInfo xmlns:p15="http://schemas.microsoft.com/office/powerpoint/2012/main" userId="Marita Mül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D2"/>
    <a:srgbClr val="A5C300"/>
    <a:srgbClr val="D20078"/>
    <a:srgbClr val="0050A0"/>
    <a:srgbClr val="505050"/>
    <a:srgbClr val="414141"/>
    <a:srgbClr val="009696"/>
    <a:srgbClr val="009632"/>
    <a:srgbClr val="642882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718" autoAdjust="0"/>
  </p:normalViewPr>
  <p:slideViewPr>
    <p:cSldViewPr>
      <p:cViewPr varScale="1">
        <p:scale>
          <a:sx n="107" d="100"/>
          <a:sy n="107" d="100"/>
        </p:scale>
        <p:origin x="654" y="78"/>
      </p:cViewPr>
      <p:guideLst>
        <p:guide orient="horz" pos="270"/>
        <p:guide pos="5251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20000" cy="12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536B9-5F5C-4A2C-AF12-C3FD1E8FC9A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630"/>
            <a:ext cx="2946400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630"/>
            <a:ext cx="2946400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1124B-3BC5-4E3D-B384-06B097D418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414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00" cy="4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>
            <a:lvl1pPr defTabSz="946150">
              <a:defRPr sz="1200">
                <a:latin typeface="Arial" pitchFamily="34" charset="0"/>
                <a:ea typeface="ヒラギノ角ゴ Pro W3" pitchFamily="16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>
                <a:latin typeface="Arial" pitchFamily="34" charset="0"/>
                <a:ea typeface="ヒラギノ角ゴ Pro W3" pitchFamily="16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3" y="746125"/>
            <a:ext cx="6610350" cy="371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4" y="4713518"/>
            <a:ext cx="4984750" cy="446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823"/>
            <a:ext cx="2946400" cy="4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b" anchorCtr="0" compatLnSpc="1">
            <a:prstTxWarp prst="textNoShape">
              <a:avLst/>
            </a:prstTxWarp>
          </a:bodyPr>
          <a:lstStyle>
            <a:lvl1pPr defTabSz="946150">
              <a:defRPr sz="1200">
                <a:latin typeface="Arial" pitchFamily="34" charset="0"/>
                <a:ea typeface="ヒラギノ角ゴ Pro W3" pitchFamily="16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823"/>
            <a:ext cx="2946400" cy="4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/>
            </a:lvl1pPr>
          </a:lstStyle>
          <a:p>
            <a:pPr>
              <a:defRPr/>
            </a:pPr>
            <a:fld id="{6EC65338-B570-4EB8-A2F7-1C0686AAC04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962187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746125"/>
            <a:ext cx="6610350" cy="3719513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  <a:ea typeface="ヒラギノ角ゴ Pro W3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116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C65338-B570-4EB8-A2F7-1C0686AAC042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084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9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99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9336088" y="5247630"/>
            <a:ext cx="2855912" cy="461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Bildplatzhalter 20"/>
          <p:cNvSpPr>
            <a:spLocks noGrp="1"/>
          </p:cNvSpPr>
          <p:nvPr>
            <p:ph type="pic" sz="quarter" idx="14" hasCustomPrompt="1"/>
          </p:nvPr>
        </p:nvSpPr>
        <p:spPr>
          <a:xfrm>
            <a:off x="9336088" y="1509713"/>
            <a:ext cx="2855912" cy="36210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 dirty="0"/>
              <a:t>    </a:t>
            </a:r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336000" y="1509713"/>
            <a:ext cx="7478283" cy="45365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tabLst>
                <a:tab pos="133350" algn="l"/>
              </a:tabLs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altLang="de-DE" dirty="0"/>
              <a:t>Formatvorlage des Untertitelmasters durch Klicken bearbeiten</a:t>
            </a:r>
          </a:p>
        </p:txBody>
      </p:sp>
      <p:sp>
        <p:nvSpPr>
          <p:cNvPr id="9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36000" y="376175"/>
            <a:ext cx="10972800" cy="10128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000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1" userDrawn="1">
          <p15:clr>
            <a:srgbClr val="FBAE40"/>
          </p15:clr>
        </p15:guide>
        <p15:guide id="2" pos="58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F9B0FCD-0AC3-46A5-9272-5BF208674A9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336000" y="1509713"/>
            <a:ext cx="10200000" cy="45365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tabLst>
                <a:tab pos="133350" algn="l"/>
              </a:tabLs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altLang="de-DE" dirty="0"/>
              <a:t>Formatvorlage des Untertitelmasters durch Klicken bearbeiten</a:t>
            </a:r>
          </a:p>
        </p:txBody>
      </p:sp>
      <p:sp>
        <p:nvSpPr>
          <p:cNvPr id="8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36000" y="376175"/>
            <a:ext cx="10972800" cy="10128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2203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5"/>
          <p:cNvSpPr>
            <a:spLocks noGrp="1"/>
          </p:cNvSpPr>
          <p:nvPr>
            <p:ph type="title" hasCustomPrompt="1"/>
          </p:nvPr>
        </p:nvSpPr>
        <p:spPr>
          <a:xfrm>
            <a:off x="336000" y="6094551"/>
            <a:ext cx="7451708" cy="6944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www.b-tu.de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6" y="282994"/>
            <a:ext cx="3620884" cy="74508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92" y="5230455"/>
            <a:ext cx="1446508" cy="1446508"/>
          </a:xfrm>
          <a:prstGeom prst="rect">
            <a:avLst/>
          </a:prstGeom>
        </p:spPr>
      </p:pic>
      <p:sp>
        <p:nvSpPr>
          <p:cNvPr id="15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2018274"/>
            <a:ext cx="7452584" cy="3570725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0"/>
              </a:spcBef>
              <a:tabLst>
                <a:tab pos="266700" algn="l"/>
              </a:tabLs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Brandenburgische Technische Universität Cottbus - Senftenberg</a:t>
            </a:r>
          </a:p>
          <a:p>
            <a:pPr lvl="0"/>
            <a:r>
              <a:rPr lang="de-DE" dirty="0"/>
              <a:t>Fakultät/Institut/Verwaltungsbereich</a:t>
            </a:r>
          </a:p>
          <a:p>
            <a:pPr lvl="0"/>
            <a:r>
              <a:rPr lang="de-DE" dirty="0"/>
              <a:t>Fachgebiet/Abteilung</a:t>
            </a:r>
          </a:p>
          <a:p>
            <a:pPr lvl="0"/>
            <a:r>
              <a:rPr lang="de-DE" dirty="0"/>
              <a:t>Vorname Name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Straße Hausnummer</a:t>
            </a:r>
          </a:p>
          <a:p>
            <a:pPr lvl="0"/>
            <a:r>
              <a:rPr lang="de-DE" dirty="0"/>
              <a:t>PLZ/Ort</a:t>
            </a:r>
          </a:p>
          <a:p>
            <a:pPr lvl="0"/>
            <a:r>
              <a:rPr lang="de-DE" dirty="0"/>
              <a:t> </a:t>
            </a:r>
          </a:p>
          <a:p>
            <a:pPr lvl="0"/>
            <a:r>
              <a:rPr lang="de-DE" dirty="0"/>
              <a:t>P	+49 (0)355 69 0000</a:t>
            </a:r>
          </a:p>
          <a:p>
            <a:pPr lvl="0"/>
            <a:r>
              <a:rPr lang="de-DE" dirty="0"/>
              <a:t>F	+49 (0)355 69 0000</a:t>
            </a:r>
          </a:p>
          <a:p>
            <a:pPr lvl="0"/>
            <a:r>
              <a:rPr lang="de-DE" dirty="0"/>
              <a:t>E	vorname.name@b-tu.de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02" y="17747"/>
            <a:ext cx="3251998" cy="12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018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1">
          <p15:clr>
            <a:srgbClr val="FBAE40"/>
          </p15:clr>
        </p15:guide>
        <p15:guide id="2" pos="588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9BD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9" charset="0"/>
              <a:ea typeface="ヒラギノ角ゴ Pro W3" pitchFamily="-109" charset="-128"/>
              <a:cs typeface="ヒラギノ角ゴ Pro W3" pitchFamily="-109" charset="-128"/>
            </a:endParaRPr>
          </a:p>
        </p:txBody>
      </p:sp>
      <p:sp>
        <p:nvSpPr>
          <p:cNvPr id="8" name="Titel 5"/>
          <p:cNvSpPr>
            <a:spLocks noGrp="1"/>
          </p:cNvSpPr>
          <p:nvPr>
            <p:ph type="title" hasCustomPrompt="1"/>
          </p:nvPr>
        </p:nvSpPr>
        <p:spPr>
          <a:xfrm>
            <a:off x="336000" y="6094551"/>
            <a:ext cx="7451708" cy="6944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www.b-tu.de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2018274"/>
            <a:ext cx="7452584" cy="3570725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0"/>
              </a:spcBef>
              <a:tabLst>
                <a:tab pos="266700" algn="l"/>
              </a:tabLs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Brandenburgische Technische Universität Cottbus - Senftenberg</a:t>
            </a:r>
          </a:p>
          <a:p>
            <a:pPr lvl="0"/>
            <a:r>
              <a:rPr lang="de-DE" dirty="0"/>
              <a:t>Fakultät/Institut/Verwaltungsbereich</a:t>
            </a:r>
          </a:p>
          <a:p>
            <a:pPr lvl="0"/>
            <a:r>
              <a:rPr lang="de-DE" dirty="0"/>
              <a:t>Fachgebiet/Abteilung</a:t>
            </a:r>
          </a:p>
          <a:p>
            <a:pPr lvl="0"/>
            <a:r>
              <a:rPr lang="de-DE" dirty="0"/>
              <a:t>Vorname Name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Straße Hausnummer</a:t>
            </a:r>
          </a:p>
          <a:p>
            <a:pPr lvl="0"/>
            <a:r>
              <a:rPr lang="de-DE" dirty="0"/>
              <a:t>PLZ/Ort</a:t>
            </a:r>
          </a:p>
          <a:p>
            <a:pPr lvl="0"/>
            <a:r>
              <a:rPr lang="de-DE" dirty="0"/>
              <a:t> </a:t>
            </a:r>
          </a:p>
          <a:p>
            <a:pPr lvl="0"/>
            <a:r>
              <a:rPr lang="de-DE" dirty="0"/>
              <a:t>P	+49 (0)355 69 0000</a:t>
            </a:r>
          </a:p>
          <a:p>
            <a:pPr lvl="0"/>
            <a:r>
              <a:rPr lang="de-DE" dirty="0"/>
              <a:t>F	+49 (0)355 69 0000</a:t>
            </a:r>
          </a:p>
          <a:p>
            <a:pPr lvl="0"/>
            <a:r>
              <a:rPr lang="de-DE" dirty="0"/>
              <a:t>E	vorname.name@b-tu.de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8" y="282994"/>
            <a:ext cx="3620880" cy="74508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904" y="5230454"/>
            <a:ext cx="1438545" cy="1438545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03" y="17747"/>
            <a:ext cx="3251996" cy="12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66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1">
          <p15:clr>
            <a:srgbClr val="FBAE40"/>
          </p15:clr>
        </p15:guide>
        <p15:guide id="2" pos="588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" y="6383"/>
            <a:ext cx="12146550" cy="68293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" y="14347"/>
            <a:ext cx="12146547" cy="68293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02" y="17747"/>
            <a:ext cx="3251998" cy="12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3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pos="625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976000" y="6309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F9B0FCD-0AC3-46A5-9272-5BF208674A9C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02" y="17747"/>
            <a:ext cx="3251998" cy="12077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5pPr>
      <a:lvl6pPr marL="3429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6pPr>
      <a:lvl7pPr marL="6858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3pPr>
      <a:lvl4pPr marL="1171575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4pPr>
      <a:lvl5pPr marL="148590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5pPr>
      <a:lvl6pPr marL="18288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6pPr>
      <a:lvl7pPr marL="21717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7pPr>
      <a:lvl8pPr marL="25146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8pPr>
      <a:lvl9pPr marL="28575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57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5pPr>
      <a:lvl6pPr marL="3429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6pPr>
      <a:lvl7pPr marL="6858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3pPr>
      <a:lvl4pPr marL="1171575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4pPr>
      <a:lvl5pPr marL="148590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5pPr>
      <a:lvl6pPr marL="18288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6pPr>
      <a:lvl7pPr marL="21717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7pPr>
      <a:lvl8pPr marL="25146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8pPr>
      <a:lvl9pPr marL="28575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cpt.1796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cpt.1796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36000" y="6147076"/>
            <a:ext cx="148471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9pPr>
          </a:lstStyle>
          <a:p>
            <a:pPr>
              <a:lnSpc>
                <a:spcPct val="80000"/>
              </a:lnSpc>
              <a:spcBef>
                <a:spcPct val="5000"/>
              </a:spcBef>
              <a:defRPr/>
            </a:pPr>
            <a:r>
              <a:rPr lang="de-DE" altLang="de-DE" sz="750" dirty="0">
                <a:solidFill>
                  <a:schemeClr val="bg1"/>
                </a:solidFill>
                <a:latin typeface="+mj-lt"/>
              </a:rPr>
              <a:t>1 | 2022</a:t>
            </a:r>
          </a:p>
        </p:txBody>
      </p:sp>
      <p:sp>
        <p:nvSpPr>
          <p:cNvPr id="5" name="Textplatzhalter 17"/>
          <p:cNvSpPr txBox="1">
            <a:spLocks/>
          </p:cNvSpPr>
          <p:nvPr/>
        </p:nvSpPr>
        <p:spPr>
          <a:xfrm>
            <a:off x="5376000" y="549000"/>
            <a:ext cx="4320000" cy="5760000"/>
          </a:xfrm>
          <a:prstGeom prst="rect">
            <a:avLst/>
          </a:prstGeom>
        </p:spPr>
        <p:txBody>
          <a:bodyPr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de-DE" dirty="0"/>
              <a:t>Quantitative Data Analysis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de-DE" b="0" dirty="0"/>
              <a:t>Ronny Porsch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de-DE" b="0" dirty="0"/>
              <a:t>Flavian Kanickairaj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10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Super additional task</a:t>
            </a:r>
          </a:p>
          <a:p>
            <a:r>
              <a:rPr lang="en-US" b="0" dirty="0"/>
              <a:t>Recommendations for better data collection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959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Only allow datatypes that make sense (for example, no strings in </a:t>
            </a:r>
            <a:r>
              <a:rPr lang="en-US" dirty="0" err="1"/>
              <a:t>Einreisejahr</a:t>
            </a:r>
            <a:r>
              <a:rPr lang="en-US" dirty="0"/>
              <a:t>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de-DE" dirty="0"/>
              <a:t>Check length of values where applicable </a:t>
            </a:r>
            <a:r>
              <a:rPr lang="en-US" dirty="0"/>
              <a:t>(for example: "</a:t>
            </a:r>
            <a:r>
              <a:rPr lang="en-US" dirty="0" err="1"/>
              <a:t>Geburtsjahr</a:t>
            </a:r>
            <a:r>
              <a:rPr lang="en-US" dirty="0"/>
              <a:t>" should always consist of 4 digits)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allow only categorical values for fields like "</a:t>
            </a:r>
            <a:r>
              <a:rPr lang="en-US" dirty="0" err="1"/>
              <a:t>Grund</a:t>
            </a:r>
            <a:r>
              <a:rPr lang="en-US" dirty="0"/>
              <a:t> der </a:t>
            </a:r>
            <a:r>
              <a:rPr lang="en-US" dirty="0" err="1"/>
              <a:t>Absage</a:t>
            </a:r>
            <a:r>
              <a:rPr lang="en-US" dirty="0"/>
              <a:t>" -&gt; some values are semantically the same but differ in syntax -&gt; data cleaning necessary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Use a consistent naming scheme (sometimes all lower case, sometimes first letter is upper case; randomly changing between German and English)</a:t>
            </a:r>
          </a:p>
        </p:txBody>
      </p:sp>
    </p:spTree>
    <p:extLst>
      <p:ext uri="{BB962C8B-B14F-4D97-AF65-F5344CB8AC3E}">
        <p14:creationId xmlns:p14="http://schemas.microsoft.com/office/powerpoint/2010/main" val="242004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11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9599999" cy="4536504"/>
          </a:xfrm>
        </p:spPr>
        <p:txBody>
          <a:bodyPr>
            <a:normAutofit/>
          </a:bodyPr>
          <a:lstStyle/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Alloghani</a:t>
            </a:r>
            <a:r>
              <a:rPr lang="en-US" dirty="0"/>
              <a:t>, M., Al-</a:t>
            </a:r>
            <a:r>
              <a:rPr lang="en-US" dirty="0" err="1"/>
              <a:t>Jumeily</a:t>
            </a:r>
            <a:r>
              <a:rPr lang="en-US" dirty="0"/>
              <a:t>, D., </a:t>
            </a:r>
            <a:r>
              <a:rPr lang="en-US" dirty="0" err="1"/>
              <a:t>Mustafina</a:t>
            </a:r>
            <a:r>
              <a:rPr lang="en-US" dirty="0"/>
              <a:t>, J., Hussain, A., </a:t>
            </a:r>
            <a:r>
              <a:rPr lang="en-US" dirty="0" err="1"/>
              <a:t>Aljaaf</a:t>
            </a:r>
            <a:r>
              <a:rPr lang="en-US" dirty="0"/>
              <a:t>, A.J. (2020). A Systematic Review on Supervised and Unsupervised Machine Learning Algorithms for Data Science. In: Berry, M., Mohamed, A., Yap, B. (</a:t>
            </a:r>
            <a:r>
              <a:rPr lang="en-US" dirty="0" err="1"/>
              <a:t>eds</a:t>
            </a:r>
            <a:r>
              <a:rPr lang="en-US" dirty="0"/>
              <a:t>) Supervised and Unsupervised Learning for Data Science . Unsupervised and Semi-Supervised Learning. Springer, Cham.</a:t>
            </a:r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Badillo</a:t>
            </a:r>
            <a:r>
              <a:rPr lang="en-US" dirty="0"/>
              <a:t>, S., </a:t>
            </a:r>
            <a:r>
              <a:rPr lang="en-US" dirty="0" err="1"/>
              <a:t>Banfai</a:t>
            </a:r>
            <a:r>
              <a:rPr lang="en-US" dirty="0"/>
              <a:t>, B., </a:t>
            </a:r>
            <a:r>
              <a:rPr lang="en-US" dirty="0" err="1"/>
              <a:t>Birzele</a:t>
            </a:r>
            <a:r>
              <a:rPr lang="en-US" dirty="0"/>
              <a:t>, F., </a:t>
            </a:r>
            <a:r>
              <a:rPr lang="en-US" dirty="0" err="1"/>
              <a:t>Davydov</a:t>
            </a:r>
            <a:r>
              <a:rPr lang="en-US" dirty="0"/>
              <a:t>, I.I., Hutchinson, L., </a:t>
            </a:r>
            <a:r>
              <a:rPr lang="en-US" dirty="0" err="1"/>
              <a:t>Kam</a:t>
            </a:r>
            <a:r>
              <a:rPr lang="en-US" dirty="0"/>
              <a:t>-Thong, T., </a:t>
            </a:r>
            <a:r>
              <a:rPr lang="en-US" dirty="0" err="1"/>
              <a:t>Siebourg-Polster</a:t>
            </a:r>
            <a:r>
              <a:rPr lang="en-US" dirty="0"/>
              <a:t>, J., </a:t>
            </a:r>
            <a:r>
              <a:rPr lang="en-US" dirty="0" err="1"/>
              <a:t>Steiert</a:t>
            </a:r>
            <a:r>
              <a:rPr lang="en-US" dirty="0"/>
              <a:t>, B. and Zhang, J.D. (2020), An Introduction to Machine Learning. </a:t>
            </a:r>
            <a:r>
              <a:rPr lang="en-US" dirty="0" err="1"/>
              <a:t>Clin</a:t>
            </a:r>
            <a:r>
              <a:rPr lang="en-US" dirty="0"/>
              <a:t>. </a:t>
            </a:r>
            <a:r>
              <a:rPr lang="en-US" dirty="0" err="1"/>
              <a:t>Pharmacol</a:t>
            </a:r>
            <a:r>
              <a:rPr lang="en-US" dirty="0"/>
              <a:t>. </a:t>
            </a:r>
            <a:r>
              <a:rPr lang="en-US" dirty="0" err="1"/>
              <a:t>Ther</a:t>
            </a:r>
            <a:r>
              <a:rPr lang="en-US" dirty="0"/>
              <a:t>., 107: 871-885. </a:t>
            </a:r>
            <a:r>
              <a:rPr lang="en-US" dirty="0">
                <a:hlinkClick r:id="rId2"/>
              </a:rPr>
              <a:t>https://doi.org/10.1002/cpt.1796</a:t>
            </a:r>
            <a:endParaRPr lang="en-US" dirty="0"/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Bischl</a:t>
            </a:r>
            <a:r>
              <a:rPr lang="en-US" dirty="0"/>
              <a:t>, B., et al. (2023). </a:t>
            </a:r>
            <a:r>
              <a:rPr lang="en-US" dirty="0" err="1"/>
              <a:t>Hyperparameter</a:t>
            </a:r>
            <a:r>
              <a:rPr lang="en-US" dirty="0"/>
              <a:t> optimization: Foundations, algorithms, best practices, and open challenges. WIREs Data Mining and Knowledge Discovery, 13(2), 1–43. https://doi.org/10.1002/widm.1484</a:t>
            </a:r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7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2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Initial situation </a:t>
            </a:r>
            <a:r>
              <a:rPr lang="en-DE" dirty="0"/>
              <a:t>–</a:t>
            </a:r>
            <a:r>
              <a:rPr lang="de-DE" dirty="0"/>
              <a:t> a huge pile of CRM data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136000" y="1507497"/>
            <a:ext cx="3374439" cy="2876891"/>
            <a:chOff x="7655999" y="1509713"/>
            <a:chExt cx="3374439" cy="287689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5999" y="1509713"/>
              <a:ext cx="3374439" cy="252948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C08499-5C95-4FE8-9506-A6A563AAB49B}"/>
                </a:ext>
              </a:extLst>
            </p:cNvPr>
            <p:cNvSpPr txBox="1"/>
            <p:nvPr/>
          </p:nvSpPr>
          <p:spPr>
            <a:xfrm>
              <a:off x="8559190" y="4140383"/>
              <a:ext cx="15680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000" dirty="0" err="1"/>
                <a:t>Bildquelle</a:t>
              </a:r>
              <a:r>
                <a:rPr lang="en-US" sz="1000" dirty="0"/>
                <a:t>: </a:t>
              </a:r>
              <a:r>
                <a:rPr lang="en-US" sz="1000" dirty="0" err="1"/>
                <a:t>Migrando</a:t>
              </a:r>
              <a:r>
                <a:rPr lang="en-US" sz="1000" dirty="0"/>
                <a:t> UG</a:t>
              </a:r>
            </a:p>
          </p:txBody>
        </p:sp>
      </p:grp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1" y="1507497"/>
            <a:ext cx="6480000" cy="4536504"/>
          </a:xfrm>
        </p:spPr>
        <p:txBody>
          <a:bodyPr/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/>
              <a:t>We have a large dataset with customer data</a:t>
            </a:r>
            <a:endParaRPr lang="de-DE" altLang="de-DE" b="1" dirty="0"/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/>
              <a:t>Dataset provided by Mirgando </a:t>
            </a:r>
            <a:r>
              <a:rPr lang="en-DE" altLang="de-DE" dirty="0"/>
              <a:t>–</a:t>
            </a:r>
            <a:r>
              <a:rPr lang="de-DE" altLang="de-DE" dirty="0"/>
              <a:t> a company that helps deals with immigration law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b="1" dirty="0"/>
              <a:t>Goal</a:t>
            </a:r>
            <a:r>
              <a:rPr lang="de-DE" altLang="de-DE" dirty="0"/>
              <a:t>: predicting sales based on the dataset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b="1" dirty="0"/>
              <a:t>Problem</a:t>
            </a:r>
            <a:r>
              <a:rPr lang="de-DE" altLang="de-DE" dirty="0"/>
              <a:t>: </a:t>
            </a:r>
            <a:r>
              <a:rPr lang="en-US" dirty="0"/>
              <a:t>the dataset has over 40,000 entries and around 100 columns </a:t>
            </a:r>
            <a:r>
              <a:rPr lang="en-DE" dirty="0"/>
              <a:t>–</a:t>
            </a:r>
            <a:r>
              <a:rPr lang="en-US" dirty="0"/>
              <a:t> too large to manually examine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de-DE" alt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72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3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Idea </a:t>
            </a:r>
            <a:r>
              <a:rPr lang="en-DE" dirty="0"/>
              <a:t>–</a:t>
            </a:r>
            <a:r>
              <a:rPr lang="en-US" dirty="0"/>
              <a:t> Let’s use Machine Learning!</a:t>
            </a:r>
            <a:endParaRPr lang="de-DE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1" y="1507497"/>
            <a:ext cx="6552088" cy="4536504"/>
          </a:xfrm>
        </p:spPr>
        <p:txBody>
          <a:bodyPr/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ML can be used to find patterns in data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ML can be divided in Supervised and Unsupervised Learning [1]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Usage of Machine Learning (ML) to predict sales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Here we have labels in our data, therefore we use supervised Learning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de-DE" alt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1A3A55-13AC-4DF9-A03C-F04B0FA8A5F0}"/>
              </a:ext>
            </a:extLst>
          </p:cNvPr>
          <p:cNvGrpSpPr/>
          <p:nvPr/>
        </p:nvGrpSpPr>
        <p:grpSpPr>
          <a:xfrm>
            <a:off x="6803856" y="1507497"/>
            <a:ext cx="4915344" cy="3397907"/>
            <a:chOff x="6888088" y="1772816"/>
            <a:chExt cx="4915344" cy="33979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DAB664-1254-4AEC-AC21-6E7101197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0096" y="1772816"/>
              <a:ext cx="4843336" cy="314816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C08499-5C95-4FE8-9506-A6A563AAB49B}"/>
                </a:ext>
              </a:extLst>
            </p:cNvPr>
            <p:cNvSpPr txBox="1"/>
            <p:nvPr/>
          </p:nvSpPr>
          <p:spPr>
            <a:xfrm>
              <a:off x="6888088" y="4924502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000" dirty="0" err="1"/>
                <a:t>Bildquelle</a:t>
              </a:r>
              <a:r>
                <a:rPr lang="en-US" sz="1000" dirty="0"/>
                <a:t>: smc.it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EF646F1-E8D8-41FD-BF14-FECDC79B6840}"/>
              </a:ext>
            </a:extLst>
          </p:cNvPr>
          <p:cNvSpPr txBox="1"/>
          <p:nvPr/>
        </p:nvSpPr>
        <p:spPr>
          <a:xfrm>
            <a:off x="581785" y="6399456"/>
            <a:ext cx="9765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800" dirty="0"/>
              <a:t>[1] </a:t>
            </a:r>
            <a:r>
              <a:rPr lang="en-US" sz="800" dirty="0" err="1"/>
              <a:t>Alloghani</a:t>
            </a:r>
            <a:r>
              <a:rPr lang="en-US" sz="800" dirty="0"/>
              <a:t>, M., Al-</a:t>
            </a:r>
            <a:r>
              <a:rPr lang="en-US" sz="800" dirty="0" err="1"/>
              <a:t>Jumeily</a:t>
            </a:r>
            <a:r>
              <a:rPr lang="en-US" sz="800" dirty="0"/>
              <a:t>, D., Mustafina, J., Hussain, A., </a:t>
            </a:r>
            <a:r>
              <a:rPr lang="en-US" sz="800" dirty="0" err="1"/>
              <a:t>Aljaaf</a:t>
            </a:r>
            <a:r>
              <a:rPr lang="en-US" sz="800" dirty="0"/>
              <a:t>, A.J. (2020). A Systematic Review on Supervised and Unsupervised Machine Learning Algorithms for Data Science.</a:t>
            </a:r>
          </a:p>
          <a:p>
            <a:pPr marL="0" lvl="1"/>
            <a:r>
              <a:rPr lang="en-US" sz="800" dirty="0"/>
              <a:t>In: Berry, M., Mohamed, A., Yap, B. (eds) Supervised and Unsupervised Learning for Data Science . Unsupervised and Semi-Supervised Learning. Springer, Cham. https://doi.org/10.1007/978-3-030-22475-2_1</a:t>
            </a:r>
          </a:p>
        </p:txBody>
      </p:sp>
    </p:spTree>
    <p:extLst>
      <p:ext uri="{BB962C8B-B14F-4D97-AF65-F5344CB8AC3E}">
        <p14:creationId xmlns:p14="http://schemas.microsoft.com/office/powerpoint/2010/main" val="326084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4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  <a:p>
            <a:r>
              <a:rPr lang="en-US" b="0" dirty="0"/>
              <a:t>Cleaning the Dataset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959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/>
              <a:t>Joining of both data sets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/>
              <a:t>Removal of Visitor_Score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/>
              <a:t>Transformation of sales column: 0 -&gt; 0, rest -&gt; 1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Replacement of potentially problematic characters (for example spaces)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Merging of phone-columns with their non-phone-equivalents (where those existed)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Creation of dummy values for categorical features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Replaced </a:t>
            </a:r>
            <a:r>
              <a:rPr lang="en-US" dirty="0" err="1"/>
              <a:t>NaN</a:t>
            </a:r>
            <a:r>
              <a:rPr lang="en-US" dirty="0"/>
              <a:t> with 0 where applicable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Transformed floats to Integers where applicable (years, number of children etc.)</a:t>
            </a:r>
          </a:p>
        </p:txBody>
      </p:sp>
    </p:spTree>
    <p:extLst>
      <p:ext uri="{BB962C8B-B14F-4D97-AF65-F5344CB8AC3E}">
        <p14:creationId xmlns:p14="http://schemas.microsoft.com/office/powerpoint/2010/main" val="337383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5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  <a:p>
            <a:r>
              <a:rPr lang="en-US" b="0" dirty="0"/>
              <a:t>Feature Selection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959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Excluded features that looked too hard to deal with or seemed not worth it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de-DE" dirty="0"/>
              <a:t>Calculated a correlation matrix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Removed highly interrelated features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Too many features might lead to overfitting[2]</a:t>
            </a:r>
            <a:endParaRPr lang="en-US" altLang="de-DE" dirty="0"/>
          </a:p>
          <a:p>
            <a:pPr marL="557213" lvl="1" indent="-214313" algn="l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Features most related (positively or negatively) to the sales variable should be selected for building the models</a:t>
            </a:r>
          </a:p>
          <a:p>
            <a:pPr marL="557213" lvl="1" indent="-214313" algn="l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Multiple options of maximum number of features were tested</a:t>
            </a:r>
          </a:p>
          <a:p>
            <a:pPr marL="557213" lvl="1" indent="-214313" algn="l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In this case: No overfitting when using all features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Final </a:t>
            </a:r>
            <a:r>
              <a:rPr lang="en-US" dirty="0"/>
              <a:t>Dataset: 632 features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000" y="6196847"/>
            <a:ext cx="6511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800" dirty="0"/>
              <a:t>[2] </a:t>
            </a:r>
            <a:r>
              <a:rPr lang="en-US" sz="800" dirty="0" err="1"/>
              <a:t>Badillo</a:t>
            </a:r>
            <a:r>
              <a:rPr lang="en-US" sz="800" dirty="0"/>
              <a:t>, S., </a:t>
            </a:r>
            <a:r>
              <a:rPr lang="en-US" sz="800" dirty="0" err="1"/>
              <a:t>Banfai</a:t>
            </a:r>
            <a:r>
              <a:rPr lang="en-US" sz="800" dirty="0"/>
              <a:t>, B., </a:t>
            </a:r>
            <a:r>
              <a:rPr lang="en-US" sz="800" dirty="0" err="1"/>
              <a:t>Birzele</a:t>
            </a:r>
            <a:r>
              <a:rPr lang="en-US" sz="800" dirty="0"/>
              <a:t>, F., </a:t>
            </a:r>
            <a:r>
              <a:rPr lang="en-US" sz="800" dirty="0" err="1"/>
              <a:t>Davydov</a:t>
            </a:r>
            <a:r>
              <a:rPr lang="en-US" sz="800" dirty="0"/>
              <a:t>, I.I., Hutchinson, L., </a:t>
            </a:r>
            <a:r>
              <a:rPr lang="en-US" sz="800" dirty="0" err="1"/>
              <a:t>Kam</a:t>
            </a:r>
            <a:r>
              <a:rPr lang="en-US" sz="800" dirty="0"/>
              <a:t>-Thong, T., </a:t>
            </a:r>
            <a:r>
              <a:rPr lang="en-US" sz="800" dirty="0" err="1"/>
              <a:t>Siebourg-Polster</a:t>
            </a:r>
            <a:r>
              <a:rPr lang="en-US" sz="800" dirty="0"/>
              <a:t>, J., </a:t>
            </a:r>
            <a:r>
              <a:rPr lang="en-US" sz="800" dirty="0" err="1"/>
              <a:t>Steiert</a:t>
            </a:r>
            <a:r>
              <a:rPr lang="en-US" sz="800" dirty="0"/>
              <a:t>, B. and Zhang, J.D. (2020),</a:t>
            </a:r>
          </a:p>
          <a:p>
            <a:pPr marL="0" lvl="1"/>
            <a:r>
              <a:rPr lang="en-US" sz="800" dirty="0"/>
              <a:t>An Introduction to Machine Learning. </a:t>
            </a:r>
            <a:r>
              <a:rPr lang="en-US" sz="800" dirty="0" err="1"/>
              <a:t>Clin</a:t>
            </a:r>
            <a:r>
              <a:rPr lang="en-US" sz="800" dirty="0"/>
              <a:t>. </a:t>
            </a:r>
            <a:r>
              <a:rPr lang="en-US" sz="800" dirty="0" err="1"/>
              <a:t>Pharmacol</a:t>
            </a:r>
            <a:r>
              <a:rPr lang="en-US" sz="800" dirty="0"/>
              <a:t>. </a:t>
            </a:r>
            <a:r>
              <a:rPr lang="en-US" sz="800" dirty="0" err="1"/>
              <a:t>Ther</a:t>
            </a:r>
            <a:r>
              <a:rPr lang="en-US" sz="800" dirty="0"/>
              <a:t>., 107: 871-885. </a:t>
            </a:r>
            <a:r>
              <a:rPr lang="en-US" sz="800" dirty="0">
                <a:hlinkClick r:id="rId2"/>
              </a:rPr>
              <a:t>https://doi.org/10.1002/cpt.1796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0401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6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  <a:p>
            <a:r>
              <a:rPr lang="en-US" b="0" dirty="0"/>
              <a:t>Building the models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827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Splitting the data into train and test (80/20)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/>
              <a:t>Problem:</a:t>
            </a:r>
            <a:r>
              <a:rPr lang="en-US" dirty="0"/>
              <a:t> Most </a:t>
            </a:r>
            <a:r>
              <a:rPr lang="en-US" dirty="0" err="1"/>
              <a:t>datapoints</a:t>
            </a:r>
            <a:r>
              <a:rPr lang="en-US" dirty="0"/>
              <a:t> did not lead to a sale</a:t>
            </a:r>
            <a:r>
              <a:rPr lang="de-DE" dirty="0"/>
              <a:t> -&gt; imbalanced dataset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b="1" dirty="0"/>
              <a:t>Solution:</a:t>
            </a:r>
            <a:r>
              <a:rPr lang="de-DE" dirty="0"/>
              <a:t> Use of upsampling to balance the data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2946712"/>
            <a:ext cx="4082288" cy="408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55" y="2946600"/>
            <a:ext cx="4082400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7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  <a:p>
            <a:r>
              <a:rPr lang="en-US" b="0" dirty="0"/>
              <a:t>Finding the best model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827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Models tested: Logistic Regression, Gaussian Naive Bayes, Multilayer-Perceptron, Random Forest, Gradient Boosting Classifier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/>
              <a:t>Best model: </a:t>
            </a:r>
            <a:r>
              <a:rPr lang="en-US" dirty="0"/>
              <a:t>Gradient </a:t>
            </a:r>
            <a:r>
              <a:rPr lang="en-US"/>
              <a:t>Boosting Classifier </a:t>
            </a:r>
            <a:r>
              <a:rPr lang="en-US" dirty="0"/>
              <a:t>with 84% accuracy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2" y="2949000"/>
            <a:ext cx="4082400" cy="408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499" y="2949000"/>
            <a:ext cx="4082400" cy="408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04" y="2949000"/>
            <a:ext cx="4082400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8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  <a:p>
            <a:r>
              <a:rPr lang="en-US" b="0" dirty="0"/>
              <a:t>Comparing the best model with the Visitor_Score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6600000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Shapiro Test on Visitor_Score gives very low p-value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Therefore, we use log(log(Visitor_Score)) and scale it to [0,1]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Accuracy of the Visitor_Score: 59%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00" y="2949000"/>
            <a:ext cx="3694500" cy="369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00" y="1507497"/>
            <a:ext cx="3996675" cy="35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9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Possible Future Optimizations</a:t>
            </a:r>
          </a:p>
          <a:p>
            <a:r>
              <a:rPr lang="en-US" b="0" dirty="0" err="1"/>
              <a:t>Hyperparameter</a:t>
            </a:r>
            <a:r>
              <a:rPr lang="en-US" b="0" dirty="0"/>
              <a:t> Tuning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1" y="1507497"/>
            <a:ext cx="6600000" cy="4536504"/>
          </a:xfrm>
        </p:spPr>
        <p:txBody>
          <a:bodyPr>
            <a:normAutofit fontScale="85000" lnSpcReduction="10000"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/>
              <a:t>Goal</a:t>
            </a:r>
            <a:r>
              <a:rPr lang="en-US" dirty="0"/>
              <a:t>: Finding best </a:t>
            </a:r>
            <a:r>
              <a:rPr lang="en-US" dirty="0" err="1"/>
              <a:t>hyperparameters</a:t>
            </a:r>
            <a:r>
              <a:rPr lang="en-US" dirty="0"/>
              <a:t> for optimal model performance[3]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/>
              <a:t>Options:</a:t>
            </a:r>
          </a:p>
          <a:p>
            <a:pPr marL="557213" lvl="1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 err="1">
                <a:solidFill>
                  <a:schemeClr val="tx1"/>
                </a:solidFill>
              </a:rPr>
              <a:t>GridSearch</a:t>
            </a:r>
            <a:endParaRPr lang="en-US" sz="1600" dirty="0">
              <a:solidFill>
                <a:schemeClr val="tx1"/>
              </a:solidFill>
            </a:endParaRP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Systematically tries all possible </a:t>
            </a:r>
            <a:r>
              <a:rPr lang="en-US" sz="1600" dirty="0" err="1">
                <a:solidFill>
                  <a:schemeClr val="tx1"/>
                </a:solidFill>
              </a:rPr>
              <a:t>hyperparameter</a:t>
            </a:r>
            <a:r>
              <a:rPr lang="en-US" sz="1600" dirty="0">
                <a:solidFill>
                  <a:schemeClr val="tx1"/>
                </a:solidFill>
              </a:rPr>
              <a:t> combinations 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Very computationally expensive</a:t>
            </a:r>
          </a:p>
          <a:p>
            <a:pPr marL="557213" lvl="1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chemeClr val="tx1"/>
                </a:solidFill>
              </a:rPr>
              <a:t>Random Search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Random choice of </a:t>
            </a:r>
            <a:r>
              <a:rPr lang="en-US" sz="1600" dirty="0" err="1">
                <a:solidFill>
                  <a:schemeClr val="tx1"/>
                </a:solidFill>
              </a:rPr>
              <a:t>hyperparameters</a:t>
            </a:r>
            <a:r>
              <a:rPr lang="en-US" sz="1600" dirty="0">
                <a:solidFill>
                  <a:schemeClr val="tx1"/>
                </a:solidFill>
              </a:rPr>
              <a:t> for each iteration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Returns the best combination after a specified number of iterations</a:t>
            </a:r>
          </a:p>
          <a:p>
            <a:pPr marL="557213" lvl="1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chemeClr val="tx1"/>
                </a:solidFill>
              </a:rPr>
              <a:t>Bayesian Optimization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Uses probabilistic model to predict promising </a:t>
            </a:r>
            <a:r>
              <a:rPr lang="en-US" sz="1600" dirty="0" err="1">
                <a:solidFill>
                  <a:schemeClr val="tx1"/>
                </a:solidFill>
              </a:rPr>
              <a:t>hyperparameters</a:t>
            </a:r>
            <a:endParaRPr lang="en-US" sz="1600" dirty="0">
              <a:solidFill>
                <a:schemeClr val="tx1"/>
              </a:solidFill>
            </a:endParaRP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Optimizes search by using previous iterations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tx1"/>
                </a:solidFill>
              </a:rPr>
              <a:t>Minmizes</a:t>
            </a:r>
            <a:r>
              <a:rPr lang="en-US" sz="1600" dirty="0">
                <a:solidFill>
                  <a:schemeClr val="tx1"/>
                </a:solidFill>
              </a:rPr>
              <a:t> number of necessary evaluations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000" y="6309003"/>
            <a:ext cx="5671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800" dirty="0"/>
              <a:t>[3] </a:t>
            </a:r>
            <a:r>
              <a:rPr lang="en-US" sz="800" dirty="0" err="1"/>
              <a:t>Bischl</a:t>
            </a:r>
            <a:r>
              <a:rPr lang="en-US" sz="800" dirty="0"/>
              <a:t>, B., et al. (2023). </a:t>
            </a:r>
            <a:r>
              <a:rPr lang="en-US" sz="800" dirty="0" err="1"/>
              <a:t>Hyperparameter</a:t>
            </a:r>
            <a:r>
              <a:rPr lang="en-US" sz="800" dirty="0"/>
              <a:t> optimization: Foundations, algorithms, best practices, and open challenges. </a:t>
            </a:r>
          </a:p>
          <a:p>
            <a:pPr marL="0" lvl="1"/>
            <a:r>
              <a:rPr lang="en-US" sz="800" dirty="0"/>
              <a:t>WIREs Data Mining and Knowledge Discovery, 13(2), 1–43. https://doi.org/10.1002/widm.1484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BE31AC-9B7D-4CDB-95C6-B7562FA415AB}"/>
              </a:ext>
            </a:extLst>
          </p:cNvPr>
          <p:cNvGrpSpPr/>
          <p:nvPr/>
        </p:nvGrpSpPr>
        <p:grpSpPr>
          <a:xfrm>
            <a:off x="6936001" y="2223753"/>
            <a:ext cx="5140261" cy="3103991"/>
            <a:chOff x="1847528" y="836712"/>
            <a:chExt cx="7992888" cy="482657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E43A04-394A-43BA-AC2B-7177B085B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836712"/>
              <a:ext cx="7992888" cy="456736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19B16E-8232-4ABA-B1A0-1E95F13805A9}"/>
                </a:ext>
              </a:extLst>
            </p:cNvPr>
            <p:cNvSpPr txBox="1"/>
            <p:nvPr/>
          </p:nvSpPr>
          <p:spPr>
            <a:xfrm>
              <a:off x="5117651" y="5417065"/>
              <a:ext cx="14526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000" dirty="0" err="1"/>
                <a:t>Bildquelle</a:t>
              </a:r>
              <a:r>
                <a:rPr lang="en-US" sz="1000" dirty="0"/>
                <a:t>: medium.com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576296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e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971</Words>
  <Application>Microsoft Office PowerPoint</Application>
  <PresentationFormat>Widescreen</PresentationFormat>
  <Paragraphs>94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ヒラギノ角ゴ Pro W3</vt:lpstr>
      <vt:lpstr>Titel</vt:lpstr>
      <vt:lpstr>1_Titel</vt:lpstr>
      <vt:lpstr>1_Leere Präsentation</vt:lpstr>
      <vt:lpstr>2_Leere Präsentation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 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20·05·2009 Dies ist ein Musterüberschrift</dc:title>
  <dc:creator>s k</dc:creator>
  <cp:lastModifiedBy>Ronny Porsch</cp:lastModifiedBy>
  <cp:revision>428</cp:revision>
  <cp:lastPrinted>2021-03-25T13:33:50Z</cp:lastPrinted>
  <dcterms:created xsi:type="dcterms:W3CDTF">2009-05-20T06:01:23Z</dcterms:created>
  <dcterms:modified xsi:type="dcterms:W3CDTF">2024-02-13T10:22:01Z</dcterms:modified>
</cp:coreProperties>
</file>