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2fc65a0a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2fc65a0a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2fc65a0a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2fc65a0a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2fc65a0a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2fc65a0a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2fc65a0a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2fc65a0a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2fc65a0a5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32fc65a0a5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2fc65a0a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32fc65a0a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2fc65a0a5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2fc65a0a5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2fc65a0a5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32fc65a0a5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18f28e50b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e18f28e50b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18f28e50b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e18f28e50b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18f28e50b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e18f28e50b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2fc646c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2fc646c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Numerous data available that needs to be processed for usability</a:t>
            </a: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Awareness about types of vehicles that are listed for sales</a:t>
            </a: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Little understanding of the auto market dynamics for second hand vehicles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Goal</a:t>
            </a:r>
            <a:endParaRPr sz="1800">
              <a:solidFill>
                <a:srgbClr val="595959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95D46"/>
              </a:buClr>
              <a:buSzPts val="2800"/>
              <a:buFont typeface="Times New Roman"/>
              <a:buChar char="-"/>
            </a:pPr>
            <a:r>
              <a:rPr lang="en" sz="28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Investigate the underlying patterns about the data</a:t>
            </a:r>
            <a:endParaRPr sz="2800">
              <a:solidFill>
                <a:srgbClr val="695D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800"/>
              <a:buFont typeface="Times New Roman"/>
              <a:buChar char="-"/>
            </a:pPr>
            <a:r>
              <a:rPr lang="en" sz="28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wrangling - cleaning and standardizing</a:t>
            </a:r>
            <a:endParaRPr sz="2800">
              <a:solidFill>
                <a:srgbClr val="695D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800"/>
              <a:buFont typeface="Times New Roman"/>
              <a:buChar char="-"/>
            </a:pPr>
            <a:r>
              <a:rPr lang="en" sz="28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Checking the price variations between features</a:t>
            </a:r>
            <a:endParaRPr sz="2800">
              <a:solidFill>
                <a:srgbClr val="695D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800"/>
              <a:buFont typeface="Times New Roman"/>
              <a:buChar char="-"/>
            </a:pPr>
            <a:r>
              <a:rPr lang="en" sz="28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between numerical features</a:t>
            </a:r>
            <a:endParaRPr sz="2800">
              <a:solidFill>
                <a:srgbClr val="695D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800"/>
              <a:buFont typeface="Times New Roman"/>
              <a:buChar char="-"/>
            </a:pPr>
            <a:r>
              <a:rPr lang="en" sz="28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 with Tableau Dashboard </a:t>
            </a:r>
            <a:endParaRPr sz="2800">
              <a:solidFill>
                <a:srgbClr val="695D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>
              <a:solidFill>
                <a:srgbClr val="695D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95D46"/>
              </a:buClr>
              <a:buSzPts val="2800"/>
              <a:buFont typeface="Times New Roman"/>
              <a:buChar char="-"/>
            </a:pPr>
            <a:r>
              <a:rPr lang="en" sz="28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Reveal the bigger  picture for enhanced usability of the market space - Descriptive | Prescriptive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18f28e50b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e18f28e50b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2fc65a0a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32fc65a0a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18f28e50b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e18f28e50b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32fc65a0a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32fc65a0a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Then, we checked for dupöiacted rows where we noticed 4 dupöicated rows. We removed them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1. We also checked each  columns to change German words to english for better uniformity. This was applicable in offer_type, seller, transmission, fuel_type and unrepaired damage.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1. We also checked for missing values and dropped them where applicable in specific columns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1. Worked with IQR and Z score to remove the outliers from price, year of registration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1. We removed from years before 1987 and retained 1988 to 2018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1. For price: We removed outliers that are less than 500Eur and more than 20000Eur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32fc65a0a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32fc65a0a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32fc65a0a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32fc65a0a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2fc65a0a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2fc65a0a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2fc646cf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2fc646cf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2fc646cf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2fc646cf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2fc646cf5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2fc646cf5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2fc646cf5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2fc646cf5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2fc646cf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2fc646cf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lphaLcPeriod"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Prices -  The mean price of vehicles is 5435Eur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lphaLcPeriod"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Cars registered between 2000 and 2010 were more in number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lphaLcPeriod"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Fuel_type, hybrid appears to be the most expensive, followed by electric and diesel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lphaLcPeriod"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With price, we observe that tere is a trend of price increase between 2000 and 2015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lphaLcPeriod"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Transmission, automatic cars are likely to attract higher prices than manual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lphaLcPeriod"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Brand: Porsche was the most expensive vehicle followed by mini, land_rover and daewoo was least expensive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lphaLcPeriod"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Mileage, the lower the ,mileage the less expensive. but the lowest mileage had a high price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lphaLcPeriod"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Vehicles that are not damaged turns out to be more expensive than vehicles that are damaged.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lphaLcPeriod"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We found strong positive correlation between price variation and year of regiszration which is 0.66 and weak negative correlation between price and mileage_km, also weak negative correlation between year of registration and mileage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2fc646cf5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2fc646cf5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kaggle.com/datasets/sijovm/used-cars-data-from-ebay-kleinanzeigen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ocuments/Mid-term-Project/EvansFestus_Mid_Term_Project.ipynb#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917950" y="1311275"/>
            <a:ext cx="7739400" cy="6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EF6C00"/>
                </a:solidFill>
              </a:rPr>
              <a:t>Analysis of Car listings on </a:t>
            </a:r>
            <a:r>
              <a:rPr lang="en" sz="4000" b="1" dirty="0" err="1">
                <a:solidFill>
                  <a:srgbClr val="EF6C00"/>
                </a:solidFill>
              </a:rPr>
              <a:t>Ebay</a:t>
            </a:r>
            <a:endParaRPr sz="4000" dirty="0"/>
          </a:p>
        </p:txBody>
      </p:sp>
      <p:sp>
        <p:nvSpPr>
          <p:cNvPr id="86" name="Google Shape;86;p13"/>
          <p:cNvSpPr txBox="1"/>
          <p:nvPr/>
        </p:nvSpPr>
        <p:spPr>
          <a:xfrm>
            <a:off x="2982750" y="2287050"/>
            <a:ext cx="3710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Evans and Festus</a:t>
            </a:r>
            <a:endParaRPr sz="25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050" y="3233137"/>
            <a:ext cx="1054650" cy="4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0988" y="3056348"/>
            <a:ext cx="1595575" cy="76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0400" y="3208292"/>
            <a:ext cx="424100" cy="4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2400"/>
            <a:ext cx="91439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8600" y="-76200"/>
            <a:ext cx="9829126" cy="49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-152400"/>
            <a:ext cx="8991601" cy="5057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52400"/>
            <a:ext cx="860213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-152400"/>
            <a:ext cx="9075550" cy="510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body" idx="1"/>
          </p:nvPr>
        </p:nvSpPr>
        <p:spPr>
          <a:xfrm>
            <a:off x="877900" y="1598850"/>
            <a:ext cx="7707300" cy="16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He disposes his damaged car at 2300€</a:t>
            </a:r>
            <a:endParaRPr sz="2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800"/>
          </a:p>
          <a:p>
            <a:pPr marL="457200" lvl="0" indent="-406400" algn="l" rtl="0">
              <a:spcBef>
                <a:spcPts val="120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He buys another Volkswagen, automatic car at a price of 8200€</a:t>
            </a:r>
            <a:endParaRPr sz="2800"/>
          </a:p>
          <a:p>
            <a:pPr marL="45720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endParaRPr sz="2800"/>
          </a:p>
        </p:txBody>
      </p:sp>
      <p:sp>
        <p:nvSpPr>
          <p:cNvPr id="174" name="Google Shape;174;p27"/>
          <p:cNvSpPr txBox="1">
            <a:spLocks noGrp="1"/>
          </p:cNvSpPr>
          <p:nvPr>
            <p:ph type="ctrTitle" idx="4294967295"/>
          </p:nvPr>
        </p:nvSpPr>
        <p:spPr>
          <a:xfrm>
            <a:off x="877900" y="583850"/>
            <a:ext cx="75300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EF6C00"/>
                </a:solidFill>
              </a:rPr>
              <a:t>Max’s Decision</a:t>
            </a:r>
            <a:endParaRPr sz="5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625" y="919075"/>
            <a:ext cx="8913774" cy="34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228600"/>
            <a:ext cx="7077075" cy="38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5943700" y="453500"/>
            <a:ext cx="1918500" cy="41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Correlation = -0.47 </a:t>
            </a:r>
            <a:endParaRPr sz="15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10600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730700" y="359475"/>
            <a:ext cx="2470800" cy="492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Correlation = 0.66 </a:t>
            </a:r>
            <a:endParaRPr sz="20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50" y="0"/>
            <a:ext cx="8738226" cy="49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2479950" y="457200"/>
            <a:ext cx="51654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EF6C00"/>
                </a:solidFill>
              </a:rPr>
              <a:t>Problem Statement</a:t>
            </a:r>
            <a:endParaRPr sz="320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282300" y="1095000"/>
            <a:ext cx="8579400" cy="33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2"/>
              <a:buNone/>
            </a:pPr>
            <a:r>
              <a:rPr lang="en" sz="2000"/>
              <a:t>Max has recently damaged his vehicle so he is in dire need of purchasing another vehicle either automatic or manual. 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72"/>
              <a:buNone/>
            </a:pPr>
            <a:r>
              <a:rPr lang="en" sz="2000"/>
              <a:t>Since he is on a strict budget, he has approached us as data analysts to help him get information on ebay car listings for second-hand cars based on his budget.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SzPts val="172"/>
              <a:buNone/>
            </a:pPr>
            <a:r>
              <a:rPr lang="en" sz="2000"/>
              <a:t>As data analysts, we have agreed to provide him with insights to better assist him in his decision making and provide the best vehicle for his budget.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00" y="0"/>
            <a:ext cx="8730223" cy="491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75" y="0"/>
            <a:ext cx="8730223" cy="491075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3"/>
          <p:cNvSpPr txBox="1"/>
          <p:nvPr/>
        </p:nvSpPr>
        <p:spPr>
          <a:xfrm>
            <a:off x="3018825" y="888250"/>
            <a:ext cx="1201800" cy="41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Corr = 0.66 </a:t>
            </a:r>
            <a:endParaRPr sz="15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350" y="76200"/>
            <a:ext cx="530158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Data  Cleaning </a:t>
            </a:r>
            <a:endParaRPr/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077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Standardized all columns</a:t>
            </a:r>
            <a:endParaRPr/>
          </a:p>
        </p:txBody>
      </p:sp>
      <p:sp>
        <p:nvSpPr>
          <p:cNvPr id="219" name="Google Shape;219;p35"/>
          <p:cNvSpPr txBox="1"/>
          <p:nvPr/>
        </p:nvSpPr>
        <p:spPr>
          <a:xfrm>
            <a:off x="393275" y="2171550"/>
            <a:ext cx="313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62775"/>
            <a:ext cx="3580400" cy="71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5"/>
          <p:cNvSpPr txBox="1"/>
          <p:nvPr/>
        </p:nvSpPr>
        <p:spPr>
          <a:xfrm>
            <a:off x="5632425" y="1152475"/>
            <a:ext cx="263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Removed duplicates</a:t>
            </a:r>
            <a:endParaRPr/>
          </a:p>
        </p:txBody>
      </p:sp>
      <p:pic>
        <p:nvPicPr>
          <p:cNvPr id="222" name="Google Shape;222;p35"/>
          <p:cNvPicPr preferRelativeResize="0"/>
          <p:nvPr/>
        </p:nvPicPr>
        <p:blipFill rotWithShape="1">
          <a:blip r:embed="rId4">
            <a:alphaModFix/>
          </a:blip>
          <a:srcRect t="13370" b="-13370"/>
          <a:stretch/>
        </p:blipFill>
        <p:spPr>
          <a:xfrm>
            <a:off x="5413675" y="1945625"/>
            <a:ext cx="2849450" cy="6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>
            <a:off x="178250" y="2923875"/>
            <a:ext cx="1837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Uniformalized the language</a:t>
            </a:r>
            <a:endParaRPr/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031575"/>
            <a:ext cx="3842010" cy="8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5"/>
          <p:cNvSpPr txBox="1"/>
          <p:nvPr/>
        </p:nvSpPr>
        <p:spPr>
          <a:xfrm>
            <a:off x="5836950" y="2675950"/>
            <a:ext cx="236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Removed Outliers</a:t>
            </a:r>
            <a:endParaRPr/>
          </a:p>
        </p:txBody>
      </p:sp>
      <p:pic>
        <p:nvPicPr>
          <p:cNvPr id="226" name="Google Shape;22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6975" y="3144450"/>
            <a:ext cx="4930550" cy="199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Data  Cleaning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Uniformalized the language</a:t>
            </a:r>
            <a:endParaRPr/>
          </a:p>
        </p:txBody>
      </p:sp>
      <p:sp>
        <p:nvSpPr>
          <p:cNvPr id="233" name="Google Shape;233;p36"/>
          <p:cNvSpPr txBox="1"/>
          <p:nvPr/>
        </p:nvSpPr>
        <p:spPr>
          <a:xfrm>
            <a:off x="5704688" y="1017725"/>
            <a:ext cx="263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outliers</a:t>
            </a:r>
            <a:endParaRPr/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950" y="1857575"/>
            <a:ext cx="3864275" cy="199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00" y="1795569"/>
            <a:ext cx="4898976" cy="10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42" name="Google Shape;2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952500"/>
            <a:ext cx="275272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5775" y="1952500"/>
            <a:ext cx="3074875" cy="18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7"/>
          <p:cNvSpPr txBox="1"/>
          <p:nvPr/>
        </p:nvSpPr>
        <p:spPr>
          <a:xfrm>
            <a:off x="1232500" y="4617650"/>
            <a:ext cx="67788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2"/>
                </a:solidFill>
              </a:rPr>
              <a:t>Available car data available </a:t>
            </a:r>
            <a:r>
              <a:rPr lang="en" sz="1150" b="1">
                <a:solidFill>
                  <a:schemeClr val="dk2"/>
                </a:solidFill>
              </a:rPr>
              <a:t>but need </a:t>
            </a:r>
            <a:r>
              <a:rPr lang="en" sz="1150">
                <a:solidFill>
                  <a:schemeClr val="dk2"/>
                </a:solidFill>
              </a:rPr>
              <a:t>to be processed for usability such as provide insights into vehicles that are listed for sales and to improve understanding of the second-hand car market dynamics.</a:t>
            </a:r>
            <a:endParaRPr sz="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"/>
          </a:p>
        </p:txBody>
      </p:sp>
      <p:pic>
        <p:nvPicPr>
          <p:cNvPr id="245" name="Google Shape;24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0400" y="1132475"/>
            <a:ext cx="4598825" cy="27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9399" y="2739075"/>
            <a:ext cx="5065200" cy="1173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0900" y="1834575"/>
            <a:ext cx="1054650" cy="4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3300" y="1986975"/>
            <a:ext cx="1054650" cy="4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304800" y="869075"/>
            <a:ext cx="8700300" cy="3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695D46"/>
                </a:solidFill>
              </a:rPr>
              <a:t>Source and gather information from ebay’s car listing</a:t>
            </a:r>
            <a:endParaRPr sz="1450">
              <a:solidFill>
                <a:srgbClr val="695D4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695D46"/>
                </a:solidFill>
              </a:rPr>
              <a:t>Investigate the underlying patterns about the cars sale enlisted on ebay</a:t>
            </a:r>
            <a:endParaRPr sz="1450">
              <a:solidFill>
                <a:srgbClr val="695D46"/>
              </a:solidFill>
            </a:endParaRPr>
          </a:p>
          <a:p>
            <a:pPr marL="914400" lvl="1" indent="-3206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95D46"/>
              </a:buClr>
              <a:buSzPts val="1450"/>
              <a:buChar char="-"/>
            </a:pPr>
            <a:r>
              <a:rPr lang="en" sz="1450">
                <a:solidFill>
                  <a:srgbClr val="695D46"/>
                </a:solidFill>
              </a:rPr>
              <a:t>Data wrangling - cleaning and standardizing</a:t>
            </a:r>
            <a:endParaRPr sz="1450">
              <a:solidFill>
                <a:srgbClr val="695D46"/>
              </a:solidFill>
            </a:endParaRPr>
          </a:p>
          <a:p>
            <a:pPr marL="914400" lvl="1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50"/>
              <a:buChar char="-"/>
            </a:pPr>
            <a:r>
              <a:rPr lang="en" sz="1450">
                <a:solidFill>
                  <a:srgbClr val="695D46"/>
                </a:solidFill>
              </a:rPr>
              <a:t>Checking the price variations between features</a:t>
            </a:r>
            <a:endParaRPr sz="1450">
              <a:solidFill>
                <a:srgbClr val="695D46"/>
              </a:solidFill>
            </a:endParaRPr>
          </a:p>
          <a:p>
            <a:pPr marL="914400" lvl="1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50"/>
              <a:buChar char="-"/>
            </a:pPr>
            <a:r>
              <a:rPr lang="en" sz="1450">
                <a:solidFill>
                  <a:srgbClr val="695D46"/>
                </a:solidFill>
              </a:rPr>
              <a:t>Correlation between numerical features</a:t>
            </a:r>
            <a:endParaRPr sz="1450">
              <a:solidFill>
                <a:srgbClr val="695D46"/>
              </a:solidFill>
            </a:endParaRPr>
          </a:p>
          <a:p>
            <a:pPr marL="914400" lvl="1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50"/>
              <a:buChar char="-"/>
            </a:pPr>
            <a:r>
              <a:rPr lang="en" sz="1450">
                <a:solidFill>
                  <a:srgbClr val="695D46"/>
                </a:solidFill>
              </a:rPr>
              <a:t>Visualization with Tableau Dashboard.</a:t>
            </a:r>
            <a:endParaRPr sz="1450">
              <a:solidFill>
                <a:srgbClr val="695D4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50">
              <a:solidFill>
                <a:srgbClr val="695D4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695D46"/>
                </a:solidFill>
              </a:rPr>
              <a:t>Reveal the bigger picture for better decision making on the ebay Auto market space - Descriptive | Prescriptive</a:t>
            </a:r>
            <a:endParaRPr sz="1450">
              <a:solidFill>
                <a:srgbClr val="695D46"/>
              </a:solidFill>
            </a:endParaRPr>
          </a:p>
          <a:p>
            <a:pPr marL="914400" lvl="0" indent="-3206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95D46"/>
              </a:buClr>
              <a:buSzPts val="1450"/>
              <a:buChar char="-"/>
            </a:pPr>
            <a:r>
              <a:rPr lang="en" sz="1450">
                <a:solidFill>
                  <a:srgbClr val="695D46"/>
                </a:solidFill>
              </a:rPr>
              <a:t>Help Max understand the market space based on budget</a:t>
            </a:r>
            <a:endParaRPr sz="1450">
              <a:solidFill>
                <a:srgbClr val="695D46"/>
              </a:solidFill>
            </a:endParaRPr>
          </a:p>
          <a:p>
            <a:pPr marL="9144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50"/>
              <a:buChar char="-"/>
            </a:pPr>
            <a:r>
              <a:rPr lang="en" sz="1450">
                <a:solidFill>
                  <a:srgbClr val="695D46"/>
                </a:solidFill>
              </a:rPr>
              <a:t>Draw general insights of the market that can be used by the general public</a:t>
            </a:r>
            <a:endParaRPr sz="1450">
              <a:solidFill>
                <a:srgbClr val="695D46"/>
              </a:solidFill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2456250" y="67150"/>
            <a:ext cx="39360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EF6C00"/>
                </a:solidFill>
              </a:rPr>
              <a:t>Goal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75" y="1095425"/>
            <a:ext cx="7558451" cy="380417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944825" y="251226"/>
            <a:ext cx="7136700" cy="5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EF6C00"/>
                </a:solidFill>
              </a:rPr>
              <a:t>Data Gathering</a:t>
            </a:r>
            <a:endParaRPr sz="3200"/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875" y="63250"/>
            <a:ext cx="801889" cy="3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6239925" y="3515925"/>
            <a:ext cx="22182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highlight>
                  <a:srgbClr val="FFFFFF"/>
                </a:highlight>
              </a:rPr>
              <a:t>(</a:t>
            </a:r>
            <a:r>
              <a:rPr lang="en" sz="2800" dirty="0">
                <a:highlight>
                  <a:srgbClr val="FFFFFF"/>
                </a:highlight>
                <a:hlinkClick r:id="rId5"/>
              </a:rPr>
              <a:t>371528, 20</a:t>
            </a:r>
            <a:r>
              <a:rPr lang="en" sz="2800" dirty="0">
                <a:highlight>
                  <a:srgbClr val="FFFFFF"/>
                </a:highlight>
              </a:rPr>
              <a:t>)</a:t>
            </a:r>
            <a:endParaRPr sz="2800" dirty="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311700" y="2019350"/>
            <a:ext cx="8520600" cy="8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u="sng">
                <a:solidFill>
                  <a:schemeClr val="hlink"/>
                </a:solidFill>
                <a:hlinkClick r:id="rId3"/>
              </a:rPr>
              <a:t>APPROACH AND METHODS</a:t>
            </a:r>
            <a:endParaRPr sz="3500" b="1">
              <a:solidFill>
                <a:srgbClr val="EF6C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35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EF6C00"/>
                </a:solidFill>
              </a:rPr>
              <a:t>Data  Cleaning</a:t>
            </a:r>
            <a:endParaRPr sz="3200" b="1">
              <a:solidFill>
                <a:srgbClr val="EF6C00"/>
              </a:solidFill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265450" y="649775"/>
            <a:ext cx="8520600" cy="3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 Standardized all columns using - </a:t>
            </a:r>
            <a:r>
              <a:rPr lang="en" sz="1700" b="1"/>
              <a:t>(df.columns = df.columns.str.lower())</a:t>
            </a:r>
            <a:endParaRPr sz="170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Removed duplicates - </a:t>
            </a:r>
            <a:r>
              <a:rPr lang="en" sz="1700" b="1"/>
              <a:t>(df = df.drop_duplicates())</a:t>
            </a:r>
            <a:endParaRPr sz="17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Language uniformity -   </a:t>
            </a:r>
            <a:r>
              <a:rPr lang="en" sz="1700" b="1"/>
              <a:t>(df.loc[df['transmission'].str.contains('manuell'),"transmission"] = 'manual')</a:t>
            </a:r>
            <a:endParaRPr sz="170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Dropped missing values - (</a:t>
            </a:r>
            <a:r>
              <a:rPr lang="en" sz="1700" b="1"/>
              <a:t>df=df.dropna(subset=['transmission'])</a:t>
            </a:r>
            <a:endParaRPr sz="170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Removed outliers using IQR and Z score </a:t>
            </a:r>
            <a:endParaRPr sz="1700"/>
          </a:p>
          <a:p>
            <a:pPr marL="91440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 We removed from years before 1987 and retained 1988 to 2018</a:t>
            </a:r>
            <a:endParaRPr sz="1700"/>
          </a:p>
          <a:p>
            <a:pPr marL="91440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 For price: We removed outliers that are less than 500Eur and more than 20,000Eur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311700" y="73950"/>
            <a:ext cx="776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200"/>
              <a:t> 			</a:t>
            </a:r>
            <a:r>
              <a:rPr lang="en" sz="3200" b="1">
                <a:solidFill>
                  <a:srgbClr val="EF6C00"/>
                </a:solidFill>
              </a:rPr>
              <a:t>Exploratory Data Findings (I)</a:t>
            </a:r>
            <a:endParaRPr sz="3200" b="1">
              <a:solidFill>
                <a:srgbClr val="EF6C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200"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475" y="646650"/>
            <a:ext cx="6840950" cy="424657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 rot="-5400000">
            <a:off x="-36725" y="1846575"/>
            <a:ext cx="202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Counts of Brands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470250" y="120875"/>
            <a:ext cx="8203500" cy="4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147"/>
              <a:buFont typeface="Arial"/>
              <a:buNone/>
            </a:pPr>
            <a:r>
              <a:rPr lang="en" sz="1220"/>
              <a:t> 			</a:t>
            </a:r>
            <a:r>
              <a:rPr lang="en" b="1">
                <a:solidFill>
                  <a:srgbClr val="EF6C00"/>
                </a:solidFill>
              </a:rPr>
              <a:t>Exploratory Data Findings (II)</a:t>
            </a:r>
            <a:endParaRPr b="1">
              <a:solidFill>
                <a:srgbClr val="EF6C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147"/>
              <a:buFont typeface="Arial"/>
              <a:buNone/>
            </a:pPr>
            <a:endParaRPr sz="12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147"/>
              <a:buFont typeface="Arial"/>
              <a:buNone/>
            </a:pPr>
            <a:endParaRPr sz="12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lphaLcPeriod"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Prices -  The mean price of vehicles is 5435Eur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100"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800" y="922150"/>
            <a:ext cx="7596248" cy="396917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 rot="-5400000">
            <a:off x="-432700" y="2402400"/>
            <a:ext cx="205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Avg Price in Euros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417225" y="144500"/>
            <a:ext cx="850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147"/>
              <a:buFont typeface="Arial"/>
              <a:buNone/>
            </a:pPr>
            <a:r>
              <a:rPr lang="en" sz="1220"/>
              <a:t> 			</a:t>
            </a:r>
            <a:r>
              <a:rPr lang="en" b="1">
                <a:solidFill>
                  <a:srgbClr val="EF6C00"/>
                </a:solidFill>
              </a:rPr>
              <a:t>Exploratory Data Findings (III) - Mileage</a:t>
            </a:r>
            <a:endParaRPr b="1">
              <a:solidFill>
                <a:srgbClr val="EF6C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147"/>
              <a:buFont typeface="Arial"/>
              <a:buNone/>
            </a:pPr>
            <a:endParaRPr sz="12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147"/>
              <a:buFont typeface="Arial"/>
              <a:buNone/>
            </a:pPr>
            <a:endParaRPr sz="12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225" y="917875"/>
            <a:ext cx="7896775" cy="39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6328250" y="1126475"/>
            <a:ext cx="1918500" cy="41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Correlation = -0.41 </a:t>
            </a:r>
            <a:endParaRPr sz="1500" b="1"/>
          </a:p>
        </p:txBody>
      </p:sp>
      <p:sp>
        <p:nvSpPr>
          <p:cNvPr id="143" name="Google Shape;143;p21"/>
          <p:cNvSpPr/>
          <p:nvPr/>
        </p:nvSpPr>
        <p:spPr>
          <a:xfrm>
            <a:off x="1053425" y="2398338"/>
            <a:ext cx="577800" cy="572700"/>
          </a:xfrm>
          <a:prstGeom prst="ellipse">
            <a:avLst/>
          </a:prstGeom>
          <a:noFill/>
          <a:ln w="38100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791</Words>
  <Application>Microsoft Macintosh PowerPoint</Application>
  <PresentationFormat>On-screen Show (16:9)</PresentationFormat>
  <Paragraphs>84</Paragraphs>
  <Slides>25</Slides>
  <Notes>25</Notes>
  <HiddenSlides>8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Roboto</vt:lpstr>
      <vt:lpstr>Arial</vt:lpstr>
      <vt:lpstr>Times New Roman</vt:lpstr>
      <vt:lpstr>Geometric</vt:lpstr>
      <vt:lpstr>Analysis of Car listings on Ebay</vt:lpstr>
      <vt:lpstr>Problem Statement</vt:lpstr>
      <vt:lpstr>Goal</vt:lpstr>
      <vt:lpstr>Data Gathering  </vt:lpstr>
      <vt:lpstr>PowerPoint Presentation</vt:lpstr>
      <vt:lpstr>Data  Cleaning</vt:lpstr>
      <vt:lpstr>    Exploratory Data Findings (I)  </vt:lpstr>
      <vt:lpstr>    Exploratory Data Findings (II)   </vt:lpstr>
      <vt:lpstr>    Exploratory Data Findings (III) - Mileage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Max’s Decision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 Cleaning </vt:lpstr>
      <vt:lpstr>2. Data  Cleaning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Car listings on Ebay</dc:title>
  <cp:lastModifiedBy>Microsoft Office User</cp:lastModifiedBy>
  <cp:revision>1</cp:revision>
  <dcterms:modified xsi:type="dcterms:W3CDTF">2023-04-21T15:14:16Z</dcterms:modified>
</cp:coreProperties>
</file>