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60" r:id="rId2"/>
    <p:sldId id="257" r:id="rId3"/>
    <p:sldId id="261" r:id="rId4"/>
    <p:sldId id="262" r:id="rId5"/>
    <p:sldId id="263" r:id="rId6"/>
    <p:sldId id="273" r:id="rId7"/>
    <p:sldId id="274" r:id="rId8"/>
    <p:sldId id="275" r:id="rId9"/>
    <p:sldId id="276" r:id="rId10"/>
    <p:sldId id="277" r:id="rId11"/>
    <p:sldId id="278" r:id="rId12"/>
    <p:sldId id="267" r:id="rId13"/>
    <p:sldId id="268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131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45720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PRESENTATION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COMMENT SENTIMENTAL ANALYSIS WITH N-GRAM METHODOLOGY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2895599"/>
            <a:ext cx="343608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Supervised By 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spcAft>
                <a:spcPts val="600"/>
              </a:spcAft>
            </a:pPr>
            <a:r>
              <a:rPr lang="en-US" sz="2000" u="sng" dirty="0" err="1" smtClean="0">
                <a:latin typeface="Times New Roman" pitchFamily="18" charset="0"/>
                <a:cs typeface="Times New Roman" pitchFamily="18" charset="0"/>
              </a:rPr>
              <a:t>Joyassree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u="sng" dirty="0" err="1" smtClean="0">
                <a:latin typeface="Times New Roman" pitchFamily="18" charset="0"/>
                <a:cs typeface="Times New Roman" pitchFamily="18" charset="0"/>
              </a:rPr>
              <a:t>Sen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Department of Computer Science &amp; Engineering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10200" y="2895599"/>
            <a:ext cx="3505200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Submitted </a:t>
            </a: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By :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M.M.Mamuduzzaman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Roll no 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1414026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Reg. no 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1145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Session : 2014-2015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Department of Computer Science &amp; Engineering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Islamic university,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Kushtia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Bangladesh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36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/>
          </a:bodyPr>
          <a:lstStyle/>
          <a:p>
            <a:r>
              <a:rPr lang="en-US" sz="2800" b="1" dirty="0"/>
              <a:t>Code for </a:t>
            </a:r>
            <a:r>
              <a:rPr lang="en-US" sz="2800" b="1" dirty="0" smtClean="0"/>
              <a:t>positive &amp; negative  </a:t>
            </a:r>
            <a:r>
              <a:rPr lang="en-US" sz="2800" b="1" dirty="0"/>
              <a:t>feedback</a:t>
            </a:r>
            <a:endParaRPr lang="en-US" sz="2800" dirty="0"/>
          </a:p>
        </p:txBody>
      </p:sp>
      <p:pic>
        <p:nvPicPr>
          <p:cNvPr id="1026" name="Picture 2" descr="C:\Users\t\OneDrive\Desktop\Captur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1"/>
            <a:ext cx="7467600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\OneDrive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62400"/>
            <a:ext cx="7543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448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 fontScale="90000"/>
          </a:bodyPr>
          <a:lstStyle/>
          <a:p>
            <a:r>
              <a:rPr lang="en-US" sz="3100" b="1" dirty="0"/>
              <a:t>Show percentage:</a:t>
            </a:r>
            <a:r>
              <a:rPr lang="en-US" sz="2800" b="1" dirty="0"/>
              <a:t/>
            </a:r>
            <a:br>
              <a:rPr lang="en-US" sz="2800" b="1" dirty="0"/>
            </a:br>
            <a:endParaRPr lang="en-US" sz="2800" dirty="0"/>
          </a:p>
        </p:txBody>
      </p:sp>
      <p:pic>
        <p:nvPicPr>
          <p:cNvPr id="2050" name="Picture 2" descr="C:\Users\t\OneDrive\Desktop\Captur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74676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845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1486019"/>
            <a:ext cx="594360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Social media monitoring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Customer Support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Customer feedback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Brand monitoring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friendly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85800"/>
            <a:ext cx="9144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ADVANTAGE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00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1752600"/>
            <a:ext cx="68199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Need lots of data to implement this system.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Sometime huge number of data can cause the time error.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need for customer skill to deal with computers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browsers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people who are not comfortable with computers and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Internet, often find it difficult to use internet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banking.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Training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&amp; maintenance.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Security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85800"/>
            <a:ext cx="9144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LIMITATION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1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05" y="2971800"/>
            <a:ext cx="9144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6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9532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362200"/>
            <a:ext cx="8305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Sentimental analysis has been studied in wide area of domain such as movie review , teaching review , product review , e-learning , hotel review and many more. Most scholars focused to quantitative data analysis. However , some studies have been done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on quantitative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using sentiment analysis.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Sentimental analysis is the interpretation and classification of emotions (positive , negative and neutral ) within text data using text analysis techniques 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07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5800" y="1676400"/>
            <a:ext cx="838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task of sentiment analysis typically involves taking a piece of text, whether it’s a sentence, a comment or an entire document and returning a “score” that measures how positive or negative the text is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For example in customer feedback:</a:t>
            </a:r>
          </a:p>
          <a:p>
            <a:endParaRPr lang="en-US" dirty="0"/>
          </a:p>
        </p:txBody>
      </p:sp>
      <p:pic>
        <p:nvPicPr>
          <p:cNvPr id="7" name="Picture 6" descr="Customer feedback tex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3276600"/>
            <a:ext cx="8153401" cy="152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083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84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09599" y="1877499"/>
            <a:ext cx="5319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SOFTWARE  REQUOREMENTS</a:t>
            </a:r>
          </a:p>
          <a:p>
            <a:r>
              <a:rPr lang="en-US" dirty="0"/>
              <a:t> </a:t>
            </a:r>
            <a:endParaRPr lang="en-US" sz="14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5784" y="2353341"/>
            <a:ext cx="6057015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Operating systems: Microsoft windows.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Front End:  HTML5, CSS, Java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Script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Back End: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PHP5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Data Base: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MySQL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Apache HTTP server.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Sublime text.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Web Browser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XAMPP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Chorome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Developer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Tools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58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09600"/>
            <a:ext cx="9144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How Sentiment analysis work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09420" y="1600200"/>
            <a:ext cx="5725160" cy="446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8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>
            <a:normAutofit/>
          </a:bodyPr>
          <a:lstStyle/>
          <a:p>
            <a:r>
              <a:rPr lang="en-US" sz="2800" dirty="0"/>
              <a:t>What are N-Grams :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467600" cy="4754563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1600" dirty="0"/>
              <a:t>N-grams of texts are extensively used in text mining and natural language processing tasks. They are basically a set of co-</a:t>
            </a:r>
            <a:r>
              <a:rPr lang="en-US" sz="1600" dirty="0" err="1"/>
              <a:t>occuring</a:t>
            </a:r>
            <a:r>
              <a:rPr lang="en-US" sz="1600" dirty="0"/>
              <a:t> words within a given window and when computing the n-grams you typically move one word forward (although you can move X words forward in more advanced scenarios). For example, for the sentence </a:t>
            </a:r>
            <a:r>
              <a:rPr lang="en-US" sz="1600" i="1" dirty="0"/>
              <a:t>"The cow jumps over the moon"</a:t>
            </a:r>
            <a:r>
              <a:rPr lang="en-US" sz="1600" dirty="0"/>
              <a:t>. If N=2 (known as bigrams), then the </a:t>
            </a:r>
            <a:r>
              <a:rPr lang="en-US" sz="1600" dirty="0" err="1"/>
              <a:t>ngrams</a:t>
            </a:r>
            <a:r>
              <a:rPr lang="en-US" sz="1600" dirty="0"/>
              <a:t> would be</a:t>
            </a:r>
            <a:r>
              <a:rPr lang="en-US" sz="1600" dirty="0" smtClean="0"/>
              <a:t>:.</a:t>
            </a:r>
            <a:endParaRPr lang="en-US" sz="1600" dirty="0"/>
          </a:p>
          <a:p>
            <a:pPr lvl="0"/>
            <a:r>
              <a:rPr lang="en-US" sz="1600" dirty="0"/>
              <a:t>the cow</a:t>
            </a:r>
          </a:p>
          <a:p>
            <a:pPr lvl="0"/>
            <a:r>
              <a:rPr lang="en-US" sz="1600" dirty="0"/>
              <a:t>cow jumps</a:t>
            </a:r>
          </a:p>
          <a:p>
            <a:pPr lvl="0"/>
            <a:r>
              <a:rPr lang="en-US" sz="1600" dirty="0"/>
              <a:t>jumps over</a:t>
            </a:r>
          </a:p>
          <a:p>
            <a:pPr lvl="0"/>
            <a:r>
              <a:rPr lang="en-US" sz="1600" dirty="0"/>
              <a:t>over the</a:t>
            </a:r>
          </a:p>
          <a:p>
            <a:pPr lvl="0"/>
            <a:r>
              <a:rPr lang="en-US" sz="1600" dirty="0"/>
              <a:t>the moon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94756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/>
          </a:bodyPr>
          <a:lstStyle/>
          <a:p>
            <a:r>
              <a:rPr lang="en-US" sz="2800" dirty="0"/>
              <a:t>N-Gram Function: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576" indent="0">
              <a:buNone/>
            </a:pPr>
            <a:r>
              <a:rPr lang="en-US" sz="1600" dirty="0"/>
              <a:t>So you have 5 n-grams in this case. Notice that we moved from the-&gt;cow to cow-&gt;jumps to jumps-&gt;over, </a:t>
            </a:r>
            <a:r>
              <a:rPr lang="en-US" sz="1600" dirty="0" err="1"/>
              <a:t>etc</a:t>
            </a:r>
            <a:r>
              <a:rPr lang="en-US" sz="1600" dirty="0"/>
              <a:t>, essentially moving one word forward to generate the next bigram.</a:t>
            </a:r>
          </a:p>
          <a:p>
            <a:pPr marL="36576" indent="0">
              <a:buNone/>
            </a:pPr>
            <a:r>
              <a:rPr lang="en-US" sz="1600" dirty="0" smtClean="0"/>
              <a:t>       If </a:t>
            </a:r>
            <a:r>
              <a:rPr lang="en-US" sz="1600" dirty="0"/>
              <a:t>N=3, the n-grams would be</a:t>
            </a:r>
            <a:r>
              <a:rPr lang="en-US" sz="1600" dirty="0" smtClean="0"/>
              <a:t>:</a:t>
            </a:r>
          </a:p>
          <a:p>
            <a:pPr marL="36576" indent="0">
              <a:buNone/>
            </a:pPr>
            <a:endParaRPr lang="en-US" sz="1600" dirty="0"/>
          </a:p>
          <a:p>
            <a:pPr lvl="0"/>
            <a:r>
              <a:rPr lang="en-US" sz="1600" dirty="0"/>
              <a:t> </a:t>
            </a:r>
            <a:r>
              <a:rPr lang="en-US" sz="1600" dirty="0" smtClean="0"/>
              <a:t>the </a:t>
            </a:r>
            <a:r>
              <a:rPr lang="en-US" sz="1600" dirty="0"/>
              <a:t>cow jumps</a:t>
            </a:r>
          </a:p>
          <a:p>
            <a:pPr lvl="0"/>
            <a:r>
              <a:rPr lang="en-US" sz="1600" dirty="0" smtClean="0"/>
              <a:t> cow </a:t>
            </a:r>
            <a:r>
              <a:rPr lang="en-US" sz="1600" dirty="0"/>
              <a:t>jumps over</a:t>
            </a:r>
          </a:p>
          <a:p>
            <a:pPr lvl="0"/>
            <a:r>
              <a:rPr lang="en-US" sz="1600" dirty="0" smtClean="0"/>
              <a:t> jumps </a:t>
            </a:r>
            <a:r>
              <a:rPr lang="en-US" sz="1600" dirty="0"/>
              <a:t>over the</a:t>
            </a:r>
          </a:p>
          <a:p>
            <a:pPr lvl="0"/>
            <a:r>
              <a:rPr lang="en-US" sz="1600" dirty="0" smtClean="0"/>
              <a:t> over </a:t>
            </a:r>
            <a:r>
              <a:rPr lang="en-US" sz="1600" dirty="0"/>
              <a:t>the </a:t>
            </a:r>
            <a:r>
              <a:rPr lang="en-US" sz="1600" dirty="0" smtClean="0"/>
              <a:t>moon</a:t>
            </a:r>
          </a:p>
          <a:p>
            <a:pPr marL="36576" lvl="0" indent="0">
              <a:buNone/>
            </a:pPr>
            <a:endParaRPr lang="en-US" sz="1600" dirty="0"/>
          </a:p>
          <a:p>
            <a:pPr marL="36576" indent="0">
              <a:buNone/>
            </a:pPr>
            <a:r>
              <a:rPr lang="en-US" sz="1600" dirty="0"/>
              <a:t>So you have 4 n-grams in this case. When </a:t>
            </a:r>
            <a:r>
              <a:rPr lang="en-US" sz="1600" b="1" dirty="0"/>
              <a:t>N=1</a:t>
            </a:r>
            <a:r>
              <a:rPr lang="en-US" sz="1600" dirty="0"/>
              <a:t>, this is referred to as </a:t>
            </a:r>
            <a:r>
              <a:rPr lang="en-US" sz="1600" b="1" dirty="0"/>
              <a:t>unigrams</a:t>
            </a:r>
            <a:r>
              <a:rPr lang="en-US" sz="1600" dirty="0"/>
              <a:t> and this is essentially the individual words in a sentence. When </a:t>
            </a:r>
            <a:r>
              <a:rPr lang="en-US" sz="1600" b="1" dirty="0"/>
              <a:t>N=2</a:t>
            </a:r>
            <a:r>
              <a:rPr lang="en-US" sz="1600" dirty="0"/>
              <a:t>, this is called </a:t>
            </a:r>
            <a:r>
              <a:rPr lang="en-US" sz="1600" b="1" dirty="0"/>
              <a:t>bigrams</a:t>
            </a:r>
            <a:r>
              <a:rPr lang="en-US" sz="1600" dirty="0"/>
              <a:t> and when </a:t>
            </a:r>
            <a:r>
              <a:rPr lang="en-US" sz="1600" b="1" dirty="0"/>
              <a:t>N=3</a:t>
            </a:r>
            <a:r>
              <a:rPr lang="en-US" sz="1600" dirty="0"/>
              <a:t> this is called </a:t>
            </a:r>
            <a:r>
              <a:rPr lang="en-US" sz="1600" b="1" dirty="0"/>
              <a:t>trigrams</a:t>
            </a:r>
            <a:r>
              <a:rPr lang="en-US" sz="1600" dirty="0"/>
              <a:t>. When N&gt;3 this is usually referred to as four grams or five grams and so on</a:t>
            </a:r>
            <a:r>
              <a:rPr lang="en-US" sz="1600" dirty="0" smtClean="0"/>
              <a:t>.</a:t>
            </a:r>
          </a:p>
          <a:p>
            <a:pPr marL="36576" indent="0">
              <a:buNone/>
            </a:pPr>
            <a:endParaRPr lang="en-US" sz="1600" dirty="0"/>
          </a:p>
          <a:p>
            <a:pPr marL="448056" lvl="1" indent="0">
              <a:buNone/>
            </a:pPr>
            <a:r>
              <a:rPr lang="en-US" sz="1700" dirty="0"/>
              <a:t>If X=</a:t>
            </a:r>
            <a:r>
              <a:rPr lang="en-US" sz="1700" dirty="0" err="1"/>
              <a:t>Num</a:t>
            </a:r>
            <a:r>
              <a:rPr lang="en-US" sz="1700" dirty="0"/>
              <a:t> of words in a given sentence K, the number of n-grams for sentence K would be</a:t>
            </a:r>
            <a:r>
              <a:rPr lang="en-US" sz="1700" dirty="0" smtClean="0"/>
              <a:t>:</a:t>
            </a:r>
          </a:p>
          <a:p>
            <a:pPr marL="448056" lvl="1" indent="0">
              <a:buNone/>
            </a:pPr>
            <a:endParaRPr lang="en-US" sz="1700" dirty="0"/>
          </a:p>
          <a:p>
            <a:pPr marL="448056" lvl="1" indent="0">
              <a:buNone/>
            </a:pPr>
            <a:r>
              <a:rPr lang="en-US" sz="2200" dirty="0" err="1" smtClean="0"/>
              <a:t>N</a:t>
            </a:r>
            <a:r>
              <a:rPr lang="en-US" sz="1200" dirty="0" err="1" smtClean="0"/>
              <a:t>grams</a:t>
            </a:r>
            <a:r>
              <a:rPr lang="en-US" sz="1400" dirty="0" err="1" smtClean="0"/>
              <a:t>k</a:t>
            </a:r>
            <a:r>
              <a:rPr lang="en-US" sz="1400" dirty="0"/>
              <a:t> </a:t>
            </a:r>
            <a:r>
              <a:rPr lang="en-US" sz="1400" dirty="0" smtClean="0"/>
              <a:t> = </a:t>
            </a:r>
            <a:r>
              <a:rPr lang="en-US" sz="2000" dirty="0" smtClean="0"/>
              <a:t>X-(N-1)</a:t>
            </a:r>
            <a:endParaRPr lang="en-US" sz="2200" dirty="0" smtClean="0"/>
          </a:p>
          <a:p>
            <a:pPr marL="448056" lvl="1" indent="0">
              <a:buNone/>
            </a:pPr>
            <a:endParaRPr lang="en-US" sz="1700" dirty="0"/>
          </a:p>
          <a:p>
            <a:pPr marL="36576" indent="0">
              <a:buNone/>
            </a:pP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86516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code block for N-gram generation:</a:t>
            </a:r>
            <a:endParaRPr lang="en-US" sz="2800" dirty="0"/>
          </a:p>
        </p:txBody>
      </p:sp>
      <p:pic>
        <p:nvPicPr>
          <p:cNvPr id="4" name="Content Placeholder 3" descr="C:\Users\ronok_cse\Desktop\Captur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001000" cy="39627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5109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/>
          </a:bodyPr>
          <a:lstStyle/>
          <a:p>
            <a:r>
              <a:rPr lang="en-US" sz="2800" dirty="0"/>
              <a:t>N-Gram data  MODEL 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1447800"/>
            <a:ext cx="7086600" cy="26682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427193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956</TotalTime>
  <Words>442</Words>
  <Application>Microsoft Office PowerPoint</Application>
  <PresentationFormat>On-screen Show (4:3)</PresentationFormat>
  <Paragraphs>74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Technic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are N-Grams :</vt:lpstr>
      <vt:lpstr>N-Gram Function:</vt:lpstr>
      <vt:lpstr>The code block for N-gram generation:</vt:lpstr>
      <vt:lpstr>N-Gram data  MODEL :</vt:lpstr>
      <vt:lpstr>Code for positive &amp; negative  feedback</vt:lpstr>
      <vt:lpstr>Show percentage: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SHARIF&amp;SHIBLU</dc:creator>
  <cp:lastModifiedBy>t</cp:lastModifiedBy>
  <cp:revision>40</cp:revision>
  <dcterms:created xsi:type="dcterms:W3CDTF">2006-08-16T00:00:00Z</dcterms:created>
  <dcterms:modified xsi:type="dcterms:W3CDTF">2020-09-06T06:35:33Z</dcterms:modified>
</cp:coreProperties>
</file>