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57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67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SENTIMENTAL  ANALYSIS WITH N-GRAM METHODOLOGY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95599"/>
            <a:ext cx="34360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Supervised By :</a:t>
            </a:r>
          </a:p>
          <a:p>
            <a:pPr>
              <a:spcAft>
                <a:spcPts val="600"/>
              </a:spcAft>
            </a:pP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Joyassree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Sen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895599"/>
            <a:ext cx="3505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By 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M.M.Mamuduzzaman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Roll no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1414026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Reg. no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1145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Session : 2014-2015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Islamic university,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Kushtia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Bangladesh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Code for </a:t>
            </a:r>
            <a:r>
              <a:rPr lang="en-US" sz="2800" b="1" dirty="0" smtClean="0"/>
              <a:t>positive &amp; negative  </a:t>
            </a:r>
            <a:r>
              <a:rPr lang="en-US" sz="2800" b="1" dirty="0"/>
              <a:t>feedback</a:t>
            </a:r>
            <a:endParaRPr lang="en-US" sz="2800" dirty="0"/>
          </a:p>
        </p:txBody>
      </p:sp>
      <p:pic>
        <p:nvPicPr>
          <p:cNvPr id="1026" name="Picture 2" descr="C:\Users\t\OneDrive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1"/>
            <a:ext cx="746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\OneDrive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543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Show percentage: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2050" name="Picture 2" descr="C:\Users\t\OneDrive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486019"/>
            <a:ext cx="5943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media monitoring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Support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feedback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Brand monitoring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752600"/>
            <a:ext cx="68199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lots of data to implement this system.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 huge number of data can cause the time error.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for customer skill to deal with computers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browsers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maintenance.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5" y="2971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53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Sentimental analysis has been studied in wide area of domain such as movie review , teaching review , product review , e-learning , hotel review and 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Sentimental analysis is the interpretation and classification of emotions (positive , negative and neutral ) within text data using text analysis techniques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task of sentiment analysis typically involves taking a piece of text, whether it’s a sentence, a comment or an entire document and returning a “score” that measures how positive or negative the text 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 in customer feedback:</a:t>
            </a:r>
          </a:p>
          <a:p>
            <a:endParaRPr lang="en-US" dirty="0"/>
          </a:p>
        </p:txBody>
      </p:sp>
      <p:pic>
        <p:nvPicPr>
          <p:cNvPr id="7" name="Picture 6" descr="Customer feedback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276600"/>
            <a:ext cx="8153401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8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4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877499"/>
            <a:ext cx="531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  REQUOREMENTS</a:t>
            </a:r>
          </a:p>
          <a:p>
            <a:r>
              <a:rPr lang="en-US" dirty="0"/>
              <a:t> 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784" y="2353341"/>
            <a:ext cx="605701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systems: Microsoft windows.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Front End:  HTML5, CSS, 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Back End: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PHP5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Base: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Apache HTTP server.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Sublime text.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Browser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XAMPP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Chorome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Developer 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How Sentiment analysis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9420" y="1600200"/>
            <a:ext cx="5725160" cy="4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2800" dirty="0"/>
              <a:t>What are N-Grams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/>
              <a:t>N-grams of texts are extensively used in text mining and natural language processing tasks. They are basically a set of co-</a:t>
            </a:r>
            <a:r>
              <a:rPr lang="en-US" sz="1600" dirty="0" err="1"/>
              <a:t>occuring</a:t>
            </a:r>
            <a:r>
              <a:rPr lang="en-US" sz="1600" dirty="0"/>
              <a:t> words within a given window and when computing the n-grams you typically move one word forward (although you can move X words forward in more advanced scenarios). For example, for the sentence </a:t>
            </a:r>
            <a:r>
              <a:rPr lang="en-US" sz="1600" i="1" dirty="0"/>
              <a:t>"The cow jumps over the moon"</a:t>
            </a:r>
            <a:r>
              <a:rPr lang="en-US" sz="1600" dirty="0"/>
              <a:t>. If N=2 (known as bigrams), then the </a:t>
            </a:r>
            <a:r>
              <a:rPr lang="en-US" sz="1600" dirty="0" err="1"/>
              <a:t>ngrams</a:t>
            </a:r>
            <a:r>
              <a:rPr lang="en-US" sz="1600" dirty="0"/>
              <a:t> would be</a:t>
            </a:r>
            <a:r>
              <a:rPr lang="en-US" sz="1600" dirty="0" smtClean="0"/>
              <a:t>:.</a:t>
            </a:r>
            <a:endParaRPr lang="en-US" sz="1600" dirty="0"/>
          </a:p>
          <a:p>
            <a:pPr lvl="0"/>
            <a:r>
              <a:rPr lang="en-US" sz="1600" dirty="0"/>
              <a:t>the cow</a:t>
            </a:r>
          </a:p>
          <a:p>
            <a:pPr lvl="0"/>
            <a:r>
              <a:rPr lang="en-US" sz="1600" dirty="0"/>
              <a:t>cow jumps</a:t>
            </a:r>
          </a:p>
          <a:p>
            <a:pPr lvl="0"/>
            <a:r>
              <a:rPr lang="en-US" sz="1600" dirty="0"/>
              <a:t>jumps over</a:t>
            </a:r>
          </a:p>
          <a:p>
            <a:pPr lvl="0"/>
            <a:r>
              <a:rPr lang="en-US" sz="1600" dirty="0"/>
              <a:t>over the</a:t>
            </a:r>
          </a:p>
          <a:p>
            <a:pPr lvl="0"/>
            <a:r>
              <a:rPr lang="en-US" sz="1600" dirty="0"/>
              <a:t>the moon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N-Gram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1600" dirty="0"/>
              <a:t>So you have 5 n-grams in this case. Notice that we moved from the-&gt;cow to cow-&gt;jumps to jumps-&gt;over, </a:t>
            </a:r>
            <a:r>
              <a:rPr lang="en-US" sz="1600" dirty="0" err="1"/>
              <a:t>etc</a:t>
            </a:r>
            <a:r>
              <a:rPr lang="en-US" sz="1600" dirty="0"/>
              <a:t>, essentially moving one word forward to generate the next bigram.</a:t>
            </a:r>
          </a:p>
          <a:p>
            <a:pPr marL="36576" indent="0">
              <a:buNone/>
            </a:pPr>
            <a:r>
              <a:rPr lang="en-US" sz="1600" dirty="0" smtClean="0"/>
              <a:t>       If </a:t>
            </a:r>
            <a:r>
              <a:rPr lang="en-US" sz="1600" dirty="0"/>
              <a:t>N=3, the n-grams would be</a:t>
            </a:r>
            <a:r>
              <a:rPr lang="en-US" sz="1600" dirty="0" smtClean="0"/>
              <a:t>:</a:t>
            </a:r>
          </a:p>
          <a:p>
            <a:pPr marL="36576" indent="0">
              <a:buNone/>
            </a:pPr>
            <a:endParaRPr lang="en-US" sz="1600" dirty="0"/>
          </a:p>
          <a:p>
            <a:pPr lvl="0"/>
            <a:r>
              <a:rPr lang="en-US" sz="1600" dirty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cow jumps</a:t>
            </a:r>
          </a:p>
          <a:p>
            <a:pPr lvl="0"/>
            <a:r>
              <a:rPr lang="en-US" sz="1600" dirty="0" smtClean="0"/>
              <a:t> cow </a:t>
            </a:r>
            <a:r>
              <a:rPr lang="en-US" sz="1600" dirty="0"/>
              <a:t>jumps over</a:t>
            </a:r>
          </a:p>
          <a:p>
            <a:pPr lvl="0"/>
            <a:r>
              <a:rPr lang="en-US" sz="1600" dirty="0" smtClean="0"/>
              <a:t> jumps </a:t>
            </a:r>
            <a:r>
              <a:rPr lang="en-US" sz="1600" dirty="0"/>
              <a:t>over the</a:t>
            </a:r>
          </a:p>
          <a:p>
            <a:pPr lvl="0"/>
            <a:r>
              <a:rPr lang="en-US" sz="1600" dirty="0" smtClean="0"/>
              <a:t> over </a:t>
            </a:r>
            <a:r>
              <a:rPr lang="en-US" sz="1600" dirty="0"/>
              <a:t>the </a:t>
            </a:r>
            <a:r>
              <a:rPr lang="en-US" sz="1600" dirty="0" smtClean="0"/>
              <a:t>moon</a:t>
            </a:r>
          </a:p>
          <a:p>
            <a:pPr marL="36576" lvl="0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600" dirty="0"/>
              <a:t>So you have 4 n-grams in this case. When </a:t>
            </a:r>
            <a:r>
              <a:rPr lang="en-US" sz="1600" b="1" dirty="0"/>
              <a:t>N=1</a:t>
            </a:r>
            <a:r>
              <a:rPr lang="en-US" sz="1600" dirty="0"/>
              <a:t>, this is referred to as </a:t>
            </a:r>
            <a:r>
              <a:rPr lang="en-US" sz="1600" b="1" dirty="0"/>
              <a:t>unigrams</a:t>
            </a:r>
            <a:r>
              <a:rPr lang="en-US" sz="1600" dirty="0"/>
              <a:t> and this is essentially the individual words in a sentence. When </a:t>
            </a:r>
            <a:r>
              <a:rPr lang="en-US" sz="1600" b="1" dirty="0"/>
              <a:t>N=2</a:t>
            </a:r>
            <a:r>
              <a:rPr lang="en-US" sz="1600" dirty="0"/>
              <a:t>, this is called </a:t>
            </a:r>
            <a:r>
              <a:rPr lang="en-US" sz="1600" b="1" dirty="0"/>
              <a:t>bigrams</a:t>
            </a:r>
            <a:r>
              <a:rPr lang="en-US" sz="1600" dirty="0"/>
              <a:t> and when </a:t>
            </a:r>
            <a:r>
              <a:rPr lang="en-US" sz="1600" b="1" dirty="0"/>
              <a:t>N=3</a:t>
            </a:r>
            <a:r>
              <a:rPr lang="en-US" sz="1600" dirty="0"/>
              <a:t> this is called </a:t>
            </a:r>
            <a:r>
              <a:rPr lang="en-US" sz="1600" b="1" dirty="0"/>
              <a:t>trigrams</a:t>
            </a:r>
            <a:r>
              <a:rPr lang="en-US" sz="1600" dirty="0"/>
              <a:t>. When N&gt;3 this is usually referred to as four grams or five grams and so on</a:t>
            </a:r>
            <a:r>
              <a:rPr lang="en-US" sz="1600" dirty="0" smtClean="0"/>
              <a:t>.</a:t>
            </a:r>
          </a:p>
          <a:p>
            <a:pPr marL="36576" indent="0">
              <a:buNone/>
            </a:pPr>
            <a:endParaRPr lang="en-US" sz="1600" dirty="0"/>
          </a:p>
          <a:p>
            <a:pPr marL="448056" lvl="1" indent="0">
              <a:buNone/>
            </a:pPr>
            <a:r>
              <a:rPr lang="en-US" sz="1700" dirty="0"/>
              <a:t>If X=</a:t>
            </a:r>
            <a:r>
              <a:rPr lang="en-US" sz="1700" dirty="0" err="1"/>
              <a:t>Num</a:t>
            </a:r>
            <a:r>
              <a:rPr lang="en-US" sz="1700" dirty="0"/>
              <a:t> of words in a given sentence K, the number of n-grams for sentence K would be</a:t>
            </a:r>
            <a:r>
              <a:rPr lang="en-US" sz="1700" dirty="0" smtClean="0"/>
              <a:t>:</a:t>
            </a:r>
          </a:p>
          <a:p>
            <a:pPr marL="448056" lvl="1" indent="0">
              <a:buNone/>
            </a:pPr>
            <a:endParaRPr lang="en-US" sz="1700" dirty="0"/>
          </a:p>
          <a:p>
            <a:pPr marL="448056" lvl="1" indent="0">
              <a:buNone/>
            </a:pPr>
            <a:r>
              <a:rPr lang="en-US" sz="2200" dirty="0" err="1" smtClean="0"/>
              <a:t>N</a:t>
            </a:r>
            <a:r>
              <a:rPr lang="en-US" sz="1200" dirty="0" err="1" smtClean="0"/>
              <a:t>grams</a:t>
            </a:r>
            <a:r>
              <a:rPr lang="en-US" sz="1400" dirty="0" err="1" smtClean="0"/>
              <a:t>k</a:t>
            </a:r>
            <a:r>
              <a:rPr lang="en-US" sz="1400" dirty="0"/>
              <a:t> </a:t>
            </a:r>
            <a:r>
              <a:rPr lang="en-US" sz="1400" dirty="0" smtClean="0"/>
              <a:t> = </a:t>
            </a:r>
            <a:r>
              <a:rPr lang="en-US" sz="2000" dirty="0" smtClean="0"/>
              <a:t>X-(N-1)</a:t>
            </a:r>
            <a:endParaRPr lang="en-US" sz="2200" dirty="0" smtClean="0"/>
          </a:p>
          <a:p>
            <a:pPr marL="448056" lvl="1" indent="0">
              <a:buNone/>
            </a:pPr>
            <a:endParaRPr lang="en-US" sz="1700" dirty="0"/>
          </a:p>
          <a:p>
            <a:pPr marL="36576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65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code block for N-gram generation:</a:t>
            </a:r>
            <a:endParaRPr lang="en-US" sz="2800" dirty="0"/>
          </a:p>
        </p:txBody>
      </p:sp>
      <p:pic>
        <p:nvPicPr>
          <p:cNvPr id="4" name="Content Placeholder 3" descr="C:\Users\ronok_cse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01000" cy="3962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1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N-Gram data  MODEL 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447800"/>
            <a:ext cx="7086600" cy="2668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964</TotalTime>
  <Words>397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N-Grams :</vt:lpstr>
      <vt:lpstr>N-Gram Function:</vt:lpstr>
      <vt:lpstr>The code block for N-gram generation:</vt:lpstr>
      <vt:lpstr>N-Gram data  MODEL :</vt:lpstr>
      <vt:lpstr>Code for positive &amp; negative  feedback</vt:lpstr>
      <vt:lpstr>Show percentage: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SHARIF&amp;SHIBLU</dc:creator>
  <cp:lastModifiedBy>t</cp:lastModifiedBy>
  <cp:revision>44</cp:revision>
  <dcterms:created xsi:type="dcterms:W3CDTF">2006-08-16T00:00:00Z</dcterms:created>
  <dcterms:modified xsi:type="dcterms:W3CDTF">2020-09-07T08:59:46Z</dcterms:modified>
</cp:coreProperties>
</file>