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C7E0-D195-C9CB-C8FB-A72516B61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00626C-1AAB-93D7-7425-772E618D4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B25960-BAB8-14AD-D11B-E4F07658AEDE}"/>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9B352ACA-74CA-3CDF-67F2-BDEFBFE15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C0A4B-4C2B-DE46-57D8-8106FDC5DCDF}"/>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34594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2220-0946-D3A5-7A15-555C836643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C7E98A-350E-C7ED-01E6-A0E2A76D4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B2FB5-A747-DDB2-5EFB-ED45FF551E13}"/>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74C41E6C-3C61-AD4C-C81A-399FC2D00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D128B-1707-4D86-480D-DB61C0240341}"/>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35376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EF565-AC05-7932-83D3-A083F6EE3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604396-420F-596E-F49C-1682E05C5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AD7D4-86F5-C349-43DC-1E37BE9993C2}"/>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08D3DC4E-8F98-7755-03E8-1DA412AE4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CFEA5-3617-F007-AEC0-062AF6D41780}"/>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5393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5C05-2334-C25A-C401-418DD804F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6A0A3-296C-5F4E-F3C0-B0C49A690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EDB73-EB1E-7B00-7A6B-3A9941A03BB2}"/>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7F7E9896-46B0-464D-9460-2B2B83E95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4FD9E-79AA-79D1-FFCB-B99EC638EECD}"/>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118669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E109-5E44-90D1-0B3E-C7C914401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E1EEA-F033-EA83-2D4E-84B39C4A66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E5027-BEFB-AC11-D17C-B7F9A530F61C}"/>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674F5BDF-611E-458F-C6C2-A91A1987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98507-BF0E-DFE4-674C-F52D1D23DC45}"/>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270083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43D1-2845-2D1A-2806-1FC153D4A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3DA39-1530-AD87-B956-F767681B5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4B7E07-C9E4-2CAF-6250-6A946EFF8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24923A-498D-BB95-FF35-71A291D97DB4}"/>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6" name="Footer Placeholder 5">
            <a:extLst>
              <a:ext uri="{FF2B5EF4-FFF2-40B4-BE49-F238E27FC236}">
                <a16:creationId xmlns:a16="http://schemas.microsoft.com/office/drawing/2014/main" id="{12DACB3F-234C-57BC-DD24-310DC71AC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457F7-7B84-DEBE-8F76-4A8422424309}"/>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142323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8D17-DC38-FD87-3515-D471FC418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132975-EB39-0A0C-AC02-6200BDD2C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34538-6E43-CA0E-9631-A9CE29B49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5A57D7-C61A-9E2E-05AB-BE5154434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A16FB-9158-D008-0751-1E866389D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73FCD-FCDF-3ADE-5659-0F367791E5FB}"/>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8" name="Footer Placeholder 7">
            <a:extLst>
              <a:ext uri="{FF2B5EF4-FFF2-40B4-BE49-F238E27FC236}">
                <a16:creationId xmlns:a16="http://schemas.microsoft.com/office/drawing/2014/main" id="{94DECBC1-64FF-62C2-B10B-88F392F605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4DDD1-1C70-6C99-606B-BA05FCAD3351}"/>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222535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90E1-1AA5-47D1-608C-89EEBE1556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05DEA-6D63-6F42-A65E-34A3D1752E0C}"/>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4" name="Footer Placeholder 3">
            <a:extLst>
              <a:ext uri="{FF2B5EF4-FFF2-40B4-BE49-F238E27FC236}">
                <a16:creationId xmlns:a16="http://schemas.microsoft.com/office/drawing/2014/main" id="{41848FAC-390C-8EDA-BE38-59C3B9D86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6C8DAE-5122-AFFC-56E8-F4D321FD76CF}"/>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33758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B6EC9-8508-7744-F415-257A59A2041C}"/>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3" name="Footer Placeholder 2">
            <a:extLst>
              <a:ext uri="{FF2B5EF4-FFF2-40B4-BE49-F238E27FC236}">
                <a16:creationId xmlns:a16="http://schemas.microsoft.com/office/drawing/2014/main" id="{02F67A38-3968-0EF9-8072-9ECD48681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39FA1-87DB-1D64-FD19-5E01E736079A}"/>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97375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F5FD-FB73-988C-2051-896280D9C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F57535-A212-FFA1-0144-D035AA8127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E3307-86A2-8469-4BD2-4ADA37BB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F5F87-F0AD-1F59-6FF7-289DA486DFA2}"/>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6" name="Footer Placeholder 5">
            <a:extLst>
              <a:ext uri="{FF2B5EF4-FFF2-40B4-BE49-F238E27FC236}">
                <a16:creationId xmlns:a16="http://schemas.microsoft.com/office/drawing/2014/main" id="{F5454122-AA28-5849-CB51-7C41E4A16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83B-783D-2F6B-AD7D-61EF1E187E21}"/>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6334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6DAF-1296-3458-E484-2C8F24A00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E7E5C-0BA0-4243-AE49-0E58C3FF9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1099F-8762-2FFE-244A-45E83D879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6C7A9-0404-69E9-62AF-101DEC5880FA}"/>
              </a:ext>
            </a:extLst>
          </p:cNvPr>
          <p:cNvSpPr>
            <a:spLocks noGrp="1"/>
          </p:cNvSpPr>
          <p:nvPr>
            <p:ph type="dt" sz="half" idx="10"/>
          </p:nvPr>
        </p:nvSpPr>
        <p:spPr/>
        <p:txBody>
          <a:bodyPr/>
          <a:lstStyle/>
          <a:p>
            <a:fld id="{83EA035B-075B-496A-9B8D-1C99F71B202B}" type="datetimeFigureOut">
              <a:rPr lang="en-US" smtClean="0"/>
              <a:t>12/12/2023</a:t>
            </a:fld>
            <a:endParaRPr lang="en-US"/>
          </a:p>
        </p:txBody>
      </p:sp>
      <p:sp>
        <p:nvSpPr>
          <p:cNvPr id="6" name="Footer Placeholder 5">
            <a:extLst>
              <a:ext uri="{FF2B5EF4-FFF2-40B4-BE49-F238E27FC236}">
                <a16:creationId xmlns:a16="http://schemas.microsoft.com/office/drawing/2014/main" id="{E65ED92F-198C-BF5D-1ADF-6E87BC00A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27C56-0DC5-7EA4-6C16-3A9E2A52C1E5}"/>
              </a:ext>
            </a:extLst>
          </p:cNvPr>
          <p:cNvSpPr>
            <a:spLocks noGrp="1"/>
          </p:cNvSpPr>
          <p:nvPr>
            <p:ph type="sldNum" sz="quarter" idx="12"/>
          </p:nvPr>
        </p:nvSpPr>
        <p:spPr/>
        <p:txBody>
          <a:bodyPr/>
          <a:lstStyle/>
          <a:p>
            <a:fld id="{E5F3338C-5231-403D-8C8A-41A5000D6FE5}" type="slidenum">
              <a:rPr lang="en-US" smtClean="0"/>
              <a:t>‹#›</a:t>
            </a:fld>
            <a:endParaRPr lang="en-US"/>
          </a:p>
        </p:txBody>
      </p:sp>
    </p:spTree>
    <p:extLst>
      <p:ext uri="{BB962C8B-B14F-4D97-AF65-F5344CB8AC3E}">
        <p14:creationId xmlns:p14="http://schemas.microsoft.com/office/powerpoint/2010/main" val="200940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1EC59-B2B1-E4CF-26AE-F9814F5AD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3DC2A-B9C4-5488-6EB6-3F1A1DC9B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659E5-C7BD-CCBA-8A6B-AAA2D4494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A035B-075B-496A-9B8D-1C99F71B202B}" type="datetimeFigureOut">
              <a:rPr lang="en-US" smtClean="0"/>
              <a:t>12/12/2023</a:t>
            </a:fld>
            <a:endParaRPr lang="en-US"/>
          </a:p>
        </p:txBody>
      </p:sp>
      <p:sp>
        <p:nvSpPr>
          <p:cNvPr id="5" name="Footer Placeholder 4">
            <a:extLst>
              <a:ext uri="{FF2B5EF4-FFF2-40B4-BE49-F238E27FC236}">
                <a16:creationId xmlns:a16="http://schemas.microsoft.com/office/drawing/2014/main" id="{CA74E801-34DB-BF7D-ECF4-F68300C34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04750D-1BDF-A0BE-4458-9AA1EDF9B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3338C-5231-403D-8C8A-41A5000D6FE5}" type="slidenum">
              <a:rPr lang="en-US" smtClean="0"/>
              <a:t>‹#›</a:t>
            </a:fld>
            <a:endParaRPr lang="en-US"/>
          </a:p>
        </p:txBody>
      </p:sp>
    </p:spTree>
    <p:extLst>
      <p:ext uri="{BB962C8B-B14F-4D97-AF65-F5344CB8AC3E}">
        <p14:creationId xmlns:p14="http://schemas.microsoft.com/office/powerpoint/2010/main" val="1098997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42D4-95F1-72C6-2344-13A7346185E7}"/>
              </a:ext>
            </a:extLst>
          </p:cNvPr>
          <p:cNvSpPr>
            <a:spLocks noGrp="1"/>
          </p:cNvSpPr>
          <p:nvPr>
            <p:ph type="ctrTitle"/>
          </p:nvPr>
        </p:nvSpPr>
        <p:spPr>
          <a:xfrm>
            <a:off x="759655" y="295423"/>
            <a:ext cx="10128739" cy="1688124"/>
          </a:xfrm>
        </p:spPr>
        <p:txBody>
          <a:bodyPr>
            <a:normAutofit fontScale="90000"/>
          </a:bodyPr>
          <a:lstStyle/>
          <a:p>
            <a:r>
              <a:rPr lang="en-US" b="1" dirty="0">
                <a:solidFill>
                  <a:schemeClr val="accent5">
                    <a:lumMod val="75000"/>
                  </a:schemeClr>
                </a:solidFill>
              </a:rPr>
              <a:t>CHAP. 8: Concurrency Control</a:t>
            </a:r>
            <a:br>
              <a:rPr lang="en-US" b="1" dirty="0">
                <a:solidFill>
                  <a:schemeClr val="accent5">
                    <a:lumMod val="75000"/>
                  </a:schemeClr>
                </a:solidFill>
              </a:rPr>
            </a:br>
            <a:r>
              <a:rPr lang="en-US" b="1" dirty="0">
                <a:solidFill>
                  <a:schemeClr val="accent5">
                    <a:lumMod val="75000"/>
                  </a:schemeClr>
                </a:solidFill>
              </a:rPr>
              <a:t>Techniques</a:t>
            </a:r>
          </a:p>
        </p:txBody>
      </p:sp>
      <p:sp>
        <p:nvSpPr>
          <p:cNvPr id="3" name="Subtitle 2">
            <a:extLst>
              <a:ext uri="{FF2B5EF4-FFF2-40B4-BE49-F238E27FC236}">
                <a16:creationId xmlns:a16="http://schemas.microsoft.com/office/drawing/2014/main" id="{4B89AB31-12C8-5D8F-A49E-F85665AD7133}"/>
              </a:ext>
            </a:extLst>
          </p:cNvPr>
          <p:cNvSpPr>
            <a:spLocks noGrp="1"/>
          </p:cNvSpPr>
          <p:nvPr>
            <p:ph type="subTitle" idx="1"/>
          </p:nvPr>
        </p:nvSpPr>
        <p:spPr>
          <a:xfrm>
            <a:off x="1364565" y="1885071"/>
            <a:ext cx="10311619" cy="4972929"/>
          </a:xfrm>
        </p:spPr>
        <p:txBody>
          <a:bodyPr>
            <a:normAutofit/>
          </a:bodyPr>
          <a:lstStyle/>
          <a:p>
            <a:pPr algn="l"/>
            <a:r>
              <a:rPr lang="en-US" sz="6000" b="1" u="sng" dirty="0"/>
              <a:t>Key points</a:t>
            </a:r>
          </a:p>
          <a:p>
            <a:pPr marL="1143000" indent="-1143000" algn="l">
              <a:buFont typeface="+mj-lt"/>
              <a:buAutoNum type="arabicPeriod"/>
            </a:pPr>
            <a:r>
              <a:rPr lang="en-US" sz="6000" dirty="0"/>
              <a:t>Introduction</a:t>
            </a:r>
          </a:p>
          <a:p>
            <a:pPr marL="1143000" indent="-1143000" algn="l">
              <a:buFont typeface="+mj-lt"/>
              <a:buAutoNum type="arabicPeriod"/>
            </a:pPr>
            <a:r>
              <a:rPr lang="en-US" sz="6000" dirty="0"/>
              <a:t>Transaction</a:t>
            </a:r>
          </a:p>
          <a:p>
            <a:pPr marL="1143000" indent="-1143000" algn="l">
              <a:buFont typeface="+mj-lt"/>
              <a:buAutoNum type="arabicPeriod"/>
            </a:pPr>
            <a:r>
              <a:rPr lang="en-US" sz="4800" dirty="0"/>
              <a:t>Methods for Serializability</a:t>
            </a:r>
          </a:p>
          <a:p>
            <a:pPr marL="1143000" indent="-1143000" algn="l">
              <a:buFont typeface="+mj-lt"/>
              <a:buAutoNum type="arabicPeriod"/>
            </a:pPr>
            <a:r>
              <a:rPr lang="en-US" sz="5400" dirty="0"/>
              <a:t>Concurrency Control</a:t>
            </a:r>
            <a:endParaRPr lang="en-US" sz="2000" dirty="0"/>
          </a:p>
        </p:txBody>
      </p:sp>
    </p:spTree>
    <p:extLst>
      <p:ext uri="{BB962C8B-B14F-4D97-AF65-F5344CB8AC3E}">
        <p14:creationId xmlns:p14="http://schemas.microsoft.com/office/powerpoint/2010/main" val="40418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8A4-8B84-FFA5-208C-D700321D125C}"/>
              </a:ext>
            </a:extLst>
          </p:cNvPr>
          <p:cNvSpPr>
            <a:spLocks noGrp="1"/>
          </p:cNvSpPr>
          <p:nvPr>
            <p:ph type="title"/>
          </p:nvPr>
        </p:nvSpPr>
        <p:spPr/>
        <p:txBody>
          <a:bodyPr/>
          <a:lstStyle/>
          <a:p>
            <a:r>
              <a:rPr lang="en-US" b="1" dirty="0">
                <a:solidFill>
                  <a:schemeClr val="accent5">
                    <a:lumMod val="75000"/>
                  </a:schemeClr>
                </a:solidFill>
              </a:rPr>
              <a:t>Concurrency Control</a:t>
            </a:r>
            <a:br>
              <a:rPr lang="en-US" b="1" dirty="0">
                <a:solidFill>
                  <a:schemeClr val="accent5">
                    <a:lumMod val="75000"/>
                  </a:schemeClr>
                </a:solidFill>
              </a:rPr>
            </a:br>
            <a:r>
              <a:rPr lang="en-US" b="1" dirty="0">
                <a:solidFill>
                  <a:schemeClr val="accent5">
                    <a:lumMod val="75000"/>
                  </a:schemeClr>
                </a:solidFill>
              </a:rPr>
              <a:t>Techniques</a:t>
            </a:r>
            <a:endParaRPr lang="en-US" dirty="0"/>
          </a:p>
        </p:txBody>
      </p:sp>
      <p:sp>
        <p:nvSpPr>
          <p:cNvPr id="3" name="Content Placeholder 2">
            <a:extLst>
              <a:ext uri="{FF2B5EF4-FFF2-40B4-BE49-F238E27FC236}">
                <a16:creationId xmlns:a16="http://schemas.microsoft.com/office/drawing/2014/main" id="{01CC543D-2EE8-6F4B-0AA9-1EA4913E4F61}"/>
              </a:ext>
            </a:extLst>
          </p:cNvPr>
          <p:cNvSpPr>
            <a:spLocks noGrp="1"/>
          </p:cNvSpPr>
          <p:nvPr>
            <p:ph idx="1"/>
          </p:nvPr>
        </p:nvSpPr>
        <p:spPr>
          <a:xfrm>
            <a:off x="0" y="1825624"/>
            <a:ext cx="11353800" cy="5032375"/>
          </a:xfrm>
        </p:spPr>
        <p:txBody>
          <a:bodyPr>
            <a:normAutofit/>
          </a:bodyPr>
          <a:lstStyle/>
          <a:p>
            <a:r>
              <a:rPr lang="en-US" sz="3600" b="0" i="0" dirty="0">
                <a:solidFill>
                  <a:srgbClr val="374151"/>
                </a:solidFill>
                <a:effectLst/>
                <a:latin typeface="Söhne"/>
              </a:rPr>
              <a:t>Concurrency control is a crucial aspect of database management systems (DBMS) that ensures multiple transactions can execute concurrently without compromising the consistency and integrity of the database. Transactions are sequences of one or more SQL statements that are executed as a single unit of work.</a:t>
            </a:r>
          </a:p>
          <a:p>
            <a:r>
              <a:rPr lang="en-US" sz="3600" b="0" i="0" dirty="0">
                <a:solidFill>
                  <a:srgbClr val="374151"/>
                </a:solidFill>
                <a:effectLst/>
                <a:latin typeface="Söhne"/>
              </a:rPr>
              <a:t>Concurrency control techniques help manage access to shared resources, such as database tables, to prevent conflicts and maintain data integrity.</a:t>
            </a:r>
            <a:endParaRPr lang="en-US" sz="4800" dirty="0"/>
          </a:p>
        </p:txBody>
      </p:sp>
    </p:spTree>
    <p:extLst>
      <p:ext uri="{BB962C8B-B14F-4D97-AF65-F5344CB8AC3E}">
        <p14:creationId xmlns:p14="http://schemas.microsoft.com/office/powerpoint/2010/main" val="94629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EA76-97C3-C9BA-031D-6F34010F4EB8}"/>
              </a:ext>
            </a:extLst>
          </p:cNvPr>
          <p:cNvSpPr>
            <a:spLocks noGrp="1"/>
          </p:cNvSpPr>
          <p:nvPr>
            <p:ph type="title"/>
          </p:nvPr>
        </p:nvSpPr>
        <p:spPr>
          <a:xfrm>
            <a:off x="2349305" y="13906"/>
            <a:ext cx="7005710" cy="1941502"/>
          </a:xfrm>
        </p:spPr>
        <p:txBody>
          <a:bodyPr>
            <a:normAutofit/>
          </a:bodyPr>
          <a:lstStyle/>
          <a:p>
            <a:pPr algn="ctr"/>
            <a:r>
              <a:rPr lang="en-US" sz="4000" b="1" i="0" dirty="0">
                <a:solidFill>
                  <a:srgbClr val="00B0F0"/>
                </a:solidFill>
                <a:effectLst/>
                <a:latin typeface="Söhne"/>
              </a:rPr>
              <a:t>Here's</a:t>
            </a:r>
            <a:r>
              <a:rPr lang="en-US" sz="4400" b="1" i="0" dirty="0">
                <a:solidFill>
                  <a:srgbClr val="00B0F0"/>
                </a:solidFill>
                <a:effectLst/>
                <a:latin typeface="Söhne"/>
              </a:rPr>
              <a:t> an introduction to some common concurrency control techniques:</a:t>
            </a:r>
            <a:endParaRPr lang="en-US" dirty="0"/>
          </a:p>
        </p:txBody>
      </p:sp>
      <p:sp>
        <p:nvSpPr>
          <p:cNvPr id="3" name="Content Placeholder 2">
            <a:extLst>
              <a:ext uri="{FF2B5EF4-FFF2-40B4-BE49-F238E27FC236}">
                <a16:creationId xmlns:a16="http://schemas.microsoft.com/office/drawing/2014/main" id="{12EE4341-8EDB-1641-B6BA-3B4647EE5DCF}"/>
              </a:ext>
            </a:extLst>
          </p:cNvPr>
          <p:cNvSpPr>
            <a:spLocks noGrp="1"/>
          </p:cNvSpPr>
          <p:nvPr>
            <p:ph idx="1"/>
          </p:nvPr>
        </p:nvSpPr>
        <p:spPr>
          <a:xfrm>
            <a:off x="0" y="2071307"/>
            <a:ext cx="12027877" cy="4786692"/>
          </a:xfrm>
        </p:spPr>
        <p:txBody>
          <a:bodyPr>
            <a:normAutofit lnSpcReduction="10000"/>
          </a:bodyPr>
          <a:lstStyle/>
          <a:p>
            <a:pPr>
              <a:buFont typeface="+mj-lt"/>
              <a:buAutoNum type="arabicPeriod"/>
            </a:pPr>
            <a:r>
              <a:rPr lang="en-US" sz="4000" i="0" u="sng" dirty="0">
                <a:solidFill>
                  <a:srgbClr val="374151"/>
                </a:solidFill>
                <a:effectLst/>
                <a:latin typeface="Söhne"/>
              </a:rPr>
              <a:t>Locking:</a:t>
            </a:r>
          </a:p>
          <a:p>
            <a:pPr marL="457200" lvl="1" indent="0">
              <a:buNone/>
            </a:pPr>
            <a:r>
              <a:rPr lang="en-US" sz="3200" i="0" dirty="0">
                <a:solidFill>
                  <a:srgbClr val="374151"/>
                </a:solidFill>
                <a:effectLst/>
                <a:latin typeface="Söhne"/>
              </a:rPr>
              <a:t>Overview: Locking is a fundamental technique that prevents multiple transactions from accessing the same resource simultaneously</a:t>
            </a:r>
            <a:r>
              <a:rPr lang="en-US" b="0" i="0" dirty="0">
                <a:solidFill>
                  <a:srgbClr val="374151"/>
                </a:solidFill>
                <a:effectLst/>
                <a:latin typeface="Söhne"/>
              </a:rPr>
              <a:t>.</a:t>
            </a:r>
          </a:p>
          <a:p>
            <a:pPr>
              <a:buFont typeface="+mj-lt"/>
              <a:buAutoNum type="arabicPeriod"/>
            </a:pPr>
            <a:r>
              <a:rPr lang="en-US" sz="3600" i="0" u="sng" dirty="0">
                <a:solidFill>
                  <a:srgbClr val="374151"/>
                </a:solidFill>
                <a:effectLst/>
                <a:latin typeface="Söhne"/>
              </a:rPr>
              <a:t>Timestamp Ordering</a:t>
            </a:r>
            <a:r>
              <a:rPr lang="en-US" b="1" i="0" dirty="0">
                <a:solidFill>
                  <a:srgbClr val="374151"/>
                </a:solidFill>
                <a:effectLst/>
                <a:latin typeface="Söhne"/>
              </a:rPr>
              <a:t>:</a:t>
            </a:r>
            <a:endParaRPr lang="en-US" b="0" i="0" dirty="0">
              <a:solidFill>
                <a:srgbClr val="374151"/>
              </a:solidFill>
              <a:effectLst/>
              <a:latin typeface="Söhne"/>
            </a:endParaRPr>
          </a:p>
          <a:p>
            <a:pPr marL="457200" lvl="1" indent="0">
              <a:buNone/>
            </a:pPr>
            <a:r>
              <a:rPr lang="en-US" sz="3200" b="1" i="0" dirty="0">
                <a:solidFill>
                  <a:srgbClr val="374151"/>
                </a:solidFill>
                <a:effectLst/>
                <a:latin typeface="Söhne"/>
              </a:rPr>
              <a:t>Overview:</a:t>
            </a:r>
            <a:r>
              <a:rPr lang="en-US" sz="3200" b="0" i="0" dirty="0">
                <a:solidFill>
                  <a:srgbClr val="374151"/>
                </a:solidFill>
                <a:effectLst/>
                <a:latin typeface="Söhne"/>
              </a:rPr>
              <a:t> Each transaction is assigned a unique timestamp, and transactions are ordered based on these timestamps.</a:t>
            </a:r>
          </a:p>
          <a:p>
            <a:pPr>
              <a:buFont typeface="+mj-lt"/>
              <a:buAutoNum type="arabicPeriod"/>
            </a:pPr>
            <a:r>
              <a:rPr lang="en-US" sz="3600" i="0" u="sng" dirty="0">
                <a:solidFill>
                  <a:srgbClr val="374151"/>
                </a:solidFill>
                <a:effectLst/>
                <a:latin typeface="Söhne"/>
              </a:rPr>
              <a:t>Multi-Version Concurrency Control (MVCC):</a:t>
            </a:r>
          </a:p>
          <a:p>
            <a:pPr marL="457200" lvl="1" indent="0">
              <a:buNone/>
            </a:pPr>
            <a:r>
              <a:rPr lang="en-US" sz="3200" b="1" i="0" dirty="0">
                <a:solidFill>
                  <a:srgbClr val="374151"/>
                </a:solidFill>
                <a:effectLst/>
                <a:latin typeface="Söhne"/>
              </a:rPr>
              <a:t>Overview:</a:t>
            </a:r>
            <a:r>
              <a:rPr lang="en-US" sz="3200" b="0" i="0" dirty="0">
                <a:solidFill>
                  <a:srgbClr val="374151"/>
                </a:solidFill>
                <a:effectLst/>
                <a:latin typeface="Söhne"/>
              </a:rPr>
              <a:t> Instead of locking data, multiple versions of a data item are maintained to allow concurrent transactions to access the database without conflicts.</a:t>
            </a:r>
          </a:p>
          <a:p>
            <a:endParaRPr lang="en-US" dirty="0"/>
          </a:p>
        </p:txBody>
      </p:sp>
      <p:pic>
        <p:nvPicPr>
          <p:cNvPr id="2050" name="Picture 2" descr="Concurrency Control in DBMS - Scaler Topics">
            <a:extLst>
              <a:ext uri="{FF2B5EF4-FFF2-40B4-BE49-F238E27FC236}">
                <a16:creationId xmlns:a16="http://schemas.microsoft.com/office/drawing/2014/main" id="{9CF63F3A-68C5-3A3B-FDEC-BE70C536C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191" y="13906"/>
            <a:ext cx="2350809" cy="19415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currency Control in DBMS - Scaler Topics">
            <a:extLst>
              <a:ext uri="{FF2B5EF4-FFF2-40B4-BE49-F238E27FC236}">
                <a16:creationId xmlns:a16="http://schemas.microsoft.com/office/drawing/2014/main" id="{033C3659-6387-FD7B-7E4E-86691203F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06"/>
            <a:ext cx="2269112"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5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CA1A-65F1-6FBF-3870-0AEE363B7D68}"/>
              </a:ext>
            </a:extLst>
          </p:cNvPr>
          <p:cNvSpPr>
            <a:spLocks noGrp="1"/>
          </p:cNvSpPr>
          <p:nvPr>
            <p:ph type="title"/>
          </p:nvPr>
        </p:nvSpPr>
        <p:spPr>
          <a:xfrm>
            <a:off x="2166425" y="98475"/>
            <a:ext cx="8440616" cy="1477107"/>
          </a:xfrm>
        </p:spPr>
        <p:txBody>
          <a:bodyPr>
            <a:normAutofit fontScale="90000"/>
          </a:bodyPr>
          <a:lstStyle/>
          <a:p>
            <a:pPr algn="ctr"/>
            <a:r>
              <a:rPr lang="en-US" sz="4000" b="1" i="0" dirty="0">
                <a:solidFill>
                  <a:srgbClr val="00B0F0"/>
                </a:solidFill>
                <a:effectLst/>
                <a:latin typeface="Söhne"/>
              </a:rPr>
              <a:t>Here's</a:t>
            </a:r>
            <a:r>
              <a:rPr lang="en-US" sz="4400" b="1" i="0" dirty="0">
                <a:solidFill>
                  <a:srgbClr val="00B0F0"/>
                </a:solidFill>
                <a:effectLst/>
                <a:latin typeface="Söhne"/>
              </a:rPr>
              <a:t> an introduction to some common concurrency control techniques: </a:t>
            </a:r>
            <a:endParaRPr lang="en-US" dirty="0"/>
          </a:p>
        </p:txBody>
      </p:sp>
      <p:sp>
        <p:nvSpPr>
          <p:cNvPr id="3" name="Content Placeholder 2">
            <a:extLst>
              <a:ext uri="{FF2B5EF4-FFF2-40B4-BE49-F238E27FC236}">
                <a16:creationId xmlns:a16="http://schemas.microsoft.com/office/drawing/2014/main" id="{F9781E3C-2EA1-2702-D1C8-B5353C65604F}"/>
              </a:ext>
            </a:extLst>
          </p:cNvPr>
          <p:cNvSpPr>
            <a:spLocks noGrp="1"/>
          </p:cNvSpPr>
          <p:nvPr>
            <p:ph idx="1"/>
          </p:nvPr>
        </p:nvSpPr>
        <p:spPr>
          <a:xfrm>
            <a:off x="838200" y="1575582"/>
            <a:ext cx="11353800" cy="5282418"/>
          </a:xfrm>
        </p:spPr>
        <p:txBody>
          <a:bodyPr>
            <a:normAutofit fontScale="92500" lnSpcReduction="20000"/>
          </a:bodyPr>
          <a:lstStyle/>
          <a:p>
            <a:pPr marL="0" indent="0">
              <a:buNone/>
            </a:pPr>
            <a:r>
              <a:rPr lang="en-US" sz="3600" b="1" i="0" dirty="0">
                <a:solidFill>
                  <a:srgbClr val="374151"/>
                </a:solidFill>
                <a:effectLst/>
                <a:latin typeface="Söhne"/>
              </a:rPr>
              <a:t>4.</a:t>
            </a:r>
            <a:r>
              <a:rPr lang="en-US" sz="3200" b="1" i="0" dirty="0">
                <a:solidFill>
                  <a:srgbClr val="374151"/>
                </a:solidFill>
                <a:effectLst/>
                <a:latin typeface="Söhne"/>
              </a:rPr>
              <a:t>Optimistic Concurrency Control:</a:t>
            </a:r>
            <a:endParaRPr lang="en-US" sz="3200" b="1" dirty="0">
              <a:solidFill>
                <a:srgbClr val="374151"/>
              </a:solidFill>
              <a:latin typeface="Söhne"/>
            </a:endParaRPr>
          </a:p>
          <a:p>
            <a:pPr marL="0" indent="0">
              <a:buNone/>
            </a:pPr>
            <a:r>
              <a:rPr lang="en-US" sz="3200" b="1" i="0" dirty="0">
                <a:solidFill>
                  <a:srgbClr val="374151"/>
                </a:solidFill>
                <a:effectLst/>
                <a:highlight>
                  <a:srgbClr val="008080"/>
                </a:highlight>
                <a:latin typeface="Söhne"/>
              </a:rPr>
              <a:t>    Overview:</a:t>
            </a:r>
            <a:r>
              <a:rPr lang="en-US" sz="3200" b="0" i="0" dirty="0">
                <a:solidFill>
                  <a:srgbClr val="374151"/>
                </a:solidFill>
                <a:effectLst/>
                <a:highlight>
                  <a:srgbClr val="008080"/>
                </a:highlight>
                <a:latin typeface="Söhne"/>
              </a:rPr>
              <a:t> </a:t>
            </a:r>
            <a:r>
              <a:rPr lang="en-US" sz="3200" b="0" i="0" dirty="0">
                <a:solidFill>
                  <a:srgbClr val="374151"/>
                </a:solidFill>
                <a:effectLst/>
                <a:latin typeface="Söhne"/>
              </a:rPr>
              <a:t>Assumes that conflicts between transactions are rare, so it allows transactions to proceed without locks.</a:t>
            </a:r>
            <a:endParaRPr lang="en-US" b="0" i="0" dirty="0">
              <a:solidFill>
                <a:srgbClr val="374151"/>
              </a:solidFill>
              <a:effectLst/>
              <a:latin typeface="Söhne"/>
            </a:endParaRPr>
          </a:p>
          <a:p>
            <a:pPr marL="457200" lvl="1" indent="0">
              <a:buNone/>
            </a:pPr>
            <a:r>
              <a:rPr lang="en-US" sz="3200" b="1" i="0" dirty="0">
                <a:solidFill>
                  <a:srgbClr val="374151"/>
                </a:solidFill>
                <a:effectLst/>
                <a:latin typeface="Söhne"/>
              </a:rPr>
              <a:t>Concurrency Control:</a:t>
            </a:r>
            <a:endParaRPr lang="en-US" sz="3200" b="0" i="0" dirty="0">
              <a:solidFill>
                <a:srgbClr val="374151"/>
              </a:solidFill>
              <a:effectLst/>
              <a:latin typeface="Söhne"/>
            </a:endParaRPr>
          </a:p>
          <a:p>
            <a:pPr lvl="2"/>
            <a:r>
              <a:rPr lang="en-US" sz="3500" b="0" i="0" dirty="0">
                <a:solidFill>
                  <a:srgbClr val="374151"/>
                </a:solidFill>
                <a:effectLst/>
                <a:latin typeface="Söhne"/>
              </a:rPr>
              <a:t>Transactions are validated before committing to ensure they didn't interfere with each other.</a:t>
            </a:r>
          </a:p>
          <a:p>
            <a:pPr lvl="2"/>
            <a:r>
              <a:rPr lang="en-US" sz="3500" b="0" i="0" dirty="0">
                <a:solidFill>
                  <a:srgbClr val="374151"/>
                </a:solidFill>
                <a:effectLst/>
                <a:latin typeface="Söhne"/>
              </a:rPr>
              <a:t>If a conflict is detected, one or more transactions may be rolled back and restarted.</a:t>
            </a:r>
          </a:p>
          <a:p>
            <a:pPr marL="0" indent="0">
              <a:buNone/>
            </a:pPr>
            <a:r>
              <a:rPr lang="en-US" sz="3600" b="1" i="0" dirty="0">
                <a:solidFill>
                  <a:srgbClr val="374151"/>
                </a:solidFill>
                <a:effectLst/>
                <a:latin typeface="Söhne"/>
              </a:rPr>
              <a:t>5.</a:t>
            </a:r>
            <a:r>
              <a:rPr lang="en-US" sz="3200" b="1" i="0" dirty="0">
                <a:solidFill>
                  <a:srgbClr val="374151"/>
                </a:solidFill>
                <a:effectLst/>
                <a:latin typeface="Söhne"/>
              </a:rPr>
              <a:t>Deadlock Detection and Resolution:</a:t>
            </a:r>
          </a:p>
          <a:p>
            <a:pPr marL="457200" lvl="1" indent="0">
              <a:buNone/>
            </a:pPr>
            <a:r>
              <a:rPr lang="en-US" sz="3500" b="1" i="0" dirty="0">
                <a:solidFill>
                  <a:srgbClr val="374151"/>
                </a:solidFill>
                <a:effectLst/>
                <a:highlight>
                  <a:srgbClr val="008080"/>
                </a:highlight>
                <a:latin typeface="Söhne"/>
              </a:rPr>
              <a:t>Overview:</a:t>
            </a:r>
            <a:r>
              <a:rPr lang="en-US" sz="3500" b="0" i="0" dirty="0">
                <a:solidFill>
                  <a:srgbClr val="374151"/>
                </a:solidFill>
                <a:effectLst/>
                <a:highlight>
                  <a:srgbClr val="008080"/>
                </a:highlight>
                <a:latin typeface="Söhne"/>
              </a:rPr>
              <a:t> </a:t>
            </a:r>
            <a:r>
              <a:rPr lang="en-US" sz="3500" b="0" i="0" dirty="0">
                <a:solidFill>
                  <a:srgbClr val="374151"/>
                </a:solidFill>
                <a:effectLst/>
                <a:latin typeface="Söhne"/>
              </a:rPr>
              <a:t>Detects and resolves deadlocks, which occur when transactions are waiting for each other to release locks.</a:t>
            </a:r>
          </a:p>
          <a:p>
            <a:pPr marL="457200" lvl="1" indent="0">
              <a:buNone/>
            </a:pPr>
            <a:r>
              <a:rPr lang="en-US" sz="3500" b="1" i="0" dirty="0">
                <a:solidFill>
                  <a:srgbClr val="374151"/>
                </a:solidFill>
                <a:effectLst/>
                <a:latin typeface="Söhne"/>
              </a:rPr>
              <a:t>Techniques:</a:t>
            </a:r>
            <a:endParaRPr lang="en-US" sz="3500" b="0" i="0" dirty="0">
              <a:solidFill>
                <a:srgbClr val="374151"/>
              </a:solidFill>
              <a:effectLst/>
              <a:latin typeface="Söhne"/>
            </a:endParaRPr>
          </a:p>
          <a:p>
            <a:pPr lvl="2"/>
            <a:r>
              <a:rPr lang="en-US" sz="3500" b="0" i="0" dirty="0">
                <a:solidFill>
                  <a:srgbClr val="374151"/>
                </a:solidFill>
                <a:effectLst/>
                <a:latin typeface="Söhne"/>
              </a:rPr>
              <a:t>Timeout-based resolution.</a:t>
            </a:r>
          </a:p>
          <a:p>
            <a:endParaRPr lang="en-US" dirty="0"/>
          </a:p>
        </p:txBody>
      </p:sp>
      <p:pic>
        <p:nvPicPr>
          <p:cNvPr id="3074" name="Picture 2" descr="Concurrency Control in DBMS | How Concurrency Control work in DBMS?">
            <a:extLst>
              <a:ext uri="{FF2B5EF4-FFF2-40B4-BE49-F238E27FC236}">
                <a16:creationId xmlns:a16="http://schemas.microsoft.com/office/drawing/2014/main" id="{48CA6893-2080-C4B2-BC71-A04E93BC0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1690"/>
            <a:ext cx="2574388" cy="1537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currency Control in DBMS | How Concurrency Control work in DBMS?">
            <a:extLst>
              <a:ext uri="{FF2B5EF4-FFF2-40B4-BE49-F238E27FC236}">
                <a16:creationId xmlns:a16="http://schemas.microsoft.com/office/drawing/2014/main" id="{4515B5DC-8177-F92B-A47A-D5A986099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249" y="-15093"/>
            <a:ext cx="2574388"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38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279</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CHAP. 8: Concurrency Control Techniques</vt:lpstr>
      <vt:lpstr>Concurrency Control Techniques</vt:lpstr>
      <vt:lpstr>Here's an introduction to some common concurrency control techniques:</vt:lpstr>
      <vt:lpstr>Here's an introduction to some common concurrency control techniques: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8: Concurrency Control Techniques</dc:title>
  <dc:creator>ronsardrugirangoga2003@outlook.com</dc:creator>
  <cp:lastModifiedBy>ronsardrugirangoga2003@outlook.com</cp:lastModifiedBy>
  <cp:revision>1</cp:revision>
  <dcterms:created xsi:type="dcterms:W3CDTF">2023-12-12T18:56:23Z</dcterms:created>
  <dcterms:modified xsi:type="dcterms:W3CDTF">2023-12-12T19:26:54Z</dcterms:modified>
</cp:coreProperties>
</file>