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8288000" cy="10287000"/>
  <p:notesSz cx="6858000" cy="9144000"/>
  <p:embeddedFontLst>
    <p:embeddedFont>
      <p:font typeface="Canva Sans" panose="020B0604020202020204" charset="0"/>
      <p:regular r:id="rId26"/>
    </p:embeddedFont>
    <p:embeddedFont>
      <p:font typeface="Canva Sans Bold" panose="020B0604020202020204" charset="0"/>
      <p:regular r:id="rId27"/>
    </p:embeddedFont>
    <p:embeddedFont>
      <p:font typeface="IBM Plex Sans" panose="020B0503050203000203" pitchFamily="34" charset="0"/>
      <p:regular r:id="rId28"/>
    </p:embeddedFont>
    <p:embeddedFont>
      <p:font typeface="IBM Plex Sans Bold" panose="020B0803050203000203" charset="0"/>
      <p:regular r:id="rId29"/>
      <p:bold r:id="rId30"/>
    </p:embeddedFont>
    <p:embeddedFont>
      <p:font typeface="Sukar" panose="020B0604020202020204" charset="0"/>
      <p:regular r:id="rId31"/>
    </p:embeddedFont>
    <p:embeddedFont>
      <p:font typeface="Sukar Bold" panose="020B0604020202020204" charset="0"/>
      <p:regular r:id="rId32"/>
    </p:embeddedFont>
    <p:embeddedFont>
      <p:font typeface="TAN Nimbus" charset="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80" d="100"/>
          <a:sy n="80" d="100"/>
        </p:scale>
        <p:origin x="213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3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hyperlink" Target="https://github.com/ronshrb/VoxPopuliPlatform" TargetMode="External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25.svg"/><Relationship Id="rId3" Type="http://schemas.openxmlformats.org/officeDocument/2006/relationships/image" Target="../media/image60.svg"/><Relationship Id="rId7" Type="http://schemas.openxmlformats.org/officeDocument/2006/relationships/image" Target="../media/image33.svg"/><Relationship Id="rId12" Type="http://schemas.openxmlformats.org/officeDocument/2006/relationships/image" Target="../media/image2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14.svg"/><Relationship Id="rId10" Type="http://schemas.openxmlformats.org/officeDocument/2006/relationships/image" Target="../media/image36.png"/><Relationship Id="rId4" Type="http://schemas.openxmlformats.org/officeDocument/2006/relationships/image" Target="../media/image13.png"/><Relationship Id="rId9" Type="http://schemas.openxmlformats.org/officeDocument/2006/relationships/image" Target="../media/image35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51.svg"/><Relationship Id="rId3" Type="http://schemas.openxmlformats.org/officeDocument/2006/relationships/image" Target="../media/image49.svg"/><Relationship Id="rId7" Type="http://schemas.openxmlformats.org/officeDocument/2006/relationships/image" Target="../media/image33.svg"/><Relationship Id="rId12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1.svg"/><Relationship Id="rId5" Type="http://schemas.openxmlformats.org/officeDocument/2006/relationships/image" Target="../media/image12.svg"/><Relationship Id="rId15" Type="http://schemas.openxmlformats.org/officeDocument/2006/relationships/image" Target="../media/image62.svg"/><Relationship Id="rId10" Type="http://schemas.openxmlformats.org/officeDocument/2006/relationships/image" Target="../media/image40.png"/><Relationship Id="rId4" Type="http://schemas.openxmlformats.org/officeDocument/2006/relationships/image" Target="../media/image11.png"/><Relationship Id="rId9" Type="http://schemas.openxmlformats.org/officeDocument/2006/relationships/image" Target="../media/image39.svg"/><Relationship Id="rId1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51.svg"/><Relationship Id="rId3" Type="http://schemas.openxmlformats.org/officeDocument/2006/relationships/image" Target="../media/image49.svg"/><Relationship Id="rId7" Type="http://schemas.openxmlformats.org/officeDocument/2006/relationships/image" Target="../media/image33.svg"/><Relationship Id="rId12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1.svg"/><Relationship Id="rId5" Type="http://schemas.openxmlformats.org/officeDocument/2006/relationships/image" Target="../media/image12.svg"/><Relationship Id="rId15" Type="http://schemas.openxmlformats.org/officeDocument/2006/relationships/image" Target="../media/image64.svg"/><Relationship Id="rId10" Type="http://schemas.openxmlformats.org/officeDocument/2006/relationships/image" Target="../media/image40.png"/><Relationship Id="rId4" Type="http://schemas.openxmlformats.org/officeDocument/2006/relationships/image" Target="../media/image11.png"/><Relationship Id="rId9" Type="http://schemas.openxmlformats.org/officeDocument/2006/relationships/image" Target="../media/image39.svg"/><Relationship Id="rId1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5" Type="http://schemas.openxmlformats.org/officeDocument/2006/relationships/image" Target="../media/image3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voxpopuliplatform-569556670182.me-west1.run.app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51.svg"/><Relationship Id="rId3" Type="http://schemas.openxmlformats.org/officeDocument/2006/relationships/image" Target="../media/image49.svg"/><Relationship Id="rId7" Type="http://schemas.openxmlformats.org/officeDocument/2006/relationships/image" Target="../media/image33.svg"/><Relationship Id="rId12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1.svg"/><Relationship Id="rId5" Type="http://schemas.openxmlformats.org/officeDocument/2006/relationships/image" Target="../media/image12.svg"/><Relationship Id="rId15" Type="http://schemas.openxmlformats.org/officeDocument/2006/relationships/image" Target="../media/image62.svg"/><Relationship Id="rId10" Type="http://schemas.openxmlformats.org/officeDocument/2006/relationships/image" Target="../media/image40.png"/><Relationship Id="rId4" Type="http://schemas.openxmlformats.org/officeDocument/2006/relationships/image" Target="../media/image11.png"/><Relationship Id="rId9" Type="http://schemas.openxmlformats.org/officeDocument/2006/relationships/image" Target="../media/image39.svg"/><Relationship Id="rId1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5" Type="http://schemas.openxmlformats.org/officeDocument/2006/relationships/image" Target="../media/image3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51.svg"/><Relationship Id="rId3" Type="http://schemas.openxmlformats.org/officeDocument/2006/relationships/image" Target="../media/image49.svg"/><Relationship Id="rId7" Type="http://schemas.openxmlformats.org/officeDocument/2006/relationships/image" Target="../media/image33.svg"/><Relationship Id="rId12" Type="http://schemas.openxmlformats.org/officeDocument/2006/relationships/image" Target="../media/image50.png"/><Relationship Id="rId17" Type="http://schemas.openxmlformats.org/officeDocument/2006/relationships/image" Target="../media/image64.svg"/><Relationship Id="rId2" Type="http://schemas.openxmlformats.org/officeDocument/2006/relationships/image" Target="../media/image48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1.svg"/><Relationship Id="rId5" Type="http://schemas.openxmlformats.org/officeDocument/2006/relationships/image" Target="../media/image12.svg"/><Relationship Id="rId15" Type="http://schemas.openxmlformats.org/officeDocument/2006/relationships/image" Target="../media/image62.svg"/><Relationship Id="rId10" Type="http://schemas.openxmlformats.org/officeDocument/2006/relationships/image" Target="../media/image40.png"/><Relationship Id="rId4" Type="http://schemas.openxmlformats.org/officeDocument/2006/relationships/image" Target="../media/image11.png"/><Relationship Id="rId9" Type="http://schemas.openxmlformats.org/officeDocument/2006/relationships/image" Target="../media/image39.svg"/><Relationship Id="rId1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51.svg"/><Relationship Id="rId3" Type="http://schemas.openxmlformats.org/officeDocument/2006/relationships/image" Target="../media/image49.svg"/><Relationship Id="rId7" Type="http://schemas.openxmlformats.org/officeDocument/2006/relationships/image" Target="../media/image33.svg"/><Relationship Id="rId12" Type="http://schemas.openxmlformats.org/officeDocument/2006/relationships/image" Target="../media/image50.png"/><Relationship Id="rId17" Type="http://schemas.openxmlformats.org/officeDocument/2006/relationships/image" Target="../media/image64.svg"/><Relationship Id="rId2" Type="http://schemas.openxmlformats.org/officeDocument/2006/relationships/image" Target="../media/image48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1.svg"/><Relationship Id="rId5" Type="http://schemas.openxmlformats.org/officeDocument/2006/relationships/image" Target="../media/image12.svg"/><Relationship Id="rId15" Type="http://schemas.openxmlformats.org/officeDocument/2006/relationships/image" Target="../media/image62.svg"/><Relationship Id="rId10" Type="http://schemas.openxmlformats.org/officeDocument/2006/relationships/image" Target="../media/image40.png"/><Relationship Id="rId4" Type="http://schemas.openxmlformats.org/officeDocument/2006/relationships/image" Target="../media/image11.png"/><Relationship Id="rId9" Type="http://schemas.openxmlformats.org/officeDocument/2006/relationships/image" Target="../media/image39.svg"/><Relationship Id="rId1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51.svg"/><Relationship Id="rId3" Type="http://schemas.openxmlformats.org/officeDocument/2006/relationships/image" Target="../media/image49.svg"/><Relationship Id="rId7" Type="http://schemas.openxmlformats.org/officeDocument/2006/relationships/image" Target="../media/image33.svg"/><Relationship Id="rId12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1.svg"/><Relationship Id="rId5" Type="http://schemas.openxmlformats.org/officeDocument/2006/relationships/image" Target="../media/image12.svg"/><Relationship Id="rId15" Type="http://schemas.openxmlformats.org/officeDocument/2006/relationships/image" Target="../media/image64.svg"/><Relationship Id="rId10" Type="http://schemas.openxmlformats.org/officeDocument/2006/relationships/image" Target="../media/image40.png"/><Relationship Id="rId4" Type="http://schemas.openxmlformats.org/officeDocument/2006/relationships/image" Target="../media/image11.png"/><Relationship Id="rId9" Type="http://schemas.openxmlformats.org/officeDocument/2006/relationships/image" Target="../media/image39.svg"/><Relationship Id="rId1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0.svg"/><Relationship Id="rId3" Type="http://schemas.openxmlformats.org/officeDocument/2006/relationships/image" Target="../media/image25.svg"/><Relationship Id="rId7" Type="http://schemas.openxmlformats.org/officeDocument/2006/relationships/image" Target="../media/image68.svg"/><Relationship Id="rId12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11" Type="http://schemas.openxmlformats.org/officeDocument/2006/relationships/image" Target="../media/image18.svg"/><Relationship Id="rId5" Type="http://schemas.openxmlformats.org/officeDocument/2006/relationships/image" Target="../media/image66.svg"/><Relationship Id="rId15" Type="http://schemas.openxmlformats.org/officeDocument/2006/relationships/image" Target="../media/image60.svg"/><Relationship Id="rId10" Type="http://schemas.openxmlformats.org/officeDocument/2006/relationships/image" Target="../media/image17.png"/><Relationship Id="rId4" Type="http://schemas.openxmlformats.org/officeDocument/2006/relationships/image" Target="../media/image65.png"/><Relationship Id="rId9" Type="http://schemas.openxmlformats.org/officeDocument/2006/relationships/image" Target="../media/image10.svg"/><Relationship Id="rId1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6.svg"/><Relationship Id="rId7" Type="http://schemas.openxmlformats.org/officeDocument/2006/relationships/image" Target="../media/image39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4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5" Type="http://schemas.openxmlformats.org/officeDocument/2006/relationships/image" Target="../media/image3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51.svg"/><Relationship Id="rId3" Type="http://schemas.openxmlformats.org/officeDocument/2006/relationships/image" Target="../media/image49.svg"/><Relationship Id="rId7" Type="http://schemas.openxmlformats.org/officeDocument/2006/relationships/image" Target="../media/image33.svg"/><Relationship Id="rId12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1.svg"/><Relationship Id="rId5" Type="http://schemas.openxmlformats.org/officeDocument/2006/relationships/image" Target="../media/image12.svg"/><Relationship Id="rId10" Type="http://schemas.openxmlformats.org/officeDocument/2006/relationships/image" Target="../media/image40.png"/><Relationship Id="rId4" Type="http://schemas.openxmlformats.org/officeDocument/2006/relationships/image" Target="../media/image11.png"/><Relationship Id="rId9" Type="http://schemas.openxmlformats.org/officeDocument/2006/relationships/image" Target="../media/image3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AF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93046" y="1431330"/>
            <a:ext cx="7594493" cy="8156620"/>
            <a:chOff x="0" y="0"/>
            <a:chExt cx="2000196" cy="21482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00196" cy="2148246"/>
            </a:xfrm>
            <a:custGeom>
              <a:avLst/>
              <a:gdLst/>
              <a:ahLst/>
              <a:cxnLst/>
              <a:rect l="l" t="t" r="r" b="b"/>
              <a:pathLst>
                <a:path w="2000196" h="2148246">
                  <a:moveTo>
                    <a:pt x="51990" y="0"/>
                  </a:moveTo>
                  <a:lnTo>
                    <a:pt x="1948206" y="0"/>
                  </a:lnTo>
                  <a:cubicBezTo>
                    <a:pt x="1976919" y="0"/>
                    <a:pt x="2000196" y="23277"/>
                    <a:pt x="2000196" y="51990"/>
                  </a:cubicBezTo>
                  <a:lnTo>
                    <a:pt x="2000196" y="2096256"/>
                  </a:lnTo>
                  <a:cubicBezTo>
                    <a:pt x="2000196" y="2124969"/>
                    <a:pt x="1976919" y="2148246"/>
                    <a:pt x="1948206" y="2148246"/>
                  </a:cubicBezTo>
                  <a:lnTo>
                    <a:pt x="51990" y="2148246"/>
                  </a:lnTo>
                  <a:cubicBezTo>
                    <a:pt x="38201" y="2148246"/>
                    <a:pt x="24978" y="2142768"/>
                    <a:pt x="15228" y="2133018"/>
                  </a:cubicBezTo>
                  <a:cubicBezTo>
                    <a:pt x="5478" y="2123268"/>
                    <a:pt x="0" y="2110044"/>
                    <a:pt x="0" y="2096256"/>
                  </a:cubicBezTo>
                  <a:lnTo>
                    <a:pt x="0" y="51990"/>
                  </a:lnTo>
                  <a:cubicBezTo>
                    <a:pt x="0" y="23277"/>
                    <a:pt x="23277" y="0"/>
                    <a:pt x="51990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000196" cy="21768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898850" y="8304313"/>
            <a:ext cx="497007" cy="497007"/>
          </a:xfrm>
          <a:custGeom>
            <a:avLst/>
            <a:gdLst/>
            <a:ahLst/>
            <a:cxnLst/>
            <a:rect l="l" t="t" r="r" b="b"/>
            <a:pathLst>
              <a:path w="497007" h="497007">
                <a:moveTo>
                  <a:pt x="0" y="0"/>
                </a:moveTo>
                <a:lnTo>
                  <a:pt x="497006" y="0"/>
                </a:lnTo>
                <a:lnTo>
                  <a:pt x="497006" y="497007"/>
                </a:lnTo>
                <a:lnTo>
                  <a:pt x="0" y="497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>
            <a:off x="7709810" y="8304313"/>
            <a:ext cx="573069" cy="497007"/>
          </a:xfrm>
          <a:custGeom>
            <a:avLst/>
            <a:gdLst/>
            <a:ahLst/>
            <a:cxnLst/>
            <a:rect l="l" t="t" r="r" b="b"/>
            <a:pathLst>
              <a:path w="573069" h="497007">
                <a:moveTo>
                  <a:pt x="0" y="0"/>
                </a:moveTo>
                <a:lnTo>
                  <a:pt x="573068" y="0"/>
                </a:lnTo>
                <a:lnTo>
                  <a:pt x="573068" y="497007"/>
                </a:lnTo>
                <a:lnTo>
                  <a:pt x="0" y="4970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he-IL"/>
          </a:p>
        </p:txBody>
      </p:sp>
      <p:grpSp>
        <p:nvGrpSpPr>
          <p:cNvPr id="7" name="Group 7"/>
          <p:cNvGrpSpPr/>
          <p:nvPr/>
        </p:nvGrpSpPr>
        <p:grpSpPr>
          <a:xfrm>
            <a:off x="4569057" y="3302537"/>
            <a:ext cx="9149885" cy="3894231"/>
            <a:chOff x="0" y="0"/>
            <a:chExt cx="2409846" cy="102564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409846" cy="1025641"/>
            </a:xfrm>
            <a:custGeom>
              <a:avLst/>
              <a:gdLst/>
              <a:ahLst/>
              <a:cxnLst/>
              <a:rect l="l" t="t" r="r" b="b"/>
              <a:pathLst>
                <a:path w="2409846" h="1025641">
                  <a:moveTo>
                    <a:pt x="31307" y="0"/>
                  </a:moveTo>
                  <a:lnTo>
                    <a:pt x="2378540" y="0"/>
                  </a:lnTo>
                  <a:cubicBezTo>
                    <a:pt x="2386843" y="0"/>
                    <a:pt x="2394806" y="3298"/>
                    <a:pt x="2400677" y="9169"/>
                  </a:cubicBezTo>
                  <a:cubicBezTo>
                    <a:pt x="2406548" y="15041"/>
                    <a:pt x="2409846" y="23004"/>
                    <a:pt x="2409846" y="31307"/>
                  </a:cubicBezTo>
                  <a:lnTo>
                    <a:pt x="2409846" y="994334"/>
                  </a:lnTo>
                  <a:cubicBezTo>
                    <a:pt x="2409846" y="1002637"/>
                    <a:pt x="2406548" y="1010600"/>
                    <a:pt x="2400677" y="1016471"/>
                  </a:cubicBezTo>
                  <a:cubicBezTo>
                    <a:pt x="2394806" y="1022343"/>
                    <a:pt x="2386843" y="1025641"/>
                    <a:pt x="2378540" y="1025641"/>
                  </a:cubicBezTo>
                  <a:lnTo>
                    <a:pt x="31307" y="1025641"/>
                  </a:lnTo>
                  <a:cubicBezTo>
                    <a:pt x="23004" y="1025641"/>
                    <a:pt x="15041" y="1022343"/>
                    <a:pt x="9169" y="1016471"/>
                  </a:cubicBezTo>
                  <a:cubicBezTo>
                    <a:pt x="3298" y="1010600"/>
                    <a:pt x="0" y="1002637"/>
                    <a:pt x="0" y="994334"/>
                  </a:cubicBezTo>
                  <a:lnTo>
                    <a:pt x="0" y="31307"/>
                  </a:lnTo>
                  <a:cubicBezTo>
                    <a:pt x="0" y="23004"/>
                    <a:pt x="3298" y="15041"/>
                    <a:pt x="9169" y="9169"/>
                  </a:cubicBezTo>
                  <a:cubicBezTo>
                    <a:pt x="15041" y="3298"/>
                    <a:pt x="23004" y="0"/>
                    <a:pt x="31307" y="0"/>
                  </a:cubicBezTo>
                  <a:close/>
                </a:path>
              </a:pathLst>
            </a:custGeom>
            <a:solidFill>
              <a:srgbClr val="C28DD2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2409846" cy="1054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rot="-2979575">
            <a:off x="4441069" y="983044"/>
            <a:ext cx="1130888" cy="437631"/>
          </a:xfrm>
          <a:custGeom>
            <a:avLst/>
            <a:gdLst/>
            <a:ahLst/>
            <a:cxnLst/>
            <a:rect l="l" t="t" r="r" b="b"/>
            <a:pathLst>
              <a:path w="1130888" h="437631">
                <a:moveTo>
                  <a:pt x="0" y="0"/>
                </a:moveTo>
                <a:lnTo>
                  <a:pt x="1130888" y="0"/>
                </a:lnTo>
                <a:lnTo>
                  <a:pt x="1130888" y="437631"/>
                </a:lnTo>
                <a:lnTo>
                  <a:pt x="0" y="4376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>
            <a:off x="1961711" y="5331752"/>
            <a:ext cx="3475868" cy="5166830"/>
          </a:xfrm>
          <a:custGeom>
            <a:avLst/>
            <a:gdLst/>
            <a:ahLst/>
            <a:cxnLst/>
            <a:rect l="l" t="t" r="r" b="b"/>
            <a:pathLst>
              <a:path w="3475868" h="5166830">
                <a:moveTo>
                  <a:pt x="0" y="0"/>
                </a:moveTo>
                <a:lnTo>
                  <a:pt x="3475867" y="0"/>
                </a:lnTo>
                <a:lnTo>
                  <a:pt x="3475867" y="5166830"/>
                </a:lnTo>
                <a:lnTo>
                  <a:pt x="0" y="51668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2" name="Freeform 12"/>
          <p:cNvSpPr/>
          <p:nvPr/>
        </p:nvSpPr>
        <p:spPr>
          <a:xfrm rot="-2179807">
            <a:off x="1733913" y="2962326"/>
            <a:ext cx="1425434" cy="1689403"/>
          </a:xfrm>
          <a:custGeom>
            <a:avLst/>
            <a:gdLst/>
            <a:ahLst/>
            <a:cxnLst/>
            <a:rect l="l" t="t" r="r" b="b"/>
            <a:pathLst>
              <a:path w="1425434" h="1689403">
                <a:moveTo>
                  <a:pt x="0" y="0"/>
                </a:moveTo>
                <a:lnTo>
                  <a:pt x="1425434" y="0"/>
                </a:lnTo>
                <a:lnTo>
                  <a:pt x="1425434" y="1689404"/>
                </a:lnTo>
                <a:lnTo>
                  <a:pt x="0" y="16894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3" name="TextBox 13"/>
          <p:cNvSpPr txBox="1"/>
          <p:nvPr/>
        </p:nvSpPr>
        <p:spPr>
          <a:xfrm>
            <a:off x="5006513" y="3445412"/>
            <a:ext cx="8274973" cy="2036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7800" b="1">
                <a:solidFill>
                  <a:srgbClr val="FFFBF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Vox Populi Platform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569057" y="5379377"/>
            <a:ext cx="8954951" cy="1878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3"/>
              </a:lnSpc>
            </a:pPr>
            <a:r>
              <a:rPr lang="en-US" sz="4539">
                <a:solidFill>
                  <a:srgbClr val="FFEFDF"/>
                </a:solidFill>
                <a:latin typeface="Sukar"/>
                <a:ea typeface="Sukar"/>
                <a:cs typeface="Sukar"/>
                <a:sym typeface="Sukar"/>
              </a:rPr>
              <a:t>Open-source framework</a:t>
            </a:r>
          </a:p>
          <a:p>
            <a:pPr algn="ctr">
              <a:lnSpc>
                <a:spcPts val="4903"/>
              </a:lnSpc>
            </a:pPr>
            <a:r>
              <a:rPr lang="en-US" sz="4539">
                <a:solidFill>
                  <a:srgbClr val="FFEFDF"/>
                </a:solidFill>
                <a:latin typeface="Sukar"/>
                <a:ea typeface="Sukar"/>
                <a:cs typeface="Sukar"/>
                <a:sym typeface="Sukar"/>
              </a:rPr>
              <a:t>for data collection from</a:t>
            </a:r>
          </a:p>
          <a:p>
            <a:pPr algn="ctr">
              <a:lnSpc>
                <a:spcPts val="4903"/>
              </a:lnSpc>
            </a:pPr>
            <a:r>
              <a:rPr lang="en-US" sz="4539">
                <a:solidFill>
                  <a:srgbClr val="FFEFDF"/>
                </a:solidFill>
                <a:latin typeface="Sukar"/>
                <a:ea typeface="Sukar"/>
                <a:cs typeface="Sukar"/>
                <a:sym typeface="Sukar"/>
              </a:rPr>
              <a:t>encrypted social networks</a:t>
            </a:r>
          </a:p>
        </p:txBody>
      </p:sp>
      <p:sp>
        <p:nvSpPr>
          <p:cNvPr id="15" name="Freeform 15"/>
          <p:cNvSpPr/>
          <p:nvPr/>
        </p:nvSpPr>
        <p:spPr>
          <a:xfrm rot="830817">
            <a:off x="13506341" y="1975834"/>
            <a:ext cx="1884775" cy="1665455"/>
          </a:xfrm>
          <a:custGeom>
            <a:avLst/>
            <a:gdLst/>
            <a:ahLst/>
            <a:cxnLst/>
            <a:rect l="l" t="t" r="r" b="b"/>
            <a:pathLst>
              <a:path w="1884775" h="1665455">
                <a:moveTo>
                  <a:pt x="0" y="0"/>
                </a:moveTo>
                <a:lnTo>
                  <a:pt x="1884774" y="0"/>
                </a:lnTo>
                <a:lnTo>
                  <a:pt x="1884774" y="1665455"/>
                </a:lnTo>
                <a:lnTo>
                  <a:pt x="0" y="166545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6" name="Freeform 16"/>
          <p:cNvSpPr/>
          <p:nvPr/>
        </p:nvSpPr>
        <p:spPr>
          <a:xfrm rot="-843631">
            <a:off x="13280771" y="4030148"/>
            <a:ext cx="1491614" cy="1318045"/>
          </a:xfrm>
          <a:custGeom>
            <a:avLst/>
            <a:gdLst/>
            <a:ahLst/>
            <a:cxnLst/>
            <a:rect l="l" t="t" r="r" b="b"/>
            <a:pathLst>
              <a:path w="1491614" h="1318045">
                <a:moveTo>
                  <a:pt x="0" y="0"/>
                </a:moveTo>
                <a:lnTo>
                  <a:pt x="1491614" y="0"/>
                </a:lnTo>
                <a:lnTo>
                  <a:pt x="1491614" y="1318045"/>
                </a:lnTo>
                <a:lnTo>
                  <a:pt x="0" y="131804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7" name="Freeform 17"/>
          <p:cNvSpPr/>
          <p:nvPr/>
        </p:nvSpPr>
        <p:spPr>
          <a:xfrm>
            <a:off x="12341666" y="5190236"/>
            <a:ext cx="3759496" cy="5603585"/>
          </a:xfrm>
          <a:custGeom>
            <a:avLst/>
            <a:gdLst/>
            <a:ahLst/>
            <a:cxnLst/>
            <a:rect l="l" t="t" r="r" b="b"/>
            <a:pathLst>
              <a:path w="3759496" h="5603585">
                <a:moveTo>
                  <a:pt x="0" y="0"/>
                </a:moveTo>
                <a:lnTo>
                  <a:pt x="3759496" y="0"/>
                </a:lnTo>
                <a:lnTo>
                  <a:pt x="3759496" y="5603584"/>
                </a:lnTo>
                <a:lnTo>
                  <a:pt x="0" y="560358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8" name="Freeform 18"/>
          <p:cNvSpPr/>
          <p:nvPr/>
        </p:nvSpPr>
        <p:spPr>
          <a:xfrm>
            <a:off x="7996344" y="9804633"/>
            <a:ext cx="819182" cy="715760"/>
          </a:xfrm>
          <a:custGeom>
            <a:avLst/>
            <a:gdLst/>
            <a:ahLst/>
            <a:cxnLst/>
            <a:rect l="l" t="t" r="r" b="b"/>
            <a:pathLst>
              <a:path w="819182" h="715760">
                <a:moveTo>
                  <a:pt x="0" y="0"/>
                </a:moveTo>
                <a:lnTo>
                  <a:pt x="819182" y="0"/>
                </a:lnTo>
                <a:lnTo>
                  <a:pt x="819182" y="715760"/>
                </a:lnTo>
                <a:lnTo>
                  <a:pt x="0" y="71576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9" name="Freeform 19"/>
          <p:cNvSpPr/>
          <p:nvPr/>
        </p:nvSpPr>
        <p:spPr>
          <a:xfrm rot="-8308637">
            <a:off x="15914079" y="3356193"/>
            <a:ext cx="1058818" cy="512203"/>
          </a:xfrm>
          <a:custGeom>
            <a:avLst/>
            <a:gdLst/>
            <a:ahLst/>
            <a:cxnLst/>
            <a:rect l="l" t="t" r="r" b="b"/>
            <a:pathLst>
              <a:path w="1058818" h="512203">
                <a:moveTo>
                  <a:pt x="0" y="0"/>
                </a:moveTo>
                <a:lnTo>
                  <a:pt x="1058818" y="0"/>
                </a:lnTo>
                <a:lnTo>
                  <a:pt x="1058818" y="512203"/>
                </a:lnTo>
                <a:lnTo>
                  <a:pt x="0" y="51220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20" name="Freeform 20"/>
          <p:cNvSpPr/>
          <p:nvPr/>
        </p:nvSpPr>
        <p:spPr>
          <a:xfrm>
            <a:off x="5988382" y="8304313"/>
            <a:ext cx="596143" cy="530567"/>
          </a:xfrm>
          <a:custGeom>
            <a:avLst/>
            <a:gdLst/>
            <a:ahLst/>
            <a:cxnLst/>
            <a:rect l="l" t="t" r="r" b="b"/>
            <a:pathLst>
              <a:path w="596143" h="530567">
                <a:moveTo>
                  <a:pt x="0" y="0"/>
                </a:moveTo>
                <a:lnTo>
                  <a:pt x="596143" y="0"/>
                </a:lnTo>
                <a:lnTo>
                  <a:pt x="596143" y="530567"/>
                </a:lnTo>
                <a:lnTo>
                  <a:pt x="0" y="530567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21" name="TextBox 21"/>
          <p:cNvSpPr txBox="1"/>
          <p:nvPr/>
        </p:nvSpPr>
        <p:spPr>
          <a:xfrm>
            <a:off x="6724627" y="1943141"/>
            <a:ext cx="5265441" cy="968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3"/>
              </a:lnSpc>
            </a:pPr>
            <a:r>
              <a:rPr lang="en-US" sz="3503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Roey Fabian, Ron Sharabi, Amit Cohen, Eren Fishbein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705775" y="7475573"/>
            <a:ext cx="6367695" cy="439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7"/>
              </a:lnSpc>
            </a:pPr>
            <a:r>
              <a:rPr lang="en-US" sz="321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Supervisor: Dr. Nir Grinberg</a:t>
            </a:r>
          </a:p>
        </p:txBody>
      </p:sp>
      <p:pic>
        <p:nvPicPr>
          <p:cNvPr id="23" name="Picture 22">
            <a:hlinkClick r:id="rId24"/>
            <a:extLst>
              <a:ext uri="{FF2B5EF4-FFF2-40B4-BE49-F238E27FC236}">
                <a16:creationId xmlns:a16="http://schemas.microsoft.com/office/drawing/2014/main" id="{F6AC0253-0BA4-112C-9337-567EFBCDF47C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8495552" y="7979043"/>
            <a:ext cx="1105057" cy="11050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981292" y="1707393"/>
            <a:ext cx="10325416" cy="6872214"/>
          </a:xfrm>
          <a:custGeom>
            <a:avLst/>
            <a:gdLst/>
            <a:ahLst/>
            <a:cxnLst/>
            <a:rect l="l" t="t" r="r" b="b"/>
            <a:pathLst>
              <a:path w="10325416" h="6872214">
                <a:moveTo>
                  <a:pt x="0" y="0"/>
                </a:moveTo>
                <a:lnTo>
                  <a:pt x="10325416" y="0"/>
                </a:lnTo>
                <a:lnTo>
                  <a:pt x="10325416" y="6872214"/>
                </a:lnTo>
                <a:lnTo>
                  <a:pt x="0" y="68722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TextBox 3"/>
          <p:cNvSpPr txBox="1"/>
          <p:nvPr/>
        </p:nvSpPr>
        <p:spPr>
          <a:xfrm>
            <a:off x="3733458" y="681101"/>
            <a:ext cx="10821083" cy="210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1"/>
              </a:lnSpc>
            </a:pPr>
            <a:r>
              <a:rPr lang="en-US" sz="4825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The Problem of Double Meanings in Hebrew</a:t>
            </a:r>
          </a:p>
          <a:p>
            <a:pPr algn="ctr">
              <a:lnSpc>
                <a:spcPts val="5501"/>
              </a:lnSpc>
            </a:pPr>
            <a:endParaRPr lang="en-US" sz="4825">
              <a:solidFill>
                <a:srgbClr val="000000"/>
              </a:solidFill>
              <a:latin typeface="Sukar"/>
              <a:ea typeface="Sukar"/>
              <a:cs typeface="Sukar"/>
              <a:sym typeface="Sukar"/>
            </a:endParaRPr>
          </a:p>
          <a:p>
            <a:pPr algn="ctr">
              <a:lnSpc>
                <a:spcPts val="5501"/>
              </a:lnSpc>
              <a:spcBef>
                <a:spcPct val="0"/>
              </a:spcBef>
            </a:pPr>
            <a:endParaRPr lang="en-US" sz="4825">
              <a:solidFill>
                <a:srgbClr val="000000"/>
              </a:solidFill>
              <a:latin typeface="Sukar"/>
              <a:ea typeface="Sukar"/>
              <a:cs typeface="Sukar"/>
              <a:sym typeface="Suka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359923"/>
            <a:ext cx="8304666" cy="5567153"/>
          </a:xfrm>
          <a:custGeom>
            <a:avLst/>
            <a:gdLst/>
            <a:ahLst/>
            <a:cxnLst/>
            <a:rect l="l" t="t" r="r" b="b"/>
            <a:pathLst>
              <a:path w="8304666" h="5567153">
                <a:moveTo>
                  <a:pt x="0" y="0"/>
                </a:moveTo>
                <a:lnTo>
                  <a:pt x="8304666" y="0"/>
                </a:lnTo>
                <a:lnTo>
                  <a:pt x="8304666" y="5567154"/>
                </a:lnTo>
                <a:lnTo>
                  <a:pt x="0" y="55671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Freeform 3"/>
          <p:cNvSpPr/>
          <p:nvPr/>
        </p:nvSpPr>
        <p:spPr>
          <a:xfrm>
            <a:off x="9144000" y="976115"/>
            <a:ext cx="9144000" cy="8282185"/>
          </a:xfrm>
          <a:custGeom>
            <a:avLst/>
            <a:gdLst/>
            <a:ahLst/>
            <a:cxnLst/>
            <a:rect l="l" t="t" r="r" b="b"/>
            <a:pathLst>
              <a:path w="9144000" h="8282185">
                <a:moveTo>
                  <a:pt x="0" y="0"/>
                </a:moveTo>
                <a:lnTo>
                  <a:pt x="9144000" y="0"/>
                </a:lnTo>
                <a:lnTo>
                  <a:pt x="9144000" y="8282185"/>
                </a:lnTo>
                <a:lnTo>
                  <a:pt x="0" y="8282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TextBox 4"/>
          <p:cNvSpPr txBox="1"/>
          <p:nvPr/>
        </p:nvSpPr>
        <p:spPr>
          <a:xfrm>
            <a:off x="1608524" y="8203302"/>
            <a:ext cx="5461693" cy="1055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37"/>
              </a:lnSpc>
            </a:pPr>
            <a:r>
              <a:rPr lang="en-US" sz="362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only 12 missed Out of 327 </a:t>
            </a:r>
          </a:p>
          <a:p>
            <a:pPr algn="l">
              <a:lnSpc>
                <a:spcPts val="4137"/>
              </a:lnSpc>
            </a:pPr>
            <a:r>
              <a:rPr lang="en-US" sz="362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          95.7 F1 Score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351562" y="1496323"/>
            <a:ext cx="3601542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Merging the Models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733674"/>
            <a:ext cx="18288000" cy="6819653"/>
          </a:xfrm>
          <a:custGeom>
            <a:avLst/>
            <a:gdLst/>
            <a:ahLst/>
            <a:cxnLst/>
            <a:rect l="l" t="t" r="r" b="b"/>
            <a:pathLst>
              <a:path w="18288000" h="6819653">
                <a:moveTo>
                  <a:pt x="0" y="0"/>
                </a:moveTo>
                <a:lnTo>
                  <a:pt x="18288000" y="0"/>
                </a:lnTo>
                <a:lnTo>
                  <a:pt x="18288000" y="6819652"/>
                </a:lnTo>
                <a:lnTo>
                  <a:pt x="0" y="6819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516"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TextBox 3"/>
          <p:cNvSpPr txBox="1"/>
          <p:nvPr/>
        </p:nvSpPr>
        <p:spPr>
          <a:xfrm>
            <a:off x="7086489" y="491988"/>
            <a:ext cx="4115022" cy="53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37"/>
              </a:lnSpc>
            </a:pPr>
            <a:r>
              <a:rPr lang="en-US" sz="362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27 Out of 28 entities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84324" y="-786585"/>
            <a:ext cx="10771036" cy="10829367"/>
            <a:chOff x="0" y="0"/>
            <a:chExt cx="2716289" cy="27309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16289" cy="2730999"/>
            </a:xfrm>
            <a:custGeom>
              <a:avLst/>
              <a:gdLst/>
              <a:ahLst/>
              <a:cxnLst/>
              <a:rect l="l" t="t" r="r" b="b"/>
              <a:pathLst>
                <a:path w="2716289" h="2730999">
                  <a:moveTo>
                    <a:pt x="36657" y="0"/>
                  </a:moveTo>
                  <a:lnTo>
                    <a:pt x="2679632" y="0"/>
                  </a:lnTo>
                  <a:cubicBezTo>
                    <a:pt x="2689354" y="0"/>
                    <a:pt x="2698678" y="3862"/>
                    <a:pt x="2705552" y="10737"/>
                  </a:cubicBezTo>
                  <a:cubicBezTo>
                    <a:pt x="2712427" y="17611"/>
                    <a:pt x="2716289" y="26935"/>
                    <a:pt x="2716289" y="36657"/>
                  </a:cubicBezTo>
                  <a:lnTo>
                    <a:pt x="2716289" y="2694342"/>
                  </a:lnTo>
                  <a:cubicBezTo>
                    <a:pt x="2716289" y="2704064"/>
                    <a:pt x="2712427" y="2713388"/>
                    <a:pt x="2705552" y="2720263"/>
                  </a:cubicBezTo>
                  <a:cubicBezTo>
                    <a:pt x="2698678" y="2727137"/>
                    <a:pt x="2689354" y="2730999"/>
                    <a:pt x="2679632" y="2730999"/>
                  </a:cubicBezTo>
                  <a:lnTo>
                    <a:pt x="36657" y="2730999"/>
                  </a:lnTo>
                  <a:cubicBezTo>
                    <a:pt x="26935" y="2730999"/>
                    <a:pt x="17611" y="2727137"/>
                    <a:pt x="10737" y="2720263"/>
                  </a:cubicBezTo>
                  <a:cubicBezTo>
                    <a:pt x="3862" y="2713388"/>
                    <a:pt x="0" y="2704064"/>
                    <a:pt x="0" y="2694342"/>
                  </a:cubicBezTo>
                  <a:lnTo>
                    <a:pt x="0" y="36657"/>
                  </a:lnTo>
                  <a:cubicBezTo>
                    <a:pt x="0" y="26935"/>
                    <a:pt x="3862" y="17611"/>
                    <a:pt x="10737" y="10737"/>
                  </a:cubicBezTo>
                  <a:cubicBezTo>
                    <a:pt x="17611" y="3862"/>
                    <a:pt x="26935" y="0"/>
                    <a:pt x="36657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716289" cy="27595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144000" y="1593204"/>
            <a:ext cx="5722320" cy="130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63"/>
              </a:lnSpc>
            </a:pPr>
            <a:r>
              <a:rPr lang="en-US" sz="3759" b="1">
                <a:solidFill>
                  <a:srgbClr val="9D755E"/>
                </a:solidFill>
                <a:latin typeface="Sukar Bold"/>
                <a:ea typeface="Sukar Bold"/>
                <a:cs typeface="Sukar Bold"/>
                <a:sym typeface="Sukar Bold"/>
              </a:rPr>
              <a:t> Next Steps:</a:t>
            </a:r>
          </a:p>
          <a:p>
            <a:pPr algn="l">
              <a:lnSpc>
                <a:spcPts val="5263"/>
              </a:lnSpc>
            </a:pPr>
            <a:endParaRPr lang="en-US" sz="3759" b="1">
              <a:solidFill>
                <a:srgbClr val="9D755E"/>
              </a:solidFill>
              <a:latin typeface="Sukar Bold"/>
              <a:ea typeface="Sukar Bold"/>
              <a:cs typeface="Sukar Bold"/>
              <a:sym typeface="Sukar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144000" y="3469063"/>
            <a:ext cx="8040187" cy="3763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33"/>
              </a:lnSpc>
            </a:pPr>
            <a:endParaRPr/>
          </a:p>
          <a:p>
            <a:pPr algn="l">
              <a:lnSpc>
                <a:spcPts val="3333"/>
              </a:lnSpc>
            </a:pPr>
            <a:r>
              <a:rPr lang="en-US" sz="29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Implementing the anonymization before logging the messages</a:t>
            </a:r>
          </a:p>
          <a:p>
            <a:pPr algn="l">
              <a:lnSpc>
                <a:spcPts val="3333"/>
              </a:lnSpc>
            </a:pPr>
            <a:endParaRPr lang="en-US" sz="2924">
              <a:solidFill>
                <a:srgbClr val="9D755E"/>
              </a:solidFill>
              <a:latin typeface="Sukar"/>
              <a:ea typeface="Sukar"/>
              <a:cs typeface="Sukar"/>
              <a:sym typeface="Sukar"/>
            </a:endParaRPr>
          </a:p>
          <a:p>
            <a:pPr algn="l">
              <a:lnSpc>
                <a:spcPts val="3333"/>
              </a:lnSpc>
            </a:pPr>
            <a:r>
              <a:rPr lang="en-US" sz="29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Red Teaming - synthetic chat for ‘attacking’ our model</a:t>
            </a:r>
          </a:p>
          <a:p>
            <a:pPr algn="l">
              <a:lnSpc>
                <a:spcPts val="3333"/>
              </a:lnSpc>
            </a:pPr>
            <a:endParaRPr lang="en-US" sz="2924">
              <a:solidFill>
                <a:srgbClr val="9D755E"/>
              </a:solidFill>
              <a:latin typeface="Sukar"/>
              <a:ea typeface="Sukar"/>
              <a:cs typeface="Sukar"/>
              <a:sym typeface="Sukar"/>
            </a:endParaRPr>
          </a:p>
          <a:p>
            <a:pPr algn="l">
              <a:lnSpc>
                <a:spcPts val="3333"/>
              </a:lnSpc>
            </a:pPr>
            <a:r>
              <a:rPr lang="en-US" sz="29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fine tuning</a:t>
            </a:r>
          </a:p>
          <a:p>
            <a:pPr algn="l">
              <a:lnSpc>
                <a:spcPts val="3333"/>
              </a:lnSpc>
            </a:pPr>
            <a:endParaRPr lang="en-US" sz="2924">
              <a:solidFill>
                <a:srgbClr val="9D755E"/>
              </a:solidFill>
              <a:latin typeface="Sukar"/>
              <a:ea typeface="Sukar"/>
              <a:cs typeface="Sukar"/>
              <a:sym typeface="Sukar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761154" y="5450971"/>
            <a:ext cx="3722062" cy="4874129"/>
          </a:xfrm>
          <a:custGeom>
            <a:avLst/>
            <a:gdLst/>
            <a:ahLst/>
            <a:cxnLst/>
            <a:rect l="l" t="t" r="r" b="b"/>
            <a:pathLst>
              <a:path w="3722062" h="4874129">
                <a:moveTo>
                  <a:pt x="0" y="0"/>
                </a:moveTo>
                <a:lnTo>
                  <a:pt x="3722062" y="0"/>
                </a:lnTo>
                <a:lnTo>
                  <a:pt x="3722062" y="4874129"/>
                </a:lnTo>
                <a:lnTo>
                  <a:pt x="0" y="48741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8" name="Freeform 8"/>
          <p:cNvSpPr/>
          <p:nvPr/>
        </p:nvSpPr>
        <p:spPr>
          <a:xfrm rot="-843631">
            <a:off x="2723258" y="1188433"/>
            <a:ext cx="1805587" cy="1595483"/>
          </a:xfrm>
          <a:custGeom>
            <a:avLst/>
            <a:gdLst/>
            <a:ahLst/>
            <a:cxnLst/>
            <a:rect l="l" t="t" r="r" b="b"/>
            <a:pathLst>
              <a:path w="1805587" h="1595483">
                <a:moveTo>
                  <a:pt x="0" y="0"/>
                </a:moveTo>
                <a:lnTo>
                  <a:pt x="1805587" y="0"/>
                </a:lnTo>
                <a:lnTo>
                  <a:pt x="1805587" y="1595483"/>
                </a:lnTo>
                <a:lnTo>
                  <a:pt x="0" y="1595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 rot="-2179807">
            <a:off x="8110390" y="8323429"/>
            <a:ext cx="1255193" cy="1487637"/>
          </a:xfrm>
          <a:custGeom>
            <a:avLst/>
            <a:gdLst/>
            <a:ahLst/>
            <a:cxnLst/>
            <a:rect l="l" t="t" r="r" b="b"/>
            <a:pathLst>
              <a:path w="1255193" h="1487637">
                <a:moveTo>
                  <a:pt x="0" y="0"/>
                </a:moveTo>
                <a:lnTo>
                  <a:pt x="1255194" y="0"/>
                </a:lnTo>
                <a:lnTo>
                  <a:pt x="1255194" y="1487637"/>
                </a:lnTo>
                <a:lnTo>
                  <a:pt x="0" y="14876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0" name="Freeform 10"/>
          <p:cNvSpPr/>
          <p:nvPr/>
        </p:nvSpPr>
        <p:spPr>
          <a:xfrm>
            <a:off x="17098995" y="1009309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 rot="-8308637">
            <a:off x="965856" y="4029758"/>
            <a:ext cx="1149290" cy="555969"/>
          </a:xfrm>
          <a:custGeom>
            <a:avLst/>
            <a:gdLst/>
            <a:ahLst/>
            <a:cxnLst/>
            <a:rect l="l" t="t" r="r" b="b"/>
            <a:pathLst>
              <a:path w="1149290" h="555969">
                <a:moveTo>
                  <a:pt x="0" y="0"/>
                </a:moveTo>
                <a:lnTo>
                  <a:pt x="1149291" y="0"/>
                </a:lnTo>
                <a:lnTo>
                  <a:pt x="1149291" y="555969"/>
                </a:lnTo>
                <a:lnTo>
                  <a:pt x="0" y="5559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2" name="Freeform 12"/>
          <p:cNvSpPr/>
          <p:nvPr/>
        </p:nvSpPr>
        <p:spPr>
          <a:xfrm>
            <a:off x="785891" y="3502627"/>
            <a:ext cx="5502308" cy="2250944"/>
          </a:xfrm>
          <a:custGeom>
            <a:avLst/>
            <a:gdLst/>
            <a:ahLst/>
            <a:cxnLst/>
            <a:rect l="l" t="t" r="r" b="b"/>
            <a:pathLst>
              <a:path w="5502308" h="2250944">
                <a:moveTo>
                  <a:pt x="0" y="0"/>
                </a:moveTo>
                <a:lnTo>
                  <a:pt x="5502308" y="0"/>
                </a:lnTo>
                <a:lnTo>
                  <a:pt x="5502308" y="2250944"/>
                </a:lnTo>
                <a:lnTo>
                  <a:pt x="0" y="22509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3" name="TextBox 13"/>
          <p:cNvSpPr txBox="1"/>
          <p:nvPr/>
        </p:nvSpPr>
        <p:spPr>
          <a:xfrm>
            <a:off x="995663" y="3768725"/>
            <a:ext cx="5253043" cy="137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FEFFFF"/>
                </a:solidFill>
                <a:latin typeface="Sukar Bold"/>
                <a:ea typeface="Sukar Bold"/>
                <a:cs typeface="Sukar Bold"/>
                <a:sym typeface="Sukar Bold"/>
              </a:rPr>
              <a:t>Potential Improvements &amp; What’s Next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986204" y="2481947"/>
            <a:ext cx="8315591" cy="2661553"/>
            <a:chOff x="0" y="0"/>
            <a:chExt cx="2190115" cy="7009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0115" cy="700985"/>
            </a:xfrm>
            <a:custGeom>
              <a:avLst/>
              <a:gdLst/>
              <a:ahLst/>
              <a:cxnLst/>
              <a:rect l="l" t="t" r="r" b="b"/>
              <a:pathLst>
                <a:path w="2190115" h="700985">
                  <a:moveTo>
                    <a:pt x="47482" y="0"/>
                  </a:moveTo>
                  <a:lnTo>
                    <a:pt x="2142633" y="0"/>
                  </a:lnTo>
                  <a:cubicBezTo>
                    <a:pt x="2155226" y="0"/>
                    <a:pt x="2167303" y="5003"/>
                    <a:pt x="2176207" y="13907"/>
                  </a:cubicBezTo>
                  <a:cubicBezTo>
                    <a:pt x="2185112" y="22812"/>
                    <a:pt x="2190115" y="34889"/>
                    <a:pt x="2190115" y="47482"/>
                  </a:cubicBezTo>
                  <a:lnTo>
                    <a:pt x="2190115" y="653503"/>
                  </a:lnTo>
                  <a:cubicBezTo>
                    <a:pt x="2190115" y="666096"/>
                    <a:pt x="2185112" y="678174"/>
                    <a:pt x="2176207" y="687078"/>
                  </a:cubicBezTo>
                  <a:cubicBezTo>
                    <a:pt x="2167303" y="695983"/>
                    <a:pt x="2155226" y="700985"/>
                    <a:pt x="2142633" y="700985"/>
                  </a:cubicBezTo>
                  <a:lnTo>
                    <a:pt x="47482" y="700985"/>
                  </a:lnTo>
                  <a:cubicBezTo>
                    <a:pt x="34889" y="700985"/>
                    <a:pt x="22812" y="695983"/>
                    <a:pt x="13907" y="687078"/>
                  </a:cubicBezTo>
                  <a:cubicBezTo>
                    <a:pt x="5003" y="678174"/>
                    <a:pt x="0" y="666096"/>
                    <a:pt x="0" y="653503"/>
                  </a:cubicBezTo>
                  <a:lnTo>
                    <a:pt x="0" y="47482"/>
                  </a:lnTo>
                  <a:cubicBezTo>
                    <a:pt x="0" y="34889"/>
                    <a:pt x="5003" y="22812"/>
                    <a:pt x="13907" y="13907"/>
                  </a:cubicBezTo>
                  <a:cubicBezTo>
                    <a:pt x="22812" y="5003"/>
                    <a:pt x="34889" y="0"/>
                    <a:pt x="47482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190115" cy="729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242343" y="1389790"/>
            <a:ext cx="1803314" cy="180331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0C1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731451" y="3594187"/>
            <a:ext cx="6977498" cy="930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99"/>
              </a:lnSpc>
              <a:spcBef>
                <a:spcPct val="0"/>
              </a:spcBef>
            </a:pPr>
            <a:r>
              <a:rPr lang="en-US" sz="6999" b="1">
                <a:solidFill>
                  <a:srgbClr val="9D755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System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621513" y="2075709"/>
            <a:ext cx="1121174" cy="776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14"/>
              </a:lnSpc>
              <a:spcBef>
                <a:spcPct val="0"/>
              </a:spcBef>
            </a:pPr>
            <a:r>
              <a:rPr lang="en-US" sz="5814">
                <a:solidFill>
                  <a:srgbClr val="9D755E"/>
                </a:solidFill>
                <a:latin typeface="TAN Nimbus"/>
                <a:ea typeface="TAN Nimbus"/>
                <a:cs typeface="TAN Nimbus"/>
                <a:sym typeface="TAN Nimbus"/>
              </a:rPr>
              <a:t>II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87295" y="1028700"/>
            <a:ext cx="10313411" cy="9651592"/>
            <a:chOff x="0" y="0"/>
            <a:chExt cx="2716289" cy="25419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16289" cy="2541983"/>
            </a:xfrm>
            <a:custGeom>
              <a:avLst/>
              <a:gdLst/>
              <a:ahLst/>
              <a:cxnLst/>
              <a:rect l="l" t="t" r="r" b="b"/>
              <a:pathLst>
                <a:path w="2716289" h="2541983">
                  <a:moveTo>
                    <a:pt x="38284" y="0"/>
                  </a:moveTo>
                  <a:lnTo>
                    <a:pt x="2678005" y="0"/>
                  </a:lnTo>
                  <a:cubicBezTo>
                    <a:pt x="2699149" y="0"/>
                    <a:pt x="2716289" y="17140"/>
                    <a:pt x="2716289" y="38284"/>
                  </a:cubicBezTo>
                  <a:lnTo>
                    <a:pt x="2716289" y="2503699"/>
                  </a:lnTo>
                  <a:cubicBezTo>
                    <a:pt x="2716289" y="2524843"/>
                    <a:pt x="2699149" y="2541983"/>
                    <a:pt x="2678005" y="2541983"/>
                  </a:cubicBezTo>
                  <a:lnTo>
                    <a:pt x="38284" y="2541983"/>
                  </a:lnTo>
                  <a:cubicBezTo>
                    <a:pt x="17140" y="2541983"/>
                    <a:pt x="0" y="2524843"/>
                    <a:pt x="0" y="2503699"/>
                  </a:cubicBezTo>
                  <a:lnTo>
                    <a:pt x="0" y="38284"/>
                  </a:lnTo>
                  <a:cubicBezTo>
                    <a:pt x="0" y="17140"/>
                    <a:pt x="17140" y="0"/>
                    <a:pt x="38284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716289" cy="25705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8448341" y="1453201"/>
            <a:ext cx="1391319" cy="0"/>
          </a:xfrm>
          <a:prstGeom prst="line">
            <a:avLst/>
          </a:prstGeom>
          <a:ln w="95250" cap="flat">
            <a:solidFill>
              <a:srgbClr val="593B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>
            <a:off x="13489194" y="5696308"/>
            <a:ext cx="3770106" cy="4590692"/>
          </a:xfrm>
          <a:custGeom>
            <a:avLst/>
            <a:gdLst/>
            <a:ahLst/>
            <a:cxnLst/>
            <a:rect l="l" t="t" r="r" b="b"/>
            <a:pathLst>
              <a:path w="3770106" h="4590692">
                <a:moveTo>
                  <a:pt x="0" y="0"/>
                </a:moveTo>
                <a:lnTo>
                  <a:pt x="3770106" y="0"/>
                </a:lnTo>
                <a:lnTo>
                  <a:pt x="3770106" y="4590692"/>
                </a:lnTo>
                <a:lnTo>
                  <a:pt x="0" y="4590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Freeform 7"/>
          <p:cNvSpPr/>
          <p:nvPr/>
        </p:nvSpPr>
        <p:spPr>
          <a:xfrm rot="830817">
            <a:off x="2649423" y="7443032"/>
            <a:ext cx="1476953" cy="1305089"/>
          </a:xfrm>
          <a:custGeom>
            <a:avLst/>
            <a:gdLst/>
            <a:ahLst/>
            <a:cxnLst/>
            <a:rect l="l" t="t" r="r" b="b"/>
            <a:pathLst>
              <a:path w="1476953" h="1305089">
                <a:moveTo>
                  <a:pt x="0" y="0"/>
                </a:moveTo>
                <a:lnTo>
                  <a:pt x="1476953" y="0"/>
                </a:lnTo>
                <a:lnTo>
                  <a:pt x="1476953" y="1305089"/>
                </a:lnTo>
                <a:lnTo>
                  <a:pt x="0" y="1305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8" name="Freeform 8"/>
          <p:cNvSpPr/>
          <p:nvPr/>
        </p:nvSpPr>
        <p:spPr>
          <a:xfrm rot="-2179807">
            <a:off x="1420261" y="1445237"/>
            <a:ext cx="1542296" cy="1827906"/>
          </a:xfrm>
          <a:custGeom>
            <a:avLst/>
            <a:gdLst/>
            <a:ahLst/>
            <a:cxnLst/>
            <a:rect l="l" t="t" r="r" b="b"/>
            <a:pathLst>
              <a:path w="1542296" h="1827906">
                <a:moveTo>
                  <a:pt x="0" y="0"/>
                </a:moveTo>
                <a:lnTo>
                  <a:pt x="1542296" y="0"/>
                </a:lnTo>
                <a:lnTo>
                  <a:pt x="1542296" y="1827907"/>
                </a:lnTo>
                <a:lnTo>
                  <a:pt x="0" y="18279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>
            <a:off x="14695340" y="4238143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0" name="Freeform 10"/>
          <p:cNvSpPr/>
          <p:nvPr/>
        </p:nvSpPr>
        <p:spPr>
          <a:xfrm rot="-8308637">
            <a:off x="15493884" y="1449825"/>
            <a:ext cx="1555841" cy="752638"/>
          </a:xfrm>
          <a:custGeom>
            <a:avLst/>
            <a:gdLst/>
            <a:ahLst/>
            <a:cxnLst/>
            <a:rect l="l" t="t" r="r" b="b"/>
            <a:pathLst>
              <a:path w="1555841" h="752638">
                <a:moveTo>
                  <a:pt x="0" y="0"/>
                </a:moveTo>
                <a:lnTo>
                  <a:pt x="1555841" y="0"/>
                </a:lnTo>
                <a:lnTo>
                  <a:pt x="1555841" y="752638"/>
                </a:lnTo>
                <a:lnTo>
                  <a:pt x="0" y="7526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 rot="-946642">
            <a:off x="2430361" y="5070141"/>
            <a:ext cx="1915078" cy="1692232"/>
          </a:xfrm>
          <a:custGeom>
            <a:avLst/>
            <a:gdLst/>
            <a:ahLst/>
            <a:cxnLst/>
            <a:rect l="l" t="t" r="r" b="b"/>
            <a:pathLst>
              <a:path w="1915078" h="1692232">
                <a:moveTo>
                  <a:pt x="0" y="0"/>
                </a:moveTo>
                <a:lnTo>
                  <a:pt x="1915078" y="0"/>
                </a:lnTo>
                <a:lnTo>
                  <a:pt x="1915078" y="1692232"/>
                </a:lnTo>
                <a:lnTo>
                  <a:pt x="0" y="169223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graphicFrame>
        <p:nvGraphicFramePr>
          <p:cNvPr id="12" name="Table 12"/>
          <p:cNvGraphicFramePr>
            <a:graphicFrameLocks noGrp="1"/>
          </p:cNvGraphicFramePr>
          <p:nvPr/>
        </p:nvGraphicFramePr>
        <p:xfrm>
          <a:off x="5356709" y="2668232"/>
          <a:ext cx="7315200" cy="6496050"/>
        </p:xfrm>
        <a:graphic>
          <a:graphicData uri="http://schemas.openxmlformats.org/drawingml/2006/table">
            <a:tbl>
              <a:tblPr/>
              <a:tblGrid>
                <a:gridCol w="435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0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9743"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000000"/>
                          </a:solidFill>
                          <a:latin typeface="Sukar Bold"/>
                          <a:ea typeface="Sukar Bold"/>
                          <a:cs typeface="Sukar Bold"/>
                          <a:sym typeface="Sukar Bold"/>
                        </a:rPr>
                        <a:t>Feature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000000"/>
                          </a:solidFill>
                          <a:latin typeface="Sukar Bold"/>
                          <a:ea typeface="Sukar Bold"/>
                          <a:cs typeface="Sukar Bold"/>
                          <a:sym typeface="Sukar Bold"/>
                        </a:rPr>
                        <a:t>Implemented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382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Infrastructure as code(robustness)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1419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Message reading client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9641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Connection to all platforms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1419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Message logging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Freeform 13"/>
          <p:cNvSpPr/>
          <p:nvPr/>
        </p:nvSpPr>
        <p:spPr>
          <a:xfrm>
            <a:off x="10832037" y="4185049"/>
            <a:ext cx="699879" cy="656614"/>
          </a:xfrm>
          <a:custGeom>
            <a:avLst/>
            <a:gdLst/>
            <a:ahLst/>
            <a:cxnLst/>
            <a:rect l="l" t="t" r="r" b="b"/>
            <a:pathLst>
              <a:path w="699879" h="656614">
                <a:moveTo>
                  <a:pt x="0" y="0"/>
                </a:moveTo>
                <a:lnTo>
                  <a:pt x="699879" y="0"/>
                </a:lnTo>
                <a:lnTo>
                  <a:pt x="699879" y="656614"/>
                </a:lnTo>
                <a:lnTo>
                  <a:pt x="0" y="65661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4" name="Freeform 14"/>
          <p:cNvSpPr/>
          <p:nvPr/>
        </p:nvSpPr>
        <p:spPr>
          <a:xfrm>
            <a:off x="10832037" y="5526189"/>
            <a:ext cx="699879" cy="656614"/>
          </a:xfrm>
          <a:custGeom>
            <a:avLst/>
            <a:gdLst/>
            <a:ahLst/>
            <a:cxnLst/>
            <a:rect l="l" t="t" r="r" b="b"/>
            <a:pathLst>
              <a:path w="699879" h="656614">
                <a:moveTo>
                  <a:pt x="0" y="0"/>
                </a:moveTo>
                <a:lnTo>
                  <a:pt x="699879" y="0"/>
                </a:lnTo>
                <a:lnTo>
                  <a:pt x="699879" y="656614"/>
                </a:lnTo>
                <a:lnTo>
                  <a:pt x="0" y="65661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5" name="Freeform 15"/>
          <p:cNvSpPr/>
          <p:nvPr/>
        </p:nvSpPr>
        <p:spPr>
          <a:xfrm>
            <a:off x="10832037" y="6868603"/>
            <a:ext cx="699879" cy="656614"/>
          </a:xfrm>
          <a:custGeom>
            <a:avLst/>
            <a:gdLst/>
            <a:ahLst/>
            <a:cxnLst/>
            <a:rect l="l" t="t" r="r" b="b"/>
            <a:pathLst>
              <a:path w="699879" h="656614">
                <a:moveTo>
                  <a:pt x="0" y="0"/>
                </a:moveTo>
                <a:lnTo>
                  <a:pt x="699879" y="0"/>
                </a:lnTo>
                <a:lnTo>
                  <a:pt x="699879" y="656613"/>
                </a:lnTo>
                <a:lnTo>
                  <a:pt x="0" y="65661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6" name="Freeform 16"/>
          <p:cNvSpPr/>
          <p:nvPr/>
        </p:nvSpPr>
        <p:spPr>
          <a:xfrm>
            <a:off x="10832037" y="8249282"/>
            <a:ext cx="699879" cy="656614"/>
          </a:xfrm>
          <a:custGeom>
            <a:avLst/>
            <a:gdLst/>
            <a:ahLst/>
            <a:cxnLst/>
            <a:rect l="l" t="t" r="r" b="b"/>
            <a:pathLst>
              <a:path w="699879" h="656614">
                <a:moveTo>
                  <a:pt x="0" y="0"/>
                </a:moveTo>
                <a:lnTo>
                  <a:pt x="699879" y="0"/>
                </a:lnTo>
                <a:lnTo>
                  <a:pt x="699879" y="656614"/>
                </a:lnTo>
                <a:lnTo>
                  <a:pt x="0" y="65661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87295" y="1028700"/>
            <a:ext cx="10313411" cy="9651592"/>
            <a:chOff x="0" y="0"/>
            <a:chExt cx="2716289" cy="25419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16289" cy="2541983"/>
            </a:xfrm>
            <a:custGeom>
              <a:avLst/>
              <a:gdLst/>
              <a:ahLst/>
              <a:cxnLst/>
              <a:rect l="l" t="t" r="r" b="b"/>
              <a:pathLst>
                <a:path w="2716289" h="2541983">
                  <a:moveTo>
                    <a:pt x="38284" y="0"/>
                  </a:moveTo>
                  <a:lnTo>
                    <a:pt x="2678005" y="0"/>
                  </a:lnTo>
                  <a:cubicBezTo>
                    <a:pt x="2699149" y="0"/>
                    <a:pt x="2716289" y="17140"/>
                    <a:pt x="2716289" y="38284"/>
                  </a:cubicBezTo>
                  <a:lnTo>
                    <a:pt x="2716289" y="2503699"/>
                  </a:lnTo>
                  <a:cubicBezTo>
                    <a:pt x="2716289" y="2524843"/>
                    <a:pt x="2699149" y="2541983"/>
                    <a:pt x="2678005" y="2541983"/>
                  </a:cubicBezTo>
                  <a:lnTo>
                    <a:pt x="38284" y="2541983"/>
                  </a:lnTo>
                  <a:cubicBezTo>
                    <a:pt x="17140" y="2541983"/>
                    <a:pt x="0" y="2524843"/>
                    <a:pt x="0" y="2503699"/>
                  </a:cubicBezTo>
                  <a:lnTo>
                    <a:pt x="0" y="38284"/>
                  </a:lnTo>
                  <a:cubicBezTo>
                    <a:pt x="0" y="17140"/>
                    <a:pt x="17140" y="0"/>
                    <a:pt x="38284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716289" cy="25705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8448341" y="1453201"/>
            <a:ext cx="1391319" cy="0"/>
          </a:xfrm>
          <a:prstGeom prst="line">
            <a:avLst/>
          </a:prstGeom>
          <a:ln w="95250" cap="flat">
            <a:solidFill>
              <a:srgbClr val="593B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>
            <a:off x="13489194" y="5696308"/>
            <a:ext cx="3770106" cy="4590692"/>
          </a:xfrm>
          <a:custGeom>
            <a:avLst/>
            <a:gdLst/>
            <a:ahLst/>
            <a:cxnLst/>
            <a:rect l="l" t="t" r="r" b="b"/>
            <a:pathLst>
              <a:path w="3770106" h="4590692">
                <a:moveTo>
                  <a:pt x="0" y="0"/>
                </a:moveTo>
                <a:lnTo>
                  <a:pt x="3770106" y="0"/>
                </a:lnTo>
                <a:lnTo>
                  <a:pt x="3770106" y="4590692"/>
                </a:lnTo>
                <a:lnTo>
                  <a:pt x="0" y="4590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Freeform 7"/>
          <p:cNvSpPr/>
          <p:nvPr/>
        </p:nvSpPr>
        <p:spPr>
          <a:xfrm rot="830817">
            <a:off x="2649423" y="7443032"/>
            <a:ext cx="1476953" cy="1305089"/>
          </a:xfrm>
          <a:custGeom>
            <a:avLst/>
            <a:gdLst/>
            <a:ahLst/>
            <a:cxnLst/>
            <a:rect l="l" t="t" r="r" b="b"/>
            <a:pathLst>
              <a:path w="1476953" h="1305089">
                <a:moveTo>
                  <a:pt x="0" y="0"/>
                </a:moveTo>
                <a:lnTo>
                  <a:pt x="1476953" y="0"/>
                </a:lnTo>
                <a:lnTo>
                  <a:pt x="1476953" y="1305089"/>
                </a:lnTo>
                <a:lnTo>
                  <a:pt x="0" y="1305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8" name="Freeform 8"/>
          <p:cNvSpPr/>
          <p:nvPr/>
        </p:nvSpPr>
        <p:spPr>
          <a:xfrm rot="-2179807">
            <a:off x="1420261" y="1445237"/>
            <a:ext cx="1542296" cy="1827906"/>
          </a:xfrm>
          <a:custGeom>
            <a:avLst/>
            <a:gdLst/>
            <a:ahLst/>
            <a:cxnLst/>
            <a:rect l="l" t="t" r="r" b="b"/>
            <a:pathLst>
              <a:path w="1542296" h="1827906">
                <a:moveTo>
                  <a:pt x="0" y="0"/>
                </a:moveTo>
                <a:lnTo>
                  <a:pt x="1542296" y="0"/>
                </a:lnTo>
                <a:lnTo>
                  <a:pt x="1542296" y="1827907"/>
                </a:lnTo>
                <a:lnTo>
                  <a:pt x="0" y="18279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>
            <a:off x="14695340" y="4238143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0" name="Freeform 10"/>
          <p:cNvSpPr/>
          <p:nvPr/>
        </p:nvSpPr>
        <p:spPr>
          <a:xfrm rot="-8308637">
            <a:off x="15493884" y="1449825"/>
            <a:ext cx="1555841" cy="752638"/>
          </a:xfrm>
          <a:custGeom>
            <a:avLst/>
            <a:gdLst/>
            <a:ahLst/>
            <a:cxnLst/>
            <a:rect l="l" t="t" r="r" b="b"/>
            <a:pathLst>
              <a:path w="1555841" h="752638">
                <a:moveTo>
                  <a:pt x="0" y="0"/>
                </a:moveTo>
                <a:lnTo>
                  <a:pt x="1555841" y="0"/>
                </a:lnTo>
                <a:lnTo>
                  <a:pt x="1555841" y="752638"/>
                </a:lnTo>
                <a:lnTo>
                  <a:pt x="0" y="7526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 rot="-946642">
            <a:off x="2430361" y="5070141"/>
            <a:ext cx="1915078" cy="1692232"/>
          </a:xfrm>
          <a:custGeom>
            <a:avLst/>
            <a:gdLst/>
            <a:ahLst/>
            <a:cxnLst/>
            <a:rect l="l" t="t" r="r" b="b"/>
            <a:pathLst>
              <a:path w="1915078" h="1692232">
                <a:moveTo>
                  <a:pt x="0" y="0"/>
                </a:moveTo>
                <a:lnTo>
                  <a:pt x="1915078" y="0"/>
                </a:lnTo>
                <a:lnTo>
                  <a:pt x="1915078" y="1692232"/>
                </a:lnTo>
                <a:lnTo>
                  <a:pt x="0" y="169223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graphicFrame>
        <p:nvGraphicFramePr>
          <p:cNvPr id="12" name="Table 12"/>
          <p:cNvGraphicFramePr>
            <a:graphicFrameLocks noGrp="1"/>
          </p:cNvGraphicFramePr>
          <p:nvPr/>
        </p:nvGraphicFramePr>
        <p:xfrm>
          <a:off x="5356709" y="2668232"/>
          <a:ext cx="7315200" cy="5600700"/>
        </p:xfrm>
        <a:graphic>
          <a:graphicData uri="http://schemas.openxmlformats.org/drawingml/2006/table">
            <a:tbl>
              <a:tblPr/>
              <a:tblGrid>
                <a:gridCol w="435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0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0829"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000000"/>
                          </a:solidFill>
                          <a:latin typeface="Sukar Bold"/>
                          <a:ea typeface="Sukar Bold"/>
                          <a:cs typeface="Sukar Bold"/>
                          <a:sym typeface="Sukar Bold"/>
                        </a:rPr>
                        <a:t>Feature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000000"/>
                          </a:solidFill>
                          <a:latin typeface="Sukar Bold"/>
                          <a:ea typeface="Sukar Bold"/>
                          <a:cs typeface="Sukar Bold"/>
                          <a:sym typeface="Sukar Bold"/>
                        </a:rPr>
                        <a:t>Implemented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2468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Chat filter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2468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Extracting groups names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2468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Extracting user names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2468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Freeform 13"/>
          <p:cNvSpPr/>
          <p:nvPr/>
        </p:nvSpPr>
        <p:spPr>
          <a:xfrm>
            <a:off x="10724557" y="4116166"/>
            <a:ext cx="714698" cy="714698"/>
          </a:xfrm>
          <a:custGeom>
            <a:avLst/>
            <a:gdLst/>
            <a:ahLst/>
            <a:cxnLst/>
            <a:rect l="l" t="t" r="r" b="b"/>
            <a:pathLst>
              <a:path w="714698" h="714698">
                <a:moveTo>
                  <a:pt x="0" y="0"/>
                </a:moveTo>
                <a:lnTo>
                  <a:pt x="714698" y="0"/>
                </a:lnTo>
                <a:lnTo>
                  <a:pt x="714698" y="714698"/>
                </a:lnTo>
                <a:lnTo>
                  <a:pt x="0" y="71469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4" name="Freeform 14"/>
          <p:cNvSpPr/>
          <p:nvPr/>
        </p:nvSpPr>
        <p:spPr>
          <a:xfrm>
            <a:off x="10724557" y="5111233"/>
            <a:ext cx="714698" cy="714698"/>
          </a:xfrm>
          <a:custGeom>
            <a:avLst/>
            <a:gdLst/>
            <a:ahLst/>
            <a:cxnLst/>
            <a:rect l="l" t="t" r="r" b="b"/>
            <a:pathLst>
              <a:path w="714698" h="714698">
                <a:moveTo>
                  <a:pt x="0" y="0"/>
                </a:moveTo>
                <a:lnTo>
                  <a:pt x="714698" y="0"/>
                </a:lnTo>
                <a:lnTo>
                  <a:pt x="714698" y="714698"/>
                </a:lnTo>
                <a:lnTo>
                  <a:pt x="0" y="71469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5" name="Freeform 15"/>
          <p:cNvSpPr/>
          <p:nvPr/>
        </p:nvSpPr>
        <p:spPr>
          <a:xfrm>
            <a:off x="10724557" y="6102156"/>
            <a:ext cx="714698" cy="714698"/>
          </a:xfrm>
          <a:custGeom>
            <a:avLst/>
            <a:gdLst/>
            <a:ahLst/>
            <a:cxnLst/>
            <a:rect l="l" t="t" r="r" b="b"/>
            <a:pathLst>
              <a:path w="714698" h="714698">
                <a:moveTo>
                  <a:pt x="0" y="0"/>
                </a:moveTo>
                <a:lnTo>
                  <a:pt x="714698" y="0"/>
                </a:lnTo>
                <a:lnTo>
                  <a:pt x="714698" y="714698"/>
                </a:lnTo>
                <a:lnTo>
                  <a:pt x="0" y="71469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00038" y="3620345"/>
            <a:ext cx="13287924" cy="5051343"/>
            <a:chOff x="0" y="0"/>
            <a:chExt cx="3499700" cy="13303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99700" cy="1330395"/>
            </a:xfrm>
            <a:custGeom>
              <a:avLst/>
              <a:gdLst/>
              <a:ahLst/>
              <a:cxnLst/>
              <a:rect l="l" t="t" r="r" b="b"/>
              <a:pathLst>
                <a:path w="3499700" h="1330395">
                  <a:moveTo>
                    <a:pt x="29714" y="0"/>
                  </a:moveTo>
                  <a:lnTo>
                    <a:pt x="3469986" y="0"/>
                  </a:lnTo>
                  <a:cubicBezTo>
                    <a:pt x="3477866" y="0"/>
                    <a:pt x="3485424" y="3131"/>
                    <a:pt x="3490997" y="8703"/>
                  </a:cubicBezTo>
                  <a:cubicBezTo>
                    <a:pt x="3496570" y="14276"/>
                    <a:pt x="3499700" y="21833"/>
                    <a:pt x="3499700" y="29714"/>
                  </a:cubicBezTo>
                  <a:lnTo>
                    <a:pt x="3499700" y="1300681"/>
                  </a:lnTo>
                  <a:cubicBezTo>
                    <a:pt x="3499700" y="1317091"/>
                    <a:pt x="3486396" y="1330395"/>
                    <a:pt x="3469986" y="1330395"/>
                  </a:cubicBezTo>
                  <a:lnTo>
                    <a:pt x="29714" y="1330395"/>
                  </a:lnTo>
                  <a:cubicBezTo>
                    <a:pt x="21833" y="1330395"/>
                    <a:pt x="14276" y="1327264"/>
                    <a:pt x="8703" y="1321692"/>
                  </a:cubicBezTo>
                  <a:cubicBezTo>
                    <a:pt x="3131" y="1316119"/>
                    <a:pt x="0" y="1308561"/>
                    <a:pt x="0" y="1300681"/>
                  </a:cubicBezTo>
                  <a:lnTo>
                    <a:pt x="0" y="29714"/>
                  </a:lnTo>
                  <a:cubicBezTo>
                    <a:pt x="0" y="21833"/>
                    <a:pt x="3131" y="14276"/>
                    <a:pt x="8703" y="8703"/>
                  </a:cubicBezTo>
                  <a:cubicBezTo>
                    <a:pt x="14276" y="3131"/>
                    <a:pt x="21833" y="0"/>
                    <a:pt x="29714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499700" cy="13589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253905" y="1540301"/>
            <a:ext cx="7780189" cy="3182805"/>
          </a:xfrm>
          <a:custGeom>
            <a:avLst/>
            <a:gdLst/>
            <a:ahLst/>
            <a:cxnLst/>
            <a:rect l="l" t="t" r="r" b="b"/>
            <a:pathLst>
              <a:path w="7780189" h="3182805">
                <a:moveTo>
                  <a:pt x="0" y="0"/>
                </a:moveTo>
                <a:lnTo>
                  <a:pt x="7780190" y="0"/>
                </a:lnTo>
                <a:lnTo>
                  <a:pt x="7780190" y="3182805"/>
                </a:lnTo>
                <a:lnTo>
                  <a:pt x="0" y="31828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TextBox 6"/>
          <p:cNvSpPr txBox="1"/>
          <p:nvPr/>
        </p:nvSpPr>
        <p:spPr>
          <a:xfrm>
            <a:off x="5597705" y="2235102"/>
            <a:ext cx="6749648" cy="1067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69"/>
              </a:lnSpc>
            </a:pPr>
            <a:r>
              <a:rPr lang="en-US" sz="6999" b="1">
                <a:solidFill>
                  <a:srgbClr val="FFFBF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What’s next?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61704" y="5047217"/>
            <a:ext cx="12221649" cy="1693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Web app integration</a:t>
            </a:r>
          </a:p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Anonymization integration</a:t>
            </a:r>
          </a:p>
          <a:p>
            <a:pPr algn="l">
              <a:lnSpc>
                <a:spcPts val="1679"/>
              </a:lnSpc>
            </a:pPr>
            <a:endParaRPr lang="en-US" sz="4199">
              <a:solidFill>
                <a:srgbClr val="9D755E"/>
              </a:solidFill>
              <a:latin typeface="Sukar"/>
              <a:ea typeface="Sukar"/>
              <a:cs typeface="Sukar"/>
              <a:sym typeface="Sukar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4394058" y="5471302"/>
            <a:ext cx="3372196" cy="4880811"/>
          </a:xfrm>
          <a:custGeom>
            <a:avLst/>
            <a:gdLst/>
            <a:ahLst/>
            <a:cxnLst/>
            <a:rect l="l" t="t" r="r" b="b"/>
            <a:pathLst>
              <a:path w="3372196" h="4880811">
                <a:moveTo>
                  <a:pt x="0" y="0"/>
                </a:moveTo>
                <a:lnTo>
                  <a:pt x="3372196" y="0"/>
                </a:lnTo>
                <a:lnTo>
                  <a:pt x="3372196" y="4880811"/>
                </a:lnTo>
                <a:lnTo>
                  <a:pt x="0" y="4880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 rot="1087743">
            <a:off x="1604784" y="5402497"/>
            <a:ext cx="1588191" cy="1588191"/>
          </a:xfrm>
          <a:custGeom>
            <a:avLst/>
            <a:gdLst/>
            <a:ahLst/>
            <a:cxnLst/>
            <a:rect l="l" t="t" r="r" b="b"/>
            <a:pathLst>
              <a:path w="1588191" h="1588191">
                <a:moveTo>
                  <a:pt x="0" y="0"/>
                </a:moveTo>
                <a:lnTo>
                  <a:pt x="1588191" y="0"/>
                </a:lnTo>
                <a:lnTo>
                  <a:pt x="1588191" y="1588191"/>
                </a:lnTo>
                <a:lnTo>
                  <a:pt x="0" y="15881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0" name="Freeform 10"/>
          <p:cNvSpPr/>
          <p:nvPr/>
        </p:nvSpPr>
        <p:spPr>
          <a:xfrm rot="-1237567">
            <a:off x="1476349" y="7424153"/>
            <a:ext cx="1210887" cy="1210887"/>
          </a:xfrm>
          <a:custGeom>
            <a:avLst/>
            <a:gdLst/>
            <a:ahLst/>
            <a:cxnLst/>
            <a:rect l="l" t="t" r="r" b="b"/>
            <a:pathLst>
              <a:path w="1210887" h="1210887">
                <a:moveTo>
                  <a:pt x="0" y="0"/>
                </a:moveTo>
                <a:lnTo>
                  <a:pt x="1210886" y="0"/>
                </a:lnTo>
                <a:lnTo>
                  <a:pt x="1210886" y="1210887"/>
                </a:lnTo>
                <a:lnTo>
                  <a:pt x="0" y="12108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 rot="-2179807">
            <a:off x="1737349" y="2388584"/>
            <a:ext cx="1542296" cy="1827906"/>
          </a:xfrm>
          <a:custGeom>
            <a:avLst/>
            <a:gdLst/>
            <a:ahLst/>
            <a:cxnLst/>
            <a:rect l="l" t="t" r="r" b="b"/>
            <a:pathLst>
              <a:path w="1542296" h="1827906">
                <a:moveTo>
                  <a:pt x="0" y="0"/>
                </a:moveTo>
                <a:lnTo>
                  <a:pt x="1542296" y="0"/>
                </a:lnTo>
                <a:lnTo>
                  <a:pt x="1542296" y="1827906"/>
                </a:lnTo>
                <a:lnTo>
                  <a:pt x="0" y="18279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2" name="Freeform 12"/>
          <p:cNvSpPr/>
          <p:nvPr/>
        </p:nvSpPr>
        <p:spPr>
          <a:xfrm>
            <a:off x="6649109" y="9258300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3" name="Freeform 13"/>
          <p:cNvSpPr/>
          <p:nvPr/>
        </p:nvSpPr>
        <p:spPr>
          <a:xfrm rot="-8308637">
            <a:off x="14928677" y="1948399"/>
            <a:ext cx="830477" cy="401743"/>
          </a:xfrm>
          <a:custGeom>
            <a:avLst/>
            <a:gdLst/>
            <a:ahLst/>
            <a:cxnLst/>
            <a:rect l="l" t="t" r="r" b="b"/>
            <a:pathLst>
              <a:path w="830477" h="401743">
                <a:moveTo>
                  <a:pt x="0" y="0"/>
                </a:moveTo>
                <a:lnTo>
                  <a:pt x="830476" y="0"/>
                </a:lnTo>
                <a:lnTo>
                  <a:pt x="830476" y="401743"/>
                </a:lnTo>
                <a:lnTo>
                  <a:pt x="0" y="40174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986204" y="2481947"/>
            <a:ext cx="8315591" cy="2661553"/>
            <a:chOff x="0" y="0"/>
            <a:chExt cx="2190115" cy="7009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0115" cy="700985"/>
            </a:xfrm>
            <a:custGeom>
              <a:avLst/>
              <a:gdLst/>
              <a:ahLst/>
              <a:cxnLst/>
              <a:rect l="l" t="t" r="r" b="b"/>
              <a:pathLst>
                <a:path w="2190115" h="700985">
                  <a:moveTo>
                    <a:pt x="47482" y="0"/>
                  </a:moveTo>
                  <a:lnTo>
                    <a:pt x="2142633" y="0"/>
                  </a:lnTo>
                  <a:cubicBezTo>
                    <a:pt x="2155226" y="0"/>
                    <a:pt x="2167303" y="5003"/>
                    <a:pt x="2176207" y="13907"/>
                  </a:cubicBezTo>
                  <a:cubicBezTo>
                    <a:pt x="2185112" y="22812"/>
                    <a:pt x="2190115" y="34889"/>
                    <a:pt x="2190115" y="47482"/>
                  </a:cubicBezTo>
                  <a:lnTo>
                    <a:pt x="2190115" y="653503"/>
                  </a:lnTo>
                  <a:cubicBezTo>
                    <a:pt x="2190115" y="666096"/>
                    <a:pt x="2185112" y="678174"/>
                    <a:pt x="2176207" y="687078"/>
                  </a:cubicBezTo>
                  <a:cubicBezTo>
                    <a:pt x="2167303" y="695983"/>
                    <a:pt x="2155226" y="700985"/>
                    <a:pt x="2142633" y="700985"/>
                  </a:cubicBezTo>
                  <a:lnTo>
                    <a:pt x="47482" y="700985"/>
                  </a:lnTo>
                  <a:cubicBezTo>
                    <a:pt x="34889" y="700985"/>
                    <a:pt x="22812" y="695983"/>
                    <a:pt x="13907" y="687078"/>
                  </a:cubicBezTo>
                  <a:cubicBezTo>
                    <a:pt x="5003" y="678174"/>
                    <a:pt x="0" y="666096"/>
                    <a:pt x="0" y="653503"/>
                  </a:cubicBezTo>
                  <a:lnTo>
                    <a:pt x="0" y="47482"/>
                  </a:lnTo>
                  <a:cubicBezTo>
                    <a:pt x="0" y="34889"/>
                    <a:pt x="5003" y="22812"/>
                    <a:pt x="13907" y="13907"/>
                  </a:cubicBezTo>
                  <a:cubicBezTo>
                    <a:pt x="22812" y="5003"/>
                    <a:pt x="34889" y="0"/>
                    <a:pt x="47482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190115" cy="729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242343" y="1389790"/>
            <a:ext cx="1803314" cy="180331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0C1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731451" y="3594187"/>
            <a:ext cx="6977498" cy="930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99"/>
              </a:lnSpc>
              <a:spcBef>
                <a:spcPct val="0"/>
              </a:spcBef>
            </a:pPr>
            <a:r>
              <a:rPr lang="en-US" sz="6999" b="1" u="sng" dirty="0">
                <a:solidFill>
                  <a:srgbClr val="9D755E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2" tooltip="https://voxpopuliplatform-569556670182.me-west1.run.app"/>
              </a:rPr>
              <a:t>User Interface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621513" y="2075709"/>
            <a:ext cx="1121174" cy="776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14"/>
              </a:lnSpc>
              <a:spcBef>
                <a:spcPct val="0"/>
              </a:spcBef>
            </a:pPr>
            <a:r>
              <a:rPr lang="en-US" sz="5814">
                <a:solidFill>
                  <a:srgbClr val="9D755E"/>
                </a:solidFill>
                <a:latin typeface="TAN Nimbus"/>
                <a:ea typeface="TAN Nimbus"/>
                <a:cs typeface="TAN Nimbus"/>
                <a:sym typeface="TAN Nimbus"/>
              </a:rPr>
              <a:t>III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87295" y="1028700"/>
            <a:ext cx="10313411" cy="9651592"/>
            <a:chOff x="0" y="0"/>
            <a:chExt cx="2716289" cy="25419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16289" cy="2541983"/>
            </a:xfrm>
            <a:custGeom>
              <a:avLst/>
              <a:gdLst/>
              <a:ahLst/>
              <a:cxnLst/>
              <a:rect l="l" t="t" r="r" b="b"/>
              <a:pathLst>
                <a:path w="2716289" h="2541983">
                  <a:moveTo>
                    <a:pt x="38284" y="0"/>
                  </a:moveTo>
                  <a:lnTo>
                    <a:pt x="2678005" y="0"/>
                  </a:lnTo>
                  <a:cubicBezTo>
                    <a:pt x="2699149" y="0"/>
                    <a:pt x="2716289" y="17140"/>
                    <a:pt x="2716289" y="38284"/>
                  </a:cubicBezTo>
                  <a:lnTo>
                    <a:pt x="2716289" y="2503699"/>
                  </a:lnTo>
                  <a:cubicBezTo>
                    <a:pt x="2716289" y="2524843"/>
                    <a:pt x="2699149" y="2541983"/>
                    <a:pt x="2678005" y="2541983"/>
                  </a:cubicBezTo>
                  <a:lnTo>
                    <a:pt x="38284" y="2541983"/>
                  </a:lnTo>
                  <a:cubicBezTo>
                    <a:pt x="17140" y="2541983"/>
                    <a:pt x="0" y="2524843"/>
                    <a:pt x="0" y="2503699"/>
                  </a:cubicBezTo>
                  <a:lnTo>
                    <a:pt x="0" y="38284"/>
                  </a:lnTo>
                  <a:cubicBezTo>
                    <a:pt x="0" y="17140"/>
                    <a:pt x="17140" y="0"/>
                    <a:pt x="38284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716289" cy="25705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8448341" y="1453201"/>
            <a:ext cx="1391319" cy="0"/>
          </a:xfrm>
          <a:prstGeom prst="line">
            <a:avLst/>
          </a:prstGeom>
          <a:ln w="95250" cap="flat">
            <a:solidFill>
              <a:srgbClr val="593B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>
            <a:off x="13489194" y="5696308"/>
            <a:ext cx="3770106" cy="4590692"/>
          </a:xfrm>
          <a:custGeom>
            <a:avLst/>
            <a:gdLst/>
            <a:ahLst/>
            <a:cxnLst/>
            <a:rect l="l" t="t" r="r" b="b"/>
            <a:pathLst>
              <a:path w="3770106" h="4590692">
                <a:moveTo>
                  <a:pt x="0" y="0"/>
                </a:moveTo>
                <a:lnTo>
                  <a:pt x="3770106" y="0"/>
                </a:lnTo>
                <a:lnTo>
                  <a:pt x="3770106" y="4590692"/>
                </a:lnTo>
                <a:lnTo>
                  <a:pt x="0" y="4590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TextBox 7"/>
          <p:cNvSpPr txBox="1"/>
          <p:nvPr/>
        </p:nvSpPr>
        <p:spPr>
          <a:xfrm>
            <a:off x="6518268" y="1844841"/>
            <a:ext cx="5251463" cy="120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000"/>
              </a:lnSpc>
              <a:spcBef>
                <a:spcPct val="0"/>
              </a:spcBef>
            </a:pPr>
            <a:r>
              <a:rPr lang="en-US" sz="9000" b="1">
                <a:solidFill>
                  <a:srgbClr val="9D755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Log In</a:t>
            </a:r>
          </a:p>
        </p:txBody>
      </p:sp>
      <p:sp>
        <p:nvSpPr>
          <p:cNvPr id="8" name="Freeform 8"/>
          <p:cNvSpPr/>
          <p:nvPr/>
        </p:nvSpPr>
        <p:spPr>
          <a:xfrm rot="830817">
            <a:off x="2649423" y="7443032"/>
            <a:ext cx="1476953" cy="1305089"/>
          </a:xfrm>
          <a:custGeom>
            <a:avLst/>
            <a:gdLst/>
            <a:ahLst/>
            <a:cxnLst/>
            <a:rect l="l" t="t" r="r" b="b"/>
            <a:pathLst>
              <a:path w="1476953" h="1305089">
                <a:moveTo>
                  <a:pt x="0" y="0"/>
                </a:moveTo>
                <a:lnTo>
                  <a:pt x="1476953" y="0"/>
                </a:lnTo>
                <a:lnTo>
                  <a:pt x="1476953" y="1305089"/>
                </a:lnTo>
                <a:lnTo>
                  <a:pt x="0" y="1305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 rot="-2179807">
            <a:off x="1420261" y="1445237"/>
            <a:ext cx="1542296" cy="1827906"/>
          </a:xfrm>
          <a:custGeom>
            <a:avLst/>
            <a:gdLst/>
            <a:ahLst/>
            <a:cxnLst/>
            <a:rect l="l" t="t" r="r" b="b"/>
            <a:pathLst>
              <a:path w="1542296" h="1827906">
                <a:moveTo>
                  <a:pt x="0" y="0"/>
                </a:moveTo>
                <a:lnTo>
                  <a:pt x="1542296" y="0"/>
                </a:lnTo>
                <a:lnTo>
                  <a:pt x="1542296" y="1827907"/>
                </a:lnTo>
                <a:lnTo>
                  <a:pt x="0" y="18279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0" name="Freeform 10"/>
          <p:cNvSpPr/>
          <p:nvPr/>
        </p:nvSpPr>
        <p:spPr>
          <a:xfrm>
            <a:off x="14695340" y="4238143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 rot="-8308637">
            <a:off x="15493884" y="1449825"/>
            <a:ext cx="1555841" cy="752638"/>
          </a:xfrm>
          <a:custGeom>
            <a:avLst/>
            <a:gdLst/>
            <a:ahLst/>
            <a:cxnLst/>
            <a:rect l="l" t="t" r="r" b="b"/>
            <a:pathLst>
              <a:path w="1555841" h="752638">
                <a:moveTo>
                  <a:pt x="0" y="0"/>
                </a:moveTo>
                <a:lnTo>
                  <a:pt x="1555841" y="0"/>
                </a:lnTo>
                <a:lnTo>
                  <a:pt x="1555841" y="752638"/>
                </a:lnTo>
                <a:lnTo>
                  <a:pt x="0" y="7526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2" name="Freeform 12"/>
          <p:cNvSpPr/>
          <p:nvPr/>
        </p:nvSpPr>
        <p:spPr>
          <a:xfrm rot="-946642">
            <a:off x="2430361" y="5070141"/>
            <a:ext cx="1915078" cy="1692232"/>
          </a:xfrm>
          <a:custGeom>
            <a:avLst/>
            <a:gdLst/>
            <a:ahLst/>
            <a:cxnLst/>
            <a:rect l="l" t="t" r="r" b="b"/>
            <a:pathLst>
              <a:path w="1915078" h="1692232">
                <a:moveTo>
                  <a:pt x="0" y="0"/>
                </a:moveTo>
                <a:lnTo>
                  <a:pt x="1915078" y="0"/>
                </a:lnTo>
                <a:lnTo>
                  <a:pt x="1915078" y="1692232"/>
                </a:lnTo>
                <a:lnTo>
                  <a:pt x="0" y="169223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graphicFrame>
        <p:nvGraphicFramePr>
          <p:cNvPr id="13" name="Table 13"/>
          <p:cNvGraphicFramePr>
            <a:graphicFrameLocks noGrp="1"/>
          </p:cNvGraphicFramePr>
          <p:nvPr/>
        </p:nvGraphicFramePr>
        <p:xfrm>
          <a:off x="5356709" y="3448408"/>
          <a:ext cx="7315200" cy="4495801"/>
        </p:xfrm>
        <a:graphic>
          <a:graphicData uri="http://schemas.openxmlformats.org/drawingml/2006/table">
            <a:tbl>
              <a:tblPr/>
              <a:tblGrid>
                <a:gridCol w="435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0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2769"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000000"/>
                          </a:solidFill>
                          <a:latin typeface="Sukar Bold"/>
                          <a:ea typeface="Sukar Bold"/>
                          <a:cs typeface="Sukar Bold"/>
                          <a:sym typeface="Sukar Bold"/>
                        </a:rPr>
                        <a:t>Feature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000000"/>
                          </a:solidFill>
                          <a:latin typeface="Sukar Bold"/>
                          <a:ea typeface="Sukar Bold"/>
                          <a:cs typeface="Sukar Bold"/>
                          <a:sym typeface="Sukar Bold"/>
                        </a:rPr>
                        <a:t>Implemented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4344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Role Selection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4344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Login System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4344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Platform Overview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Freeform 14"/>
          <p:cNvSpPr/>
          <p:nvPr/>
        </p:nvSpPr>
        <p:spPr>
          <a:xfrm>
            <a:off x="10832037" y="4815193"/>
            <a:ext cx="699879" cy="656614"/>
          </a:xfrm>
          <a:custGeom>
            <a:avLst/>
            <a:gdLst/>
            <a:ahLst/>
            <a:cxnLst/>
            <a:rect l="l" t="t" r="r" b="b"/>
            <a:pathLst>
              <a:path w="699879" h="656614">
                <a:moveTo>
                  <a:pt x="0" y="0"/>
                </a:moveTo>
                <a:lnTo>
                  <a:pt x="699879" y="0"/>
                </a:lnTo>
                <a:lnTo>
                  <a:pt x="699879" y="656614"/>
                </a:lnTo>
                <a:lnTo>
                  <a:pt x="0" y="65661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5" name="Freeform 15"/>
          <p:cNvSpPr/>
          <p:nvPr/>
        </p:nvSpPr>
        <p:spPr>
          <a:xfrm>
            <a:off x="10832037" y="5916257"/>
            <a:ext cx="699879" cy="656614"/>
          </a:xfrm>
          <a:custGeom>
            <a:avLst/>
            <a:gdLst/>
            <a:ahLst/>
            <a:cxnLst/>
            <a:rect l="l" t="t" r="r" b="b"/>
            <a:pathLst>
              <a:path w="699879" h="656614">
                <a:moveTo>
                  <a:pt x="0" y="0"/>
                </a:moveTo>
                <a:lnTo>
                  <a:pt x="699879" y="0"/>
                </a:lnTo>
                <a:lnTo>
                  <a:pt x="699879" y="656614"/>
                </a:lnTo>
                <a:lnTo>
                  <a:pt x="0" y="65661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6" name="Freeform 16"/>
          <p:cNvSpPr/>
          <p:nvPr/>
        </p:nvSpPr>
        <p:spPr>
          <a:xfrm>
            <a:off x="10832037" y="7020546"/>
            <a:ext cx="699879" cy="656614"/>
          </a:xfrm>
          <a:custGeom>
            <a:avLst/>
            <a:gdLst/>
            <a:ahLst/>
            <a:cxnLst/>
            <a:rect l="l" t="t" r="r" b="b"/>
            <a:pathLst>
              <a:path w="699879" h="656614">
                <a:moveTo>
                  <a:pt x="0" y="0"/>
                </a:moveTo>
                <a:lnTo>
                  <a:pt x="699879" y="0"/>
                </a:lnTo>
                <a:lnTo>
                  <a:pt x="699879" y="656613"/>
                </a:lnTo>
                <a:lnTo>
                  <a:pt x="0" y="65661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00038" y="3620345"/>
            <a:ext cx="13287924" cy="5051343"/>
            <a:chOff x="0" y="0"/>
            <a:chExt cx="3499700" cy="13303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99700" cy="1330395"/>
            </a:xfrm>
            <a:custGeom>
              <a:avLst/>
              <a:gdLst/>
              <a:ahLst/>
              <a:cxnLst/>
              <a:rect l="l" t="t" r="r" b="b"/>
              <a:pathLst>
                <a:path w="3499700" h="1330395">
                  <a:moveTo>
                    <a:pt x="29714" y="0"/>
                  </a:moveTo>
                  <a:lnTo>
                    <a:pt x="3469986" y="0"/>
                  </a:lnTo>
                  <a:cubicBezTo>
                    <a:pt x="3477866" y="0"/>
                    <a:pt x="3485424" y="3131"/>
                    <a:pt x="3490997" y="8703"/>
                  </a:cubicBezTo>
                  <a:cubicBezTo>
                    <a:pt x="3496570" y="14276"/>
                    <a:pt x="3499700" y="21833"/>
                    <a:pt x="3499700" y="29714"/>
                  </a:cubicBezTo>
                  <a:lnTo>
                    <a:pt x="3499700" y="1300681"/>
                  </a:lnTo>
                  <a:cubicBezTo>
                    <a:pt x="3499700" y="1317091"/>
                    <a:pt x="3486396" y="1330395"/>
                    <a:pt x="3469986" y="1330395"/>
                  </a:cubicBezTo>
                  <a:lnTo>
                    <a:pt x="29714" y="1330395"/>
                  </a:lnTo>
                  <a:cubicBezTo>
                    <a:pt x="21833" y="1330395"/>
                    <a:pt x="14276" y="1327264"/>
                    <a:pt x="8703" y="1321692"/>
                  </a:cubicBezTo>
                  <a:cubicBezTo>
                    <a:pt x="3131" y="1316119"/>
                    <a:pt x="0" y="1308561"/>
                    <a:pt x="0" y="1300681"/>
                  </a:cubicBezTo>
                  <a:lnTo>
                    <a:pt x="0" y="29714"/>
                  </a:lnTo>
                  <a:cubicBezTo>
                    <a:pt x="0" y="21833"/>
                    <a:pt x="3131" y="14276"/>
                    <a:pt x="8703" y="8703"/>
                  </a:cubicBezTo>
                  <a:cubicBezTo>
                    <a:pt x="14276" y="3131"/>
                    <a:pt x="21833" y="0"/>
                    <a:pt x="29714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499700" cy="13589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253905" y="1540301"/>
            <a:ext cx="7780189" cy="3182805"/>
          </a:xfrm>
          <a:custGeom>
            <a:avLst/>
            <a:gdLst/>
            <a:ahLst/>
            <a:cxnLst/>
            <a:rect l="l" t="t" r="r" b="b"/>
            <a:pathLst>
              <a:path w="7780189" h="3182805">
                <a:moveTo>
                  <a:pt x="0" y="0"/>
                </a:moveTo>
                <a:lnTo>
                  <a:pt x="7780190" y="0"/>
                </a:lnTo>
                <a:lnTo>
                  <a:pt x="7780190" y="3182805"/>
                </a:lnTo>
                <a:lnTo>
                  <a:pt x="0" y="31828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TextBox 6"/>
          <p:cNvSpPr txBox="1"/>
          <p:nvPr/>
        </p:nvSpPr>
        <p:spPr>
          <a:xfrm>
            <a:off x="6178148" y="1947794"/>
            <a:ext cx="5931704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90"/>
              </a:lnSpc>
            </a:pPr>
            <a:r>
              <a:rPr lang="en-US" sz="9000" b="1">
                <a:solidFill>
                  <a:srgbClr val="FFFBF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Goal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596757" y="4637381"/>
            <a:ext cx="11303111" cy="3992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63"/>
              </a:lnSpc>
            </a:pPr>
            <a:r>
              <a:rPr lang="en-US" sz="4545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To develop a platform that enables the collection of private information in</a:t>
            </a:r>
          </a:p>
          <a:p>
            <a:pPr algn="ctr">
              <a:lnSpc>
                <a:spcPts val="6363"/>
              </a:lnSpc>
            </a:pPr>
            <a:r>
              <a:rPr lang="en-US" sz="4545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Hebrew from various platforms with</a:t>
            </a:r>
          </a:p>
          <a:p>
            <a:pPr algn="ctr">
              <a:lnSpc>
                <a:spcPts val="6363"/>
              </a:lnSpc>
            </a:pPr>
            <a:r>
              <a:rPr lang="en-US" sz="4545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different communication protocols, and</a:t>
            </a:r>
          </a:p>
          <a:p>
            <a:pPr algn="ctr">
              <a:lnSpc>
                <a:spcPts val="6363"/>
              </a:lnSpc>
            </a:pPr>
            <a:r>
              <a:rPr lang="en-US" sz="4545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make the platform accessible as open-source</a:t>
            </a:r>
          </a:p>
        </p:txBody>
      </p:sp>
      <p:sp>
        <p:nvSpPr>
          <p:cNvPr id="8" name="Freeform 8"/>
          <p:cNvSpPr/>
          <p:nvPr/>
        </p:nvSpPr>
        <p:spPr>
          <a:xfrm>
            <a:off x="14394058" y="5471302"/>
            <a:ext cx="3372196" cy="4880811"/>
          </a:xfrm>
          <a:custGeom>
            <a:avLst/>
            <a:gdLst/>
            <a:ahLst/>
            <a:cxnLst/>
            <a:rect l="l" t="t" r="r" b="b"/>
            <a:pathLst>
              <a:path w="3372196" h="4880811">
                <a:moveTo>
                  <a:pt x="0" y="0"/>
                </a:moveTo>
                <a:lnTo>
                  <a:pt x="3372196" y="0"/>
                </a:lnTo>
                <a:lnTo>
                  <a:pt x="3372196" y="4880811"/>
                </a:lnTo>
                <a:lnTo>
                  <a:pt x="0" y="4880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 rot="1087743">
            <a:off x="1604784" y="5402497"/>
            <a:ext cx="1588191" cy="1588191"/>
          </a:xfrm>
          <a:custGeom>
            <a:avLst/>
            <a:gdLst/>
            <a:ahLst/>
            <a:cxnLst/>
            <a:rect l="l" t="t" r="r" b="b"/>
            <a:pathLst>
              <a:path w="1588191" h="1588191">
                <a:moveTo>
                  <a:pt x="0" y="0"/>
                </a:moveTo>
                <a:lnTo>
                  <a:pt x="1588191" y="0"/>
                </a:lnTo>
                <a:lnTo>
                  <a:pt x="1588191" y="1588191"/>
                </a:lnTo>
                <a:lnTo>
                  <a:pt x="0" y="15881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0" name="Freeform 10"/>
          <p:cNvSpPr/>
          <p:nvPr/>
        </p:nvSpPr>
        <p:spPr>
          <a:xfrm rot="-1237567">
            <a:off x="1476349" y="7424153"/>
            <a:ext cx="1210887" cy="1210887"/>
          </a:xfrm>
          <a:custGeom>
            <a:avLst/>
            <a:gdLst/>
            <a:ahLst/>
            <a:cxnLst/>
            <a:rect l="l" t="t" r="r" b="b"/>
            <a:pathLst>
              <a:path w="1210887" h="1210887">
                <a:moveTo>
                  <a:pt x="0" y="0"/>
                </a:moveTo>
                <a:lnTo>
                  <a:pt x="1210886" y="0"/>
                </a:lnTo>
                <a:lnTo>
                  <a:pt x="1210886" y="1210887"/>
                </a:lnTo>
                <a:lnTo>
                  <a:pt x="0" y="12108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 rot="-2179807">
            <a:off x="1737349" y="2388584"/>
            <a:ext cx="1542296" cy="1827906"/>
          </a:xfrm>
          <a:custGeom>
            <a:avLst/>
            <a:gdLst/>
            <a:ahLst/>
            <a:cxnLst/>
            <a:rect l="l" t="t" r="r" b="b"/>
            <a:pathLst>
              <a:path w="1542296" h="1827906">
                <a:moveTo>
                  <a:pt x="0" y="0"/>
                </a:moveTo>
                <a:lnTo>
                  <a:pt x="1542296" y="0"/>
                </a:lnTo>
                <a:lnTo>
                  <a:pt x="1542296" y="1827906"/>
                </a:lnTo>
                <a:lnTo>
                  <a:pt x="0" y="18279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2" name="Freeform 12"/>
          <p:cNvSpPr/>
          <p:nvPr/>
        </p:nvSpPr>
        <p:spPr>
          <a:xfrm>
            <a:off x="6649109" y="9258300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3" name="Freeform 13"/>
          <p:cNvSpPr/>
          <p:nvPr/>
        </p:nvSpPr>
        <p:spPr>
          <a:xfrm rot="-8308637">
            <a:off x="14928677" y="1948399"/>
            <a:ext cx="830477" cy="401743"/>
          </a:xfrm>
          <a:custGeom>
            <a:avLst/>
            <a:gdLst/>
            <a:ahLst/>
            <a:cxnLst/>
            <a:rect l="l" t="t" r="r" b="b"/>
            <a:pathLst>
              <a:path w="830477" h="401743">
                <a:moveTo>
                  <a:pt x="0" y="0"/>
                </a:moveTo>
                <a:lnTo>
                  <a:pt x="830476" y="0"/>
                </a:lnTo>
                <a:lnTo>
                  <a:pt x="830476" y="401743"/>
                </a:lnTo>
                <a:lnTo>
                  <a:pt x="0" y="40174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87295" y="1028700"/>
            <a:ext cx="10313411" cy="9651592"/>
            <a:chOff x="0" y="0"/>
            <a:chExt cx="2716289" cy="25419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16289" cy="2541983"/>
            </a:xfrm>
            <a:custGeom>
              <a:avLst/>
              <a:gdLst/>
              <a:ahLst/>
              <a:cxnLst/>
              <a:rect l="l" t="t" r="r" b="b"/>
              <a:pathLst>
                <a:path w="2716289" h="2541983">
                  <a:moveTo>
                    <a:pt x="38284" y="0"/>
                  </a:moveTo>
                  <a:lnTo>
                    <a:pt x="2678005" y="0"/>
                  </a:lnTo>
                  <a:cubicBezTo>
                    <a:pt x="2699149" y="0"/>
                    <a:pt x="2716289" y="17140"/>
                    <a:pt x="2716289" y="38284"/>
                  </a:cubicBezTo>
                  <a:lnTo>
                    <a:pt x="2716289" y="2503699"/>
                  </a:lnTo>
                  <a:cubicBezTo>
                    <a:pt x="2716289" y="2524843"/>
                    <a:pt x="2699149" y="2541983"/>
                    <a:pt x="2678005" y="2541983"/>
                  </a:cubicBezTo>
                  <a:lnTo>
                    <a:pt x="38284" y="2541983"/>
                  </a:lnTo>
                  <a:cubicBezTo>
                    <a:pt x="17140" y="2541983"/>
                    <a:pt x="0" y="2524843"/>
                    <a:pt x="0" y="2503699"/>
                  </a:cubicBezTo>
                  <a:lnTo>
                    <a:pt x="0" y="38284"/>
                  </a:lnTo>
                  <a:cubicBezTo>
                    <a:pt x="0" y="17140"/>
                    <a:pt x="17140" y="0"/>
                    <a:pt x="38284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716289" cy="25705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8448341" y="1453201"/>
            <a:ext cx="1391319" cy="0"/>
          </a:xfrm>
          <a:prstGeom prst="line">
            <a:avLst/>
          </a:prstGeom>
          <a:ln w="95250" cap="flat">
            <a:solidFill>
              <a:srgbClr val="593B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>
            <a:off x="13489194" y="5696308"/>
            <a:ext cx="3770106" cy="4590692"/>
          </a:xfrm>
          <a:custGeom>
            <a:avLst/>
            <a:gdLst/>
            <a:ahLst/>
            <a:cxnLst/>
            <a:rect l="l" t="t" r="r" b="b"/>
            <a:pathLst>
              <a:path w="3770106" h="4590692">
                <a:moveTo>
                  <a:pt x="0" y="0"/>
                </a:moveTo>
                <a:lnTo>
                  <a:pt x="3770106" y="0"/>
                </a:lnTo>
                <a:lnTo>
                  <a:pt x="3770106" y="4590692"/>
                </a:lnTo>
                <a:lnTo>
                  <a:pt x="0" y="4590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TextBox 7"/>
          <p:cNvSpPr txBox="1"/>
          <p:nvPr/>
        </p:nvSpPr>
        <p:spPr>
          <a:xfrm>
            <a:off x="6518268" y="1893072"/>
            <a:ext cx="5251463" cy="963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00"/>
              </a:lnSpc>
              <a:spcBef>
                <a:spcPct val="0"/>
              </a:spcBef>
            </a:pPr>
            <a:r>
              <a:rPr lang="en-US" sz="7200" b="1">
                <a:solidFill>
                  <a:srgbClr val="9D755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Researcher</a:t>
            </a:r>
          </a:p>
        </p:txBody>
      </p:sp>
      <p:sp>
        <p:nvSpPr>
          <p:cNvPr id="8" name="Freeform 8"/>
          <p:cNvSpPr/>
          <p:nvPr/>
        </p:nvSpPr>
        <p:spPr>
          <a:xfrm rot="830817">
            <a:off x="2649423" y="7443032"/>
            <a:ext cx="1476953" cy="1305089"/>
          </a:xfrm>
          <a:custGeom>
            <a:avLst/>
            <a:gdLst/>
            <a:ahLst/>
            <a:cxnLst/>
            <a:rect l="l" t="t" r="r" b="b"/>
            <a:pathLst>
              <a:path w="1476953" h="1305089">
                <a:moveTo>
                  <a:pt x="0" y="0"/>
                </a:moveTo>
                <a:lnTo>
                  <a:pt x="1476953" y="0"/>
                </a:lnTo>
                <a:lnTo>
                  <a:pt x="1476953" y="1305089"/>
                </a:lnTo>
                <a:lnTo>
                  <a:pt x="0" y="1305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 rot="-2179807">
            <a:off x="1420261" y="1445237"/>
            <a:ext cx="1542296" cy="1827906"/>
          </a:xfrm>
          <a:custGeom>
            <a:avLst/>
            <a:gdLst/>
            <a:ahLst/>
            <a:cxnLst/>
            <a:rect l="l" t="t" r="r" b="b"/>
            <a:pathLst>
              <a:path w="1542296" h="1827906">
                <a:moveTo>
                  <a:pt x="0" y="0"/>
                </a:moveTo>
                <a:lnTo>
                  <a:pt x="1542296" y="0"/>
                </a:lnTo>
                <a:lnTo>
                  <a:pt x="1542296" y="1827907"/>
                </a:lnTo>
                <a:lnTo>
                  <a:pt x="0" y="18279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0" name="Freeform 10"/>
          <p:cNvSpPr/>
          <p:nvPr/>
        </p:nvSpPr>
        <p:spPr>
          <a:xfrm>
            <a:off x="14695340" y="4238143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 rot="-8308637">
            <a:off x="15493884" y="1449825"/>
            <a:ext cx="1555841" cy="752638"/>
          </a:xfrm>
          <a:custGeom>
            <a:avLst/>
            <a:gdLst/>
            <a:ahLst/>
            <a:cxnLst/>
            <a:rect l="l" t="t" r="r" b="b"/>
            <a:pathLst>
              <a:path w="1555841" h="752638">
                <a:moveTo>
                  <a:pt x="0" y="0"/>
                </a:moveTo>
                <a:lnTo>
                  <a:pt x="1555841" y="0"/>
                </a:lnTo>
                <a:lnTo>
                  <a:pt x="1555841" y="752638"/>
                </a:lnTo>
                <a:lnTo>
                  <a:pt x="0" y="7526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2" name="Freeform 12"/>
          <p:cNvSpPr/>
          <p:nvPr/>
        </p:nvSpPr>
        <p:spPr>
          <a:xfrm rot="-946642">
            <a:off x="2430361" y="5070141"/>
            <a:ext cx="1915078" cy="1692232"/>
          </a:xfrm>
          <a:custGeom>
            <a:avLst/>
            <a:gdLst/>
            <a:ahLst/>
            <a:cxnLst/>
            <a:rect l="l" t="t" r="r" b="b"/>
            <a:pathLst>
              <a:path w="1915078" h="1692232">
                <a:moveTo>
                  <a:pt x="0" y="0"/>
                </a:moveTo>
                <a:lnTo>
                  <a:pt x="1915078" y="0"/>
                </a:lnTo>
                <a:lnTo>
                  <a:pt x="1915078" y="1692232"/>
                </a:lnTo>
                <a:lnTo>
                  <a:pt x="0" y="169223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graphicFrame>
        <p:nvGraphicFramePr>
          <p:cNvPr id="13" name="Table 13"/>
          <p:cNvGraphicFramePr>
            <a:graphicFrameLocks noGrp="1"/>
          </p:cNvGraphicFramePr>
          <p:nvPr/>
        </p:nvGraphicFramePr>
        <p:xfrm>
          <a:off x="5356709" y="3115907"/>
          <a:ext cx="7315200" cy="6705600"/>
        </p:xfrm>
        <a:graphic>
          <a:graphicData uri="http://schemas.openxmlformats.org/drawingml/2006/table">
            <a:tbl>
              <a:tblPr/>
              <a:tblGrid>
                <a:gridCol w="435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0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9531"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000000"/>
                          </a:solidFill>
                          <a:latin typeface="Sukar Bold"/>
                          <a:ea typeface="Sukar Bold"/>
                          <a:cs typeface="Sukar Bold"/>
                          <a:sym typeface="Sukar Bold"/>
                        </a:rPr>
                        <a:t>Feature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000000"/>
                          </a:solidFill>
                          <a:latin typeface="Sukar Bold"/>
                          <a:ea typeface="Sukar Bold"/>
                          <a:cs typeface="Sukar Bold"/>
                          <a:sym typeface="Sukar Bold"/>
                        </a:rPr>
                        <a:t>Implemented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1214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User Management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1214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Projects Overview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1214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Project Creation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1214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Chat Analysis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1214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Data Exportation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Freeform 14"/>
          <p:cNvSpPr/>
          <p:nvPr/>
        </p:nvSpPr>
        <p:spPr>
          <a:xfrm>
            <a:off x="10896599" y="4486886"/>
            <a:ext cx="699879" cy="656614"/>
          </a:xfrm>
          <a:custGeom>
            <a:avLst/>
            <a:gdLst/>
            <a:ahLst/>
            <a:cxnLst/>
            <a:rect l="l" t="t" r="r" b="b"/>
            <a:pathLst>
              <a:path w="699879" h="656614">
                <a:moveTo>
                  <a:pt x="0" y="0"/>
                </a:moveTo>
                <a:lnTo>
                  <a:pt x="699879" y="0"/>
                </a:lnTo>
                <a:lnTo>
                  <a:pt x="699879" y="656614"/>
                </a:lnTo>
                <a:lnTo>
                  <a:pt x="0" y="65661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5" name="Freeform 15"/>
          <p:cNvSpPr/>
          <p:nvPr/>
        </p:nvSpPr>
        <p:spPr>
          <a:xfrm>
            <a:off x="10896599" y="6633502"/>
            <a:ext cx="714698" cy="714698"/>
          </a:xfrm>
          <a:custGeom>
            <a:avLst/>
            <a:gdLst/>
            <a:ahLst/>
            <a:cxnLst/>
            <a:rect l="l" t="t" r="r" b="b"/>
            <a:pathLst>
              <a:path w="714698" h="714698">
                <a:moveTo>
                  <a:pt x="0" y="0"/>
                </a:moveTo>
                <a:lnTo>
                  <a:pt x="714698" y="0"/>
                </a:lnTo>
                <a:lnTo>
                  <a:pt x="714698" y="714698"/>
                </a:lnTo>
                <a:lnTo>
                  <a:pt x="0" y="71469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6" name="Freeform 16"/>
          <p:cNvSpPr/>
          <p:nvPr/>
        </p:nvSpPr>
        <p:spPr>
          <a:xfrm>
            <a:off x="10896599" y="7795875"/>
            <a:ext cx="714698" cy="714698"/>
          </a:xfrm>
          <a:custGeom>
            <a:avLst/>
            <a:gdLst/>
            <a:ahLst/>
            <a:cxnLst/>
            <a:rect l="l" t="t" r="r" b="b"/>
            <a:pathLst>
              <a:path w="714698" h="714698">
                <a:moveTo>
                  <a:pt x="0" y="0"/>
                </a:moveTo>
                <a:lnTo>
                  <a:pt x="714698" y="0"/>
                </a:lnTo>
                <a:lnTo>
                  <a:pt x="714698" y="714698"/>
                </a:lnTo>
                <a:lnTo>
                  <a:pt x="0" y="71469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7" name="Freeform 17"/>
          <p:cNvSpPr/>
          <p:nvPr/>
        </p:nvSpPr>
        <p:spPr>
          <a:xfrm>
            <a:off x="10896599" y="8905896"/>
            <a:ext cx="714698" cy="714698"/>
          </a:xfrm>
          <a:custGeom>
            <a:avLst/>
            <a:gdLst/>
            <a:ahLst/>
            <a:cxnLst/>
            <a:rect l="l" t="t" r="r" b="b"/>
            <a:pathLst>
              <a:path w="714698" h="714698">
                <a:moveTo>
                  <a:pt x="0" y="0"/>
                </a:moveTo>
                <a:lnTo>
                  <a:pt x="714698" y="0"/>
                </a:lnTo>
                <a:lnTo>
                  <a:pt x="714698" y="714698"/>
                </a:lnTo>
                <a:lnTo>
                  <a:pt x="0" y="71469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8" name="Freeform 18"/>
          <p:cNvSpPr/>
          <p:nvPr/>
        </p:nvSpPr>
        <p:spPr>
          <a:xfrm>
            <a:off x="10881780" y="5558908"/>
            <a:ext cx="714698" cy="714698"/>
          </a:xfrm>
          <a:custGeom>
            <a:avLst/>
            <a:gdLst/>
            <a:ahLst/>
            <a:cxnLst/>
            <a:rect l="l" t="t" r="r" b="b"/>
            <a:pathLst>
              <a:path w="714698" h="714698">
                <a:moveTo>
                  <a:pt x="0" y="0"/>
                </a:moveTo>
                <a:lnTo>
                  <a:pt x="714698" y="0"/>
                </a:lnTo>
                <a:lnTo>
                  <a:pt x="714698" y="714698"/>
                </a:lnTo>
                <a:lnTo>
                  <a:pt x="0" y="71469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87295" y="1028700"/>
            <a:ext cx="10313411" cy="9651592"/>
            <a:chOff x="0" y="0"/>
            <a:chExt cx="2716289" cy="25419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16289" cy="2541983"/>
            </a:xfrm>
            <a:custGeom>
              <a:avLst/>
              <a:gdLst/>
              <a:ahLst/>
              <a:cxnLst/>
              <a:rect l="l" t="t" r="r" b="b"/>
              <a:pathLst>
                <a:path w="2716289" h="2541983">
                  <a:moveTo>
                    <a:pt x="38284" y="0"/>
                  </a:moveTo>
                  <a:lnTo>
                    <a:pt x="2678005" y="0"/>
                  </a:lnTo>
                  <a:cubicBezTo>
                    <a:pt x="2699149" y="0"/>
                    <a:pt x="2716289" y="17140"/>
                    <a:pt x="2716289" y="38284"/>
                  </a:cubicBezTo>
                  <a:lnTo>
                    <a:pt x="2716289" y="2503699"/>
                  </a:lnTo>
                  <a:cubicBezTo>
                    <a:pt x="2716289" y="2524843"/>
                    <a:pt x="2699149" y="2541983"/>
                    <a:pt x="2678005" y="2541983"/>
                  </a:cubicBezTo>
                  <a:lnTo>
                    <a:pt x="38284" y="2541983"/>
                  </a:lnTo>
                  <a:cubicBezTo>
                    <a:pt x="17140" y="2541983"/>
                    <a:pt x="0" y="2524843"/>
                    <a:pt x="0" y="2503699"/>
                  </a:cubicBezTo>
                  <a:lnTo>
                    <a:pt x="0" y="38284"/>
                  </a:lnTo>
                  <a:cubicBezTo>
                    <a:pt x="0" y="17140"/>
                    <a:pt x="17140" y="0"/>
                    <a:pt x="38284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716289" cy="25705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8448341" y="1453201"/>
            <a:ext cx="1391319" cy="0"/>
          </a:xfrm>
          <a:prstGeom prst="line">
            <a:avLst/>
          </a:prstGeom>
          <a:ln w="95250" cap="flat">
            <a:solidFill>
              <a:srgbClr val="593B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>
            <a:off x="13489194" y="5696308"/>
            <a:ext cx="3770106" cy="4590692"/>
          </a:xfrm>
          <a:custGeom>
            <a:avLst/>
            <a:gdLst/>
            <a:ahLst/>
            <a:cxnLst/>
            <a:rect l="l" t="t" r="r" b="b"/>
            <a:pathLst>
              <a:path w="3770106" h="4590692">
                <a:moveTo>
                  <a:pt x="0" y="0"/>
                </a:moveTo>
                <a:lnTo>
                  <a:pt x="3770106" y="0"/>
                </a:lnTo>
                <a:lnTo>
                  <a:pt x="3770106" y="4590692"/>
                </a:lnTo>
                <a:lnTo>
                  <a:pt x="0" y="4590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Freeform 7"/>
          <p:cNvSpPr/>
          <p:nvPr/>
        </p:nvSpPr>
        <p:spPr>
          <a:xfrm rot="830817">
            <a:off x="2649423" y="7443032"/>
            <a:ext cx="1476953" cy="1305089"/>
          </a:xfrm>
          <a:custGeom>
            <a:avLst/>
            <a:gdLst/>
            <a:ahLst/>
            <a:cxnLst/>
            <a:rect l="l" t="t" r="r" b="b"/>
            <a:pathLst>
              <a:path w="1476953" h="1305089">
                <a:moveTo>
                  <a:pt x="0" y="0"/>
                </a:moveTo>
                <a:lnTo>
                  <a:pt x="1476953" y="0"/>
                </a:lnTo>
                <a:lnTo>
                  <a:pt x="1476953" y="1305089"/>
                </a:lnTo>
                <a:lnTo>
                  <a:pt x="0" y="1305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8" name="Freeform 8"/>
          <p:cNvSpPr/>
          <p:nvPr/>
        </p:nvSpPr>
        <p:spPr>
          <a:xfrm rot="-2179807">
            <a:off x="1420261" y="1445237"/>
            <a:ext cx="1542296" cy="1827906"/>
          </a:xfrm>
          <a:custGeom>
            <a:avLst/>
            <a:gdLst/>
            <a:ahLst/>
            <a:cxnLst/>
            <a:rect l="l" t="t" r="r" b="b"/>
            <a:pathLst>
              <a:path w="1542296" h="1827906">
                <a:moveTo>
                  <a:pt x="0" y="0"/>
                </a:moveTo>
                <a:lnTo>
                  <a:pt x="1542296" y="0"/>
                </a:lnTo>
                <a:lnTo>
                  <a:pt x="1542296" y="1827907"/>
                </a:lnTo>
                <a:lnTo>
                  <a:pt x="0" y="18279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>
            <a:off x="14695340" y="4238143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0" name="Freeform 10"/>
          <p:cNvSpPr/>
          <p:nvPr/>
        </p:nvSpPr>
        <p:spPr>
          <a:xfrm rot="-8308637">
            <a:off x="15493884" y="1449825"/>
            <a:ext cx="1555841" cy="752638"/>
          </a:xfrm>
          <a:custGeom>
            <a:avLst/>
            <a:gdLst/>
            <a:ahLst/>
            <a:cxnLst/>
            <a:rect l="l" t="t" r="r" b="b"/>
            <a:pathLst>
              <a:path w="1555841" h="752638">
                <a:moveTo>
                  <a:pt x="0" y="0"/>
                </a:moveTo>
                <a:lnTo>
                  <a:pt x="1555841" y="0"/>
                </a:lnTo>
                <a:lnTo>
                  <a:pt x="1555841" y="752638"/>
                </a:lnTo>
                <a:lnTo>
                  <a:pt x="0" y="7526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 rot="-946642">
            <a:off x="2430361" y="5070141"/>
            <a:ext cx="1915078" cy="1692232"/>
          </a:xfrm>
          <a:custGeom>
            <a:avLst/>
            <a:gdLst/>
            <a:ahLst/>
            <a:cxnLst/>
            <a:rect l="l" t="t" r="r" b="b"/>
            <a:pathLst>
              <a:path w="1915078" h="1692232">
                <a:moveTo>
                  <a:pt x="0" y="0"/>
                </a:moveTo>
                <a:lnTo>
                  <a:pt x="1915078" y="0"/>
                </a:lnTo>
                <a:lnTo>
                  <a:pt x="1915078" y="1692232"/>
                </a:lnTo>
                <a:lnTo>
                  <a:pt x="0" y="169223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graphicFrame>
        <p:nvGraphicFramePr>
          <p:cNvPr id="12" name="Table 12"/>
          <p:cNvGraphicFramePr>
            <a:graphicFrameLocks noGrp="1"/>
          </p:cNvGraphicFramePr>
          <p:nvPr/>
        </p:nvGraphicFramePr>
        <p:xfrm>
          <a:off x="5356709" y="3115907"/>
          <a:ext cx="7315200" cy="5600700"/>
        </p:xfrm>
        <a:graphic>
          <a:graphicData uri="http://schemas.openxmlformats.org/drawingml/2006/table">
            <a:tbl>
              <a:tblPr/>
              <a:tblGrid>
                <a:gridCol w="435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0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0829"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000000"/>
                          </a:solidFill>
                          <a:latin typeface="Sukar Bold"/>
                          <a:ea typeface="Sukar Bold"/>
                          <a:cs typeface="Sukar Bold"/>
                          <a:sym typeface="Sukar Bold"/>
                        </a:rPr>
                        <a:t>Feature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000000"/>
                          </a:solidFill>
                          <a:latin typeface="Sukar Bold"/>
                          <a:ea typeface="Sukar Bold"/>
                          <a:cs typeface="Sukar Bold"/>
                          <a:sym typeface="Sukar Bold"/>
                        </a:rPr>
                        <a:t>Implemented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2468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Chats + Chats Picker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2468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Chat Start Date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2468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QR Code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2468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Deactivate account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Freeform 13"/>
          <p:cNvSpPr/>
          <p:nvPr/>
        </p:nvSpPr>
        <p:spPr>
          <a:xfrm>
            <a:off x="10896599" y="4486886"/>
            <a:ext cx="699879" cy="656614"/>
          </a:xfrm>
          <a:custGeom>
            <a:avLst/>
            <a:gdLst/>
            <a:ahLst/>
            <a:cxnLst/>
            <a:rect l="l" t="t" r="r" b="b"/>
            <a:pathLst>
              <a:path w="699879" h="656614">
                <a:moveTo>
                  <a:pt x="0" y="0"/>
                </a:moveTo>
                <a:lnTo>
                  <a:pt x="699879" y="0"/>
                </a:lnTo>
                <a:lnTo>
                  <a:pt x="699879" y="656614"/>
                </a:lnTo>
                <a:lnTo>
                  <a:pt x="0" y="65661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4" name="TextBox 14"/>
          <p:cNvSpPr txBox="1"/>
          <p:nvPr/>
        </p:nvSpPr>
        <p:spPr>
          <a:xfrm>
            <a:off x="6518268" y="1659649"/>
            <a:ext cx="5251463" cy="963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00"/>
              </a:lnSpc>
              <a:spcBef>
                <a:spcPct val="0"/>
              </a:spcBef>
            </a:pPr>
            <a:r>
              <a:rPr lang="en-US" sz="7200" b="1">
                <a:solidFill>
                  <a:srgbClr val="9D755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</a:t>
            </a:r>
          </a:p>
        </p:txBody>
      </p:sp>
      <p:sp>
        <p:nvSpPr>
          <p:cNvPr id="15" name="Freeform 15"/>
          <p:cNvSpPr/>
          <p:nvPr/>
        </p:nvSpPr>
        <p:spPr>
          <a:xfrm>
            <a:off x="10896599" y="6633502"/>
            <a:ext cx="714698" cy="714698"/>
          </a:xfrm>
          <a:custGeom>
            <a:avLst/>
            <a:gdLst/>
            <a:ahLst/>
            <a:cxnLst/>
            <a:rect l="l" t="t" r="r" b="b"/>
            <a:pathLst>
              <a:path w="714698" h="714698">
                <a:moveTo>
                  <a:pt x="0" y="0"/>
                </a:moveTo>
                <a:lnTo>
                  <a:pt x="714698" y="0"/>
                </a:lnTo>
                <a:lnTo>
                  <a:pt x="714698" y="714698"/>
                </a:lnTo>
                <a:lnTo>
                  <a:pt x="0" y="71469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6" name="Freeform 16"/>
          <p:cNvSpPr/>
          <p:nvPr/>
        </p:nvSpPr>
        <p:spPr>
          <a:xfrm>
            <a:off x="10896599" y="7767300"/>
            <a:ext cx="714698" cy="714698"/>
          </a:xfrm>
          <a:custGeom>
            <a:avLst/>
            <a:gdLst/>
            <a:ahLst/>
            <a:cxnLst/>
            <a:rect l="l" t="t" r="r" b="b"/>
            <a:pathLst>
              <a:path w="714698" h="714698">
                <a:moveTo>
                  <a:pt x="0" y="0"/>
                </a:moveTo>
                <a:lnTo>
                  <a:pt x="714698" y="0"/>
                </a:lnTo>
                <a:lnTo>
                  <a:pt x="714698" y="714698"/>
                </a:lnTo>
                <a:lnTo>
                  <a:pt x="0" y="71469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7" name="Freeform 17"/>
          <p:cNvSpPr/>
          <p:nvPr/>
        </p:nvSpPr>
        <p:spPr>
          <a:xfrm>
            <a:off x="10881780" y="5548263"/>
            <a:ext cx="699879" cy="656614"/>
          </a:xfrm>
          <a:custGeom>
            <a:avLst/>
            <a:gdLst/>
            <a:ahLst/>
            <a:cxnLst/>
            <a:rect l="l" t="t" r="r" b="b"/>
            <a:pathLst>
              <a:path w="699879" h="656614">
                <a:moveTo>
                  <a:pt x="0" y="0"/>
                </a:moveTo>
                <a:lnTo>
                  <a:pt x="699879" y="0"/>
                </a:lnTo>
                <a:lnTo>
                  <a:pt x="699879" y="656614"/>
                </a:lnTo>
                <a:lnTo>
                  <a:pt x="0" y="65661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87295" y="1028700"/>
            <a:ext cx="10313411" cy="9651592"/>
            <a:chOff x="0" y="0"/>
            <a:chExt cx="2716289" cy="25419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16289" cy="2541983"/>
            </a:xfrm>
            <a:custGeom>
              <a:avLst/>
              <a:gdLst/>
              <a:ahLst/>
              <a:cxnLst/>
              <a:rect l="l" t="t" r="r" b="b"/>
              <a:pathLst>
                <a:path w="2716289" h="2541983">
                  <a:moveTo>
                    <a:pt x="38284" y="0"/>
                  </a:moveTo>
                  <a:lnTo>
                    <a:pt x="2678005" y="0"/>
                  </a:lnTo>
                  <a:cubicBezTo>
                    <a:pt x="2699149" y="0"/>
                    <a:pt x="2716289" y="17140"/>
                    <a:pt x="2716289" y="38284"/>
                  </a:cubicBezTo>
                  <a:lnTo>
                    <a:pt x="2716289" y="2503699"/>
                  </a:lnTo>
                  <a:cubicBezTo>
                    <a:pt x="2716289" y="2524843"/>
                    <a:pt x="2699149" y="2541983"/>
                    <a:pt x="2678005" y="2541983"/>
                  </a:cubicBezTo>
                  <a:lnTo>
                    <a:pt x="38284" y="2541983"/>
                  </a:lnTo>
                  <a:cubicBezTo>
                    <a:pt x="17140" y="2541983"/>
                    <a:pt x="0" y="2524843"/>
                    <a:pt x="0" y="2503699"/>
                  </a:cubicBezTo>
                  <a:lnTo>
                    <a:pt x="0" y="38284"/>
                  </a:lnTo>
                  <a:cubicBezTo>
                    <a:pt x="0" y="17140"/>
                    <a:pt x="17140" y="0"/>
                    <a:pt x="38284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716289" cy="25705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8448341" y="1453201"/>
            <a:ext cx="1391319" cy="0"/>
          </a:xfrm>
          <a:prstGeom prst="line">
            <a:avLst/>
          </a:prstGeom>
          <a:ln w="95250" cap="flat">
            <a:solidFill>
              <a:srgbClr val="593B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>
            <a:off x="13489194" y="5696308"/>
            <a:ext cx="3770106" cy="4590692"/>
          </a:xfrm>
          <a:custGeom>
            <a:avLst/>
            <a:gdLst/>
            <a:ahLst/>
            <a:cxnLst/>
            <a:rect l="l" t="t" r="r" b="b"/>
            <a:pathLst>
              <a:path w="3770106" h="4590692">
                <a:moveTo>
                  <a:pt x="0" y="0"/>
                </a:moveTo>
                <a:lnTo>
                  <a:pt x="3770106" y="0"/>
                </a:lnTo>
                <a:lnTo>
                  <a:pt x="3770106" y="4590692"/>
                </a:lnTo>
                <a:lnTo>
                  <a:pt x="0" y="4590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Freeform 7"/>
          <p:cNvSpPr/>
          <p:nvPr/>
        </p:nvSpPr>
        <p:spPr>
          <a:xfrm rot="830817">
            <a:off x="2649423" y="7443032"/>
            <a:ext cx="1476953" cy="1305089"/>
          </a:xfrm>
          <a:custGeom>
            <a:avLst/>
            <a:gdLst/>
            <a:ahLst/>
            <a:cxnLst/>
            <a:rect l="l" t="t" r="r" b="b"/>
            <a:pathLst>
              <a:path w="1476953" h="1305089">
                <a:moveTo>
                  <a:pt x="0" y="0"/>
                </a:moveTo>
                <a:lnTo>
                  <a:pt x="1476953" y="0"/>
                </a:lnTo>
                <a:lnTo>
                  <a:pt x="1476953" y="1305089"/>
                </a:lnTo>
                <a:lnTo>
                  <a:pt x="0" y="1305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8" name="Freeform 8"/>
          <p:cNvSpPr/>
          <p:nvPr/>
        </p:nvSpPr>
        <p:spPr>
          <a:xfrm rot="-2179807">
            <a:off x="1420261" y="1445237"/>
            <a:ext cx="1542296" cy="1827906"/>
          </a:xfrm>
          <a:custGeom>
            <a:avLst/>
            <a:gdLst/>
            <a:ahLst/>
            <a:cxnLst/>
            <a:rect l="l" t="t" r="r" b="b"/>
            <a:pathLst>
              <a:path w="1542296" h="1827906">
                <a:moveTo>
                  <a:pt x="0" y="0"/>
                </a:moveTo>
                <a:lnTo>
                  <a:pt x="1542296" y="0"/>
                </a:lnTo>
                <a:lnTo>
                  <a:pt x="1542296" y="1827907"/>
                </a:lnTo>
                <a:lnTo>
                  <a:pt x="0" y="18279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>
            <a:off x="14695340" y="4238143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0" name="Freeform 10"/>
          <p:cNvSpPr/>
          <p:nvPr/>
        </p:nvSpPr>
        <p:spPr>
          <a:xfrm rot="-8308637">
            <a:off x="15493884" y="1449825"/>
            <a:ext cx="1555841" cy="752638"/>
          </a:xfrm>
          <a:custGeom>
            <a:avLst/>
            <a:gdLst/>
            <a:ahLst/>
            <a:cxnLst/>
            <a:rect l="l" t="t" r="r" b="b"/>
            <a:pathLst>
              <a:path w="1555841" h="752638">
                <a:moveTo>
                  <a:pt x="0" y="0"/>
                </a:moveTo>
                <a:lnTo>
                  <a:pt x="1555841" y="0"/>
                </a:lnTo>
                <a:lnTo>
                  <a:pt x="1555841" y="752638"/>
                </a:lnTo>
                <a:lnTo>
                  <a:pt x="0" y="7526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 rot="-946642">
            <a:off x="2430361" y="5070141"/>
            <a:ext cx="1915078" cy="1692232"/>
          </a:xfrm>
          <a:custGeom>
            <a:avLst/>
            <a:gdLst/>
            <a:ahLst/>
            <a:cxnLst/>
            <a:rect l="l" t="t" r="r" b="b"/>
            <a:pathLst>
              <a:path w="1915078" h="1692232">
                <a:moveTo>
                  <a:pt x="0" y="0"/>
                </a:moveTo>
                <a:lnTo>
                  <a:pt x="1915078" y="0"/>
                </a:lnTo>
                <a:lnTo>
                  <a:pt x="1915078" y="1692232"/>
                </a:lnTo>
                <a:lnTo>
                  <a:pt x="0" y="169223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graphicFrame>
        <p:nvGraphicFramePr>
          <p:cNvPr id="12" name="Table 12"/>
          <p:cNvGraphicFramePr>
            <a:graphicFrameLocks noGrp="1"/>
          </p:cNvGraphicFramePr>
          <p:nvPr/>
        </p:nvGraphicFramePr>
        <p:xfrm>
          <a:off x="5356709" y="3115907"/>
          <a:ext cx="7315200" cy="5600700"/>
        </p:xfrm>
        <a:graphic>
          <a:graphicData uri="http://schemas.openxmlformats.org/drawingml/2006/table">
            <a:tbl>
              <a:tblPr/>
              <a:tblGrid>
                <a:gridCol w="435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0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0829"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000000"/>
                          </a:solidFill>
                          <a:latin typeface="Sukar Bold"/>
                          <a:ea typeface="Sukar Bold"/>
                          <a:cs typeface="Sukar Bold"/>
                          <a:sym typeface="Sukar Bold"/>
                        </a:rPr>
                        <a:t>Feature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000000"/>
                          </a:solidFill>
                          <a:latin typeface="Sukar Bold"/>
                          <a:ea typeface="Sukar Bold"/>
                          <a:cs typeface="Sukar Bold"/>
                          <a:sym typeface="Sukar Bold"/>
                        </a:rPr>
                        <a:t>Implemented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2468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Connection to Mongo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2468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Registration using element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2468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2468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3"/>
          <p:cNvSpPr txBox="1"/>
          <p:nvPr/>
        </p:nvSpPr>
        <p:spPr>
          <a:xfrm>
            <a:off x="6518268" y="1659649"/>
            <a:ext cx="5251463" cy="963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00"/>
              </a:lnSpc>
              <a:spcBef>
                <a:spcPct val="0"/>
              </a:spcBef>
            </a:pPr>
            <a:r>
              <a:rPr lang="en-US" sz="7200" b="1">
                <a:solidFill>
                  <a:srgbClr val="9D755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Overall</a:t>
            </a:r>
          </a:p>
        </p:txBody>
      </p:sp>
      <p:sp>
        <p:nvSpPr>
          <p:cNvPr id="14" name="Freeform 14"/>
          <p:cNvSpPr/>
          <p:nvPr/>
        </p:nvSpPr>
        <p:spPr>
          <a:xfrm>
            <a:off x="10866961" y="4484314"/>
            <a:ext cx="714698" cy="714698"/>
          </a:xfrm>
          <a:custGeom>
            <a:avLst/>
            <a:gdLst/>
            <a:ahLst/>
            <a:cxnLst/>
            <a:rect l="l" t="t" r="r" b="b"/>
            <a:pathLst>
              <a:path w="714698" h="714698">
                <a:moveTo>
                  <a:pt x="0" y="0"/>
                </a:moveTo>
                <a:lnTo>
                  <a:pt x="714698" y="0"/>
                </a:lnTo>
                <a:lnTo>
                  <a:pt x="714698" y="714698"/>
                </a:lnTo>
                <a:lnTo>
                  <a:pt x="0" y="71469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5" name="Freeform 15"/>
          <p:cNvSpPr/>
          <p:nvPr/>
        </p:nvSpPr>
        <p:spPr>
          <a:xfrm>
            <a:off x="10866961" y="5558908"/>
            <a:ext cx="714698" cy="714698"/>
          </a:xfrm>
          <a:custGeom>
            <a:avLst/>
            <a:gdLst/>
            <a:ahLst/>
            <a:cxnLst/>
            <a:rect l="l" t="t" r="r" b="b"/>
            <a:pathLst>
              <a:path w="714698" h="714698">
                <a:moveTo>
                  <a:pt x="0" y="0"/>
                </a:moveTo>
                <a:lnTo>
                  <a:pt x="714698" y="0"/>
                </a:lnTo>
                <a:lnTo>
                  <a:pt x="714698" y="714698"/>
                </a:lnTo>
                <a:lnTo>
                  <a:pt x="0" y="71469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A3AF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0700" y="1884856"/>
            <a:ext cx="17357836" cy="6893208"/>
            <a:chOff x="0" y="0"/>
            <a:chExt cx="3384844" cy="13442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84845" cy="1344202"/>
            </a:xfrm>
            <a:custGeom>
              <a:avLst/>
              <a:gdLst/>
              <a:ahLst/>
              <a:cxnLst/>
              <a:rect l="l" t="t" r="r" b="b"/>
              <a:pathLst>
                <a:path w="3384845" h="1344202">
                  <a:moveTo>
                    <a:pt x="18733" y="0"/>
                  </a:moveTo>
                  <a:lnTo>
                    <a:pt x="3366112" y="0"/>
                  </a:lnTo>
                  <a:cubicBezTo>
                    <a:pt x="3376457" y="0"/>
                    <a:pt x="3384845" y="8387"/>
                    <a:pt x="3384845" y="18733"/>
                  </a:cubicBezTo>
                  <a:lnTo>
                    <a:pt x="3384845" y="1325469"/>
                  </a:lnTo>
                  <a:cubicBezTo>
                    <a:pt x="3384845" y="1330437"/>
                    <a:pt x="3382871" y="1335202"/>
                    <a:pt x="3379358" y="1338715"/>
                  </a:cubicBezTo>
                  <a:cubicBezTo>
                    <a:pt x="3375845" y="1342228"/>
                    <a:pt x="3371080" y="1344202"/>
                    <a:pt x="3366112" y="1344202"/>
                  </a:cubicBezTo>
                  <a:lnTo>
                    <a:pt x="18733" y="1344202"/>
                  </a:lnTo>
                  <a:cubicBezTo>
                    <a:pt x="8387" y="1344202"/>
                    <a:pt x="0" y="1335815"/>
                    <a:pt x="0" y="1325469"/>
                  </a:cubicBezTo>
                  <a:lnTo>
                    <a:pt x="0" y="18733"/>
                  </a:lnTo>
                  <a:cubicBezTo>
                    <a:pt x="0" y="8387"/>
                    <a:pt x="8387" y="0"/>
                    <a:pt x="1873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384844" cy="13727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01443" y="3357253"/>
            <a:ext cx="1298009" cy="5420810"/>
            <a:chOff x="0" y="0"/>
            <a:chExt cx="253117" cy="105707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3117" cy="1057079"/>
            </a:xfrm>
            <a:custGeom>
              <a:avLst/>
              <a:gdLst/>
              <a:ahLst/>
              <a:cxnLst/>
              <a:rect l="l" t="t" r="r" b="b"/>
              <a:pathLst>
                <a:path w="253117" h="1057079">
                  <a:moveTo>
                    <a:pt x="0" y="0"/>
                  </a:moveTo>
                  <a:lnTo>
                    <a:pt x="253117" y="0"/>
                  </a:lnTo>
                  <a:lnTo>
                    <a:pt x="253117" y="1057079"/>
                  </a:lnTo>
                  <a:lnTo>
                    <a:pt x="0" y="1057079"/>
                  </a:lnTo>
                  <a:close/>
                </a:path>
              </a:pathLst>
            </a:custGeom>
            <a:solidFill>
              <a:srgbClr val="F7F8FD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253117" cy="1085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598807" y="3357253"/>
            <a:ext cx="1298009" cy="5420810"/>
            <a:chOff x="0" y="0"/>
            <a:chExt cx="253117" cy="105707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3117" cy="1057079"/>
            </a:xfrm>
            <a:custGeom>
              <a:avLst/>
              <a:gdLst/>
              <a:ahLst/>
              <a:cxnLst/>
              <a:rect l="l" t="t" r="r" b="b"/>
              <a:pathLst>
                <a:path w="253117" h="1057079">
                  <a:moveTo>
                    <a:pt x="0" y="0"/>
                  </a:moveTo>
                  <a:lnTo>
                    <a:pt x="253117" y="0"/>
                  </a:lnTo>
                  <a:lnTo>
                    <a:pt x="253117" y="1057079"/>
                  </a:lnTo>
                  <a:lnTo>
                    <a:pt x="0" y="1057079"/>
                  </a:lnTo>
                  <a:close/>
                </a:path>
              </a:pathLst>
            </a:custGeom>
            <a:solidFill>
              <a:srgbClr val="F7F8FD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253117" cy="1085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2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299453" y="3357253"/>
            <a:ext cx="1299355" cy="5420810"/>
            <a:chOff x="0" y="0"/>
            <a:chExt cx="253379" cy="105707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53379" cy="1057079"/>
            </a:xfrm>
            <a:custGeom>
              <a:avLst/>
              <a:gdLst/>
              <a:ahLst/>
              <a:cxnLst/>
              <a:rect l="l" t="t" r="r" b="b"/>
              <a:pathLst>
                <a:path w="253379" h="1057079">
                  <a:moveTo>
                    <a:pt x="0" y="0"/>
                  </a:moveTo>
                  <a:lnTo>
                    <a:pt x="253379" y="0"/>
                  </a:lnTo>
                  <a:lnTo>
                    <a:pt x="253379" y="1057079"/>
                  </a:lnTo>
                  <a:lnTo>
                    <a:pt x="0" y="10570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253379" cy="1085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2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896817" y="3357253"/>
            <a:ext cx="1299355" cy="5411765"/>
            <a:chOff x="0" y="0"/>
            <a:chExt cx="253379" cy="105531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3379" cy="1055315"/>
            </a:xfrm>
            <a:custGeom>
              <a:avLst/>
              <a:gdLst/>
              <a:ahLst/>
              <a:cxnLst/>
              <a:rect l="l" t="t" r="r" b="b"/>
              <a:pathLst>
                <a:path w="253379" h="1055315">
                  <a:moveTo>
                    <a:pt x="0" y="0"/>
                  </a:moveTo>
                  <a:lnTo>
                    <a:pt x="253379" y="0"/>
                  </a:lnTo>
                  <a:lnTo>
                    <a:pt x="253379" y="1055315"/>
                  </a:lnTo>
                  <a:lnTo>
                    <a:pt x="0" y="10553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28575"/>
              <a:ext cx="253379" cy="10838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2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196171" y="3348208"/>
            <a:ext cx="1298009" cy="5420810"/>
            <a:chOff x="0" y="0"/>
            <a:chExt cx="253117" cy="105707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53117" cy="1057079"/>
            </a:xfrm>
            <a:custGeom>
              <a:avLst/>
              <a:gdLst/>
              <a:ahLst/>
              <a:cxnLst/>
              <a:rect l="l" t="t" r="r" b="b"/>
              <a:pathLst>
                <a:path w="253117" h="1057079">
                  <a:moveTo>
                    <a:pt x="0" y="0"/>
                  </a:moveTo>
                  <a:lnTo>
                    <a:pt x="253117" y="0"/>
                  </a:lnTo>
                  <a:lnTo>
                    <a:pt x="253117" y="1057079"/>
                  </a:lnTo>
                  <a:lnTo>
                    <a:pt x="0" y="1057079"/>
                  </a:lnTo>
                  <a:close/>
                </a:path>
              </a:pathLst>
            </a:custGeom>
            <a:solidFill>
              <a:srgbClr val="F7F8FD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28575"/>
              <a:ext cx="253117" cy="1085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2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1494181" y="3357253"/>
            <a:ext cx="1299355" cy="5411765"/>
            <a:chOff x="0" y="0"/>
            <a:chExt cx="253379" cy="105531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53379" cy="1055315"/>
            </a:xfrm>
            <a:custGeom>
              <a:avLst/>
              <a:gdLst/>
              <a:ahLst/>
              <a:cxnLst/>
              <a:rect l="l" t="t" r="r" b="b"/>
              <a:pathLst>
                <a:path w="253379" h="1055315">
                  <a:moveTo>
                    <a:pt x="0" y="0"/>
                  </a:moveTo>
                  <a:lnTo>
                    <a:pt x="253379" y="0"/>
                  </a:lnTo>
                  <a:lnTo>
                    <a:pt x="253379" y="1055315"/>
                  </a:lnTo>
                  <a:lnTo>
                    <a:pt x="0" y="10553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28575"/>
              <a:ext cx="253379" cy="10838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20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2793535" y="3357253"/>
            <a:ext cx="1298009" cy="5411765"/>
            <a:chOff x="0" y="0"/>
            <a:chExt cx="253117" cy="105531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53117" cy="1055315"/>
            </a:xfrm>
            <a:custGeom>
              <a:avLst/>
              <a:gdLst/>
              <a:ahLst/>
              <a:cxnLst/>
              <a:rect l="l" t="t" r="r" b="b"/>
              <a:pathLst>
                <a:path w="253117" h="1055315">
                  <a:moveTo>
                    <a:pt x="0" y="0"/>
                  </a:moveTo>
                  <a:lnTo>
                    <a:pt x="253117" y="0"/>
                  </a:lnTo>
                  <a:lnTo>
                    <a:pt x="253117" y="1055315"/>
                  </a:lnTo>
                  <a:lnTo>
                    <a:pt x="0" y="1055315"/>
                  </a:lnTo>
                  <a:close/>
                </a:path>
              </a:pathLst>
            </a:custGeom>
            <a:solidFill>
              <a:srgbClr val="F7F8FD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28575"/>
              <a:ext cx="253117" cy="10838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20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4091545" y="3357253"/>
            <a:ext cx="1299355" cy="5420810"/>
            <a:chOff x="0" y="0"/>
            <a:chExt cx="253379" cy="105707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53379" cy="1057079"/>
            </a:xfrm>
            <a:custGeom>
              <a:avLst/>
              <a:gdLst/>
              <a:ahLst/>
              <a:cxnLst/>
              <a:rect l="l" t="t" r="r" b="b"/>
              <a:pathLst>
                <a:path w="253379" h="1057079">
                  <a:moveTo>
                    <a:pt x="0" y="0"/>
                  </a:moveTo>
                  <a:lnTo>
                    <a:pt x="253379" y="0"/>
                  </a:lnTo>
                  <a:lnTo>
                    <a:pt x="253379" y="1057079"/>
                  </a:lnTo>
                  <a:lnTo>
                    <a:pt x="0" y="10570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28575"/>
              <a:ext cx="253379" cy="1085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20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277259" y="3779035"/>
            <a:ext cx="3201564" cy="450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2"/>
              </a:lnSpc>
              <a:spcBef>
                <a:spcPct val="0"/>
              </a:spcBef>
            </a:pPr>
            <a:r>
              <a:rPr lang="en-US" sz="2659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Anonymization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77259" y="7858210"/>
            <a:ext cx="3201564" cy="450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2"/>
              </a:lnSpc>
              <a:spcBef>
                <a:spcPct val="0"/>
              </a:spcBef>
            </a:pPr>
            <a:r>
              <a:rPr lang="en-US" sz="2659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Platform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7259" y="5138760"/>
            <a:ext cx="3201564" cy="450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2"/>
              </a:lnSpc>
              <a:spcBef>
                <a:spcPct val="0"/>
              </a:spcBef>
            </a:pPr>
            <a:r>
              <a:rPr lang="en-US" sz="2659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System &amp; DB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277259" y="6498485"/>
            <a:ext cx="3201564" cy="450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2"/>
              </a:lnSpc>
              <a:spcBef>
                <a:spcPct val="0"/>
              </a:spcBef>
            </a:pPr>
            <a:r>
              <a:rPr lang="en-US" sz="2659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Web App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77259" y="2558326"/>
            <a:ext cx="3201564" cy="450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2"/>
              </a:lnSpc>
              <a:spcBef>
                <a:spcPct val="0"/>
              </a:spcBef>
            </a:pPr>
            <a:r>
              <a:rPr lang="en-US" sz="2659" b="1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TASK / 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5225382" y="2823683"/>
            <a:ext cx="850132" cy="33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92"/>
              </a:lnSpc>
            </a:pPr>
            <a:r>
              <a:rPr lang="en-US" sz="2469" b="1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24.4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6524064" y="2823683"/>
            <a:ext cx="850132" cy="660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92"/>
              </a:lnSpc>
            </a:pPr>
            <a:r>
              <a:rPr lang="en-US" sz="2469" b="1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4.5</a:t>
            </a:r>
          </a:p>
          <a:p>
            <a:pPr algn="ctr">
              <a:lnSpc>
                <a:spcPts val="2592"/>
              </a:lnSpc>
            </a:pPr>
            <a:endParaRPr lang="en-US" sz="2469" b="1">
              <a:solidFill>
                <a:srgbClr val="003049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7822746" y="2823683"/>
            <a:ext cx="850132" cy="33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92"/>
              </a:lnSpc>
            </a:pPr>
            <a:r>
              <a:rPr lang="en-US" sz="2469" b="1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8.5</a:t>
            </a:r>
          </a:p>
        </p:txBody>
      </p:sp>
      <p:sp>
        <p:nvSpPr>
          <p:cNvPr id="37" name="TextBox 37"/>
          <p:cNvSpPr txBox="1"/>
          <p:nvPr/>
        </p:nvSpPr>
        <p:spPr>
          <a:xfrm rot="60000">
            <a:off x="9121096" y="2823680"/>
            <a:ext cx="850132" cy="33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92"/>
              </a:lnSpc>
            </a:pPr>
            <a:r>
              <a:rPr lang="en-US" sz="2469" b="1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9.5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420110" y="2823683"/>
            <a:ext cx="850132" cy="33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92"/>
              </a:lnSpc>
            </a:pPr>
            <a:r>
              <a:rPr lang="en-US" sz="2469" b="1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22.5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718792" y="2823683"/>
            <a:ext cx="850132" cy="33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92"/>
              </a:lnSpc>
            </a:pPr>
            <a:r>
              <a:rPr lang="en-US" sz="2469" b="1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1.6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3017474" y="2823683"/>
            <a:ext cx="850132" cy="33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92"/>
              </a:lnSpc>
            </a:pPr>
            <a:r>
              <a:rPr lang="en-US" sz="2469" b="1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15.6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4316156" y="2823683"/>
            <a:ext cx="850132" cy="33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92"/>
              </a:lnSpc>
            </a:pPr>
            <a:r>
              <a:rPr lang="en-US" sz="2469" b="1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20.6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5614838" y="2823683"/>
            <a:ext cx="850132" cy="33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92"/>
              </a:lnSpc>
            </a:pPr>
            <a:r>
              <a:rPr lang="en-US" sz="2469" b="1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26.6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5001443" y="3746678"/>
            <a:ext cx="2488411" cy="594744"/>
            <a:chOff x="0" y="0"/>
            <a:chExt cx="1904931" cy="455289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904931" cy="455289"/>
            </a:xfrm>
            <a:custGeom>
              <a:avLst/>
              <a:gdLst/>
              <a:ahLst/>
              <a:cxnLst/>
              <a:rect l="l" t="t" r="r" b="b"/>
              <a:pathLst>
                <a:path w="1904931" h="455289">
                  <a:moveTo>
                    <a:pt x="1701731" y="0"/>
                  </a:moveTo>
                  <a:cubicBezTo>
                    <a:pt x="1813956" y="0"/>
                    <a:pt x="1904931" y="101920"/>
                    <a:pt x="1904931" y="227645"/>
                  </a:cubicBezTo>
                  <a:cubicBezTo>
                    <a:pt x="1904931" y="353369"/>
                    <a:pt x="1813956" y="455289"/>
                    <a:pt x="1701731" y="455289"/>
                  </a:cubicBezTo>
                  <a:lnTo>
                    <a:pt x="203200" y="455289"/>
                  </a:lnTo>
                  <a:cubicBezTo>
                    <a:pt x="90976" y="455289"/>
                    <a:pt x="0" y="353369"/>
                    <a:pt x="0" y="227645"/>
                  </a:cubicBezTo>
                  <a:cubicBezTo>
                    <a:pt x="0" y="10192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2D8EA4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0" y="38100"/>
              <a:ext cx="1904931" cy="417189"/>
            </a:xfrm>
            <a:prstGeom prst="rect">
              <a:avLst/>
            </a:prstGeom>
          </p:spPr>
          <p:txBody>
            <a:bodyPr lIns="77526" tIns="77526" rIns="77526" bIns="77526" rtlCol="0" anchor="ctr"/>
            <a:lstStyle/>
            <a:p>
              <a:pPr algn="ctr">
                <a:lnSpc>
                  <a:spcPts val="2099"/>
                </a:lnSpc>
              </a:pPr>
              <a:r>
                <a:rPr lang="en-US" sz="1999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FINE TUNING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5001443" y="5106403"/>
            <a:ext cx="2596860" cy="594744"/>
            <a:chOff x="0" y="0"/>
            <a:chExt cx="1987951" cy="455289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1987951" cy="455289"/>
            </a:xfrm>
            <a:custGeom>
              <a:avLst/>
              <a:gdLst/>
              <a:ahLst/>
              <a:cxnLst/>
              <a:rect l="l" t="t" r="r" b="b"/>
              <a:pathLst>
                <a:path w="1987951" h="455289">
                  <a:moveTo>
                    <a:pt x="1784751" y="0"/>
                  </a:moveTo>
                  <a:cubicBezTo>
                    <a:pt x="1896975" y="0"/>
                    <a:pt x="1987951" y="101920"/>
                    <a:pt x="1987951" y="227645"/>
                  </a:cubicBezTo>
                  <a:cubicBezTo>
                    <a:pt x="1987951" y="353369"/>
                    <a:pt x="1896975" y="455289"/>
                    <a:pt x="1784751" y="455289"/>
                  </a:cubicBezTo>
                  <a:lnTo>
                    <a:pt x="203200" y="455289"/>
                  </a:lnTo>
                  <a:cubicBezTo>
                    <a:pt x="90976" y="455289"/>
                    <a:pt x="0" y="353369"/>
                    <a:pt x="0" y="227645"/>
                  </a:cubicBezTo>
                  <a:cubicBezTo>
                    <a:pt x="0" y="10192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2D8EA4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0" y="28575"/>
              <a:ext cx="1987951" cy="426714"/>
            </a:xfrm>
            <a:prstGeom prst="rect">
              <a:avLst/>
            </a:prstGeom>
          </p:spPr>
          <p:txBody>
            <a:bodyPr lIns="77526" tIns="77526" rIns="77526" bIns="77526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0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CHATS EXPORT</a:t>
              </a:r>
            </a:p>
          </p:txBody>
        </p:sp>
      </p:grpSp>
      <p:sp>
        <p:nvSpPr>
          <p:cNvPr id="49" name="AutoShape 49"/>
          <p:cNvSpPr/>
          <p:nvPr/>
        </p:nvSpPr>
        <p:spPr>
          <a:xfrm flipV="1">
            <a:off x="721414" y="4707933"/>
            <a:ext cx="16537491" cy="9045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  <p:sp>
        <p:nvSpPr>
          <p:cNvPr id="50" name="AutoShape 50"/>
          <p:cNvSpPr/>
          <p:nvPr/>
        </p:nvSpPr>
        <p:spPr>
          <a:xfrm flipV="1">
            <a:off x="721414" y="6076704"/>
            <a:ext cx="16537491" cy="9045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  <p:sp>
        <p:nvSpPr>
          <p:cNvPr id="51" name="AutoShape 51"/>
          <p:cNvSpPr/>
          <p:nvPr/>
        </p:nvSpPr>
        <p:spPr>
          <a:xfrm flipV="1">
            <a:off x="721414" y="7409293"/>
            <a:ext cx="16537491" cy="9045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  <p:sp>
        <p:nvSpPr>
          <p:cNvPr id="52" name="AutoShape 52"/>
          <p:cNvSpPr/>
          <p:nvPr/>
        </p:nvSpPr>
        <p:spPr>
          <a:xfrm flipV="1">
            <a:off x="714339" y="8769018"/>
            <a:ext cx="16537491" cy="9045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  <p:grpSp>
        <p:nvGrpSpPr>
          <p:cNvPr id="53" name="Group 53"/>
          <p:cNvGrpSpPr/>
          <p:nvPr/>
        </p:nvGrpSpPr>
        <p:grpSpPr>
          <a:xfrm>
            <a:off x="6299789" y="6546110"/>
            <a:ext cx="2597028" cy="562785"/>
            <a:chOff x="0" y="0"/>
            <a:chExt cx="1988080" cy="430824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1988080" cy="430824"/>
            </a:xfrm>
            <a:custGeom>
              <a:avLst/>
              <a:gdLst/>
              <a:ahLst/>
              <a:cxnLst/>
              <a:rect l="l" t="t" r="r" b="b"/>
              <a:pathLst>
                <a:path w="1988080" h="430824">
                  <a:moveTo>
                    <a:pt x="1784880" y="0"/>
                  </a:moveTo>
                  <a:cubicBezTo>
                    <a:pt x="1897104" y="0"/>
                    <a:pt x="1988080" y="96443"/>
                    <a:pt x="1988080" y="215412"/>
                  </a:cubicBezTo>
                  <a:cubicBezTo>
                    <a:pt x="1988080" y="334381"/>
                    <a:pt x="1897104" y="430824"/>
                    <a:pt x="1784880" y="430824"/>
                  </a:cubicBezTo>
                  <a:lnTo>
                    <a:pt x="203200" y="430824"/>
                  </a:lnTo>
                  <a:cubicBezTo>
                    <a:pt x="90976" y="430824"/>
                    <a:pt x="0" y="334381"/>
                    <a:pt x="0" y="215412"/>
                  </a:cubicBezTo>
                  <a:cubicBezTo>
                    <a:pt x="0" y="9644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2D8EA4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0" y="28575"/>
              <a:ext cx="1988080" cy="402249"/>
            </a:xfrm>
            <a:prstGeom prst="rect">
              <a:avLst/>
            </a:prstGeom>
          </p:spPr>
          <p:txBody>
            <a:bodyPr lIns="77526" tIns="77526" rIns="77526" bIns="77526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0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DATA INTEGRATION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8989618" y="7825854"/>
            <a:ext cx="2504563" cy="562785"/>
            <a:chOff x="0" y="0"/>
            <a:chExt cx="1917296" cy="430824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1917296" cy="430824"/>
            </a:xfrm>
            <a:custGeom>
              <a:avLst/>
              <a:gdLst/>
              <a:ahLst/>
              <a:cxnLst/>
              <a:rect l="l" t="t" r="r" b="b"/>
              <a:pathLst>
                <a:path w="1917296" h="430824">
                  <a:moveTo>
                    <a:pt x="1714096" y="0"/>
                  </a:moveTo>
                  <a:cubicBezTo>
                    <a:pt x="1826320" y="0"/>
                    <a:pt x="1917296" y="96443"/>
                    <a:pt x="1917296" y="215412"/>
                  </a:cubicBezTo>
                  <a:cubicBezTo>
                    <a:pt x="1917296" y="334381"/>
                    <a:pt x="1826320" y="430824"/>
                    <a:pt x="1714096" y="430824"/>
                  </a:cubicBezTo>
                  <a:lnTo>
                    <a:pt x="203200" y="430824"/>
                  </a:lnTo>
                  <a:cubicBezTo>
                    <a:pt x="90976" y="430824"/>
                    <a:pt x="0" y="334381"/>
                    <a:pt x="0" y="215412"/>
                  </a:cubicBezTo>
                  <a:cubicBezTo>
                    <a:pt x="0" y="9644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2D8EA4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0" y="28575"/>
              <a:ext cx="1917296" cy="402249"/>
            </a:xfrm>
            <a:prstGeom prst="rect">
              <a:avLst/>
            </a:prstGeom>
          </p:spPr>
          <p:txBody>
            <a:bodyPr lIns="77526" tIns="77526" rIns="77526" bIns="77526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0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TESTING</a:t>
              </a:r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7598807" y="7825854"/>
            <a:ext cx="1384277" cy="562785"/>
            <a:chOff x="0" y="0"/>
            <a:chExt cx="1059693" cy="430824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1059693" cy="430824"/>
            </a:xfrm>
            <a:custGeom>
              <a:avLst/>
              <a:gdLst/>
              <a:ahLst/>
              <a:cxnLst/>
              <a:rect l="l" t="t" r="r" b="b"/>
              <a:pathLst>
                <a:path w="1059693" h="430824">
                  <a:moveTo>
                    <a:pt x="856493" y="0"/>
                  </a:moveTo>
                  <a:cubicBezTo>
                    <a:pt x="968717" y="0"/>
                    <a:pt x="1059693" y="96443"/>
                    <a:pt x="1059693" y="215412"/>
                  </a:cubicBezTo>
                  <a:cubicBezTo>
                    <a:pt x="1059693" y="334381"/>
                    <a:pt x="968717" y="430824"/>
                    <a:pt x="856493" y="430824"/>
                  </a:cubicBezTo>
                  <a:lnTo>
                    <a:pt x="203200" y="430824"/>
                  </a:lnTo>
                  <a:cubicBezTo>
                    <a:pt x="90976" y="430824"/>
                    <a:pt x="0" y="334381"/>
                    <a:pt x="0" y="215412"/>
                  </a:cubicBezTo>
                  <a:cubicBezTo>
                    <a:pt x="0" y="9644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2D8EA4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0" y="28575"/>
              <a:ext cx="1059693" cy="402249"/>
            </a:xfrm>
            <a:prstGeom prst="rect">
              <a:avLst/>
            </a:prstGeom>
          </p:spPr>
          <p:txBody>
            <a:bodyPr lIns="77526" tIns="77526" rIns="77526" bIns="77526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0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PILOT</a:t>
              </a:r>
            </a:p>
          </p:txBody>
        </p:sp>
      </p:grpSp>
      <p:grpSp>
        <p:nvGrpSpPr>
          <p:cNvPr id="62" name="Group 62"/>
          <p:cNvGrpSpPr/>
          <p:nvPr/>
        </p:nvGrpSpPr>
        <p:grpSpPr>
          <a:xfrm>
            <a:off x="8989618" y="6546110"/>
            <a:ext cx="2504563" cy="562785"/>
            <a:chOff x="0" y="0"/>
            <a:chExt cx="1917296" cy="430824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1917296" cy="430824"/>
            </a:xfrm>
            <a:custGeom>
              <a:avLst/>
              <a:gdLst/>
              <a:ahLst/>
              <a:cxnLst/>
              <a:rect l="l" t="t" r="r" b="b"/>
              <a:pathLst>
                <a:path w="1917296" h="430824">
                  <a:moveTo>
                    <a:pt x="1714096" y="0"/>
                  </a:moveTo>
                  <a:cubicBezTo>
                    <a:pt x="1826320" y="0"/>
                    <a:pt x="1917296" y="96443"/>
                    <a:pt x="1917296" y="215412"/>
                  </a:cubicBezTo>
                  <a:cubicBezTo>
                    <a:pt x="1917296" y="334381"/>
                    <a:pt x="1826320" y="430824"/>
                    <a:pt x="1714096" y="430824"/>
                  </a:cubicBezTo>
                  <a:lnTo>
                    <a:pt x="203200" y="430824"/>
                  </a:lnTo>
                  <a:cubicBezTo>
                    <a:pt x="90976" y="430824"/>
                    <a:pt x="0" y="334381"/>
                    <a:pt x="0" y="215412"/>
                  </a:cubicBezTo>
                  <a:cubicBezTo>
                    <a:pt x="0" y="9644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2D8EA4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0" y="28575"/>
              <a:ext cx="1917296" cy="402249"/>
            </a:xfrm>
            <a:prstGeom prst="rect">
              <a:avLst/>
            </a:prstGeom>
          </p:spPr>
          <p:txBody>
            <a:bodyPr lIns="77526" tIns="77526" rIns="77526" bIns="77526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0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DATA ANALYSIS</a:t>
              </a:r>
            </a:p>
          </p:txBody>
        </p:sp>
      </p:grpSp>
      <p:grpSp>
        <p:nvGrpSpPr>
          <p:cNvPr id="65" name="Group 65"/>
          <p:cNvGrpSpPr/>
          <p:nvPr/>
        </p:nvGrpSpPr>
        <p:grpSpPr>
          <a:xfrm>
            <a:off x="11540581" y="7817281"/>
            <a:ext cx="2504563" cy="562785"/>
            <a:chOff x="0" y="0"/>
            <a:chExt cx="1917296" cy="430824"/>
          </a:xfrm>
        </p:grpSpPr>
        <p:sp>
          <p:nvSpPr>
            <p:cNvPr id="66" name="Freeform 66"/>
            <p:cNvSpPr/>
            <p:nvPr/>
          </p:nvSpPr>
          <p:spPr>
            <a:xfrm>
              <a:off x="0" y="0"/>
              <a:ext cx="1917296" cy="430824"/>
            </a:xfrm>
            <a:custGeom>
              <a:avLst/>
              <a:gdLst/>
              <a:ahLst/>
              <a:cxnLst/>
              <a:rect l="l" t="t" r="r" b="b"/>
              <a:pathLst>
                <a:path w="1917296" h="430824">
                  <a:moveTo>
                    <a:pt x="1714096" y="0"/>
                  </a:moveTo>
                  <a:cubicBezTo>
                    <a:pt x="1826320" y="0"/>
                    <a:pt x="1917296" y="96443"/>
                    <a:pt x="1917296" y="215412"/>
                  </a:cubicBezTo>
                  <a:cubicBezTo>
                    <a:pt x="1917296" y="334381"/>
                    <a:pt x="1826320" y="430824"/>
                    <a:pt x="1714096" y="430824"/>
                  </a:cubicBezTo>
                  <a:lnTo>
                    <a:pt x="203200" y="430824"/>
                  </a:lnTo>
                  <a:cubicBezTo>
                    <a:pt x="90976" y="430824"/>
                    <a:pt x="0" y="334381"/>
                    <a:pt x="0" y="215412"/>
                  </a:cubicBezTo>
                  <a:cubicBezTo>
                    <a:pt x="0" y="9644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2D8EA4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67" name="TextBox 67"/>
            <p:cNvSpPr txBox="1"/>
            <p:nvPr/>
          </p:nvSpPr>
          <p:spPr>
            <a:xfrm>
              <a:off x="0" y="28575"/>
              <a:ext cx="1917296" cy="402249"/>
            </a:xfrm>
            <a:prstGeom prst="rect">
              <a:avLst/>
            </a:prstGeom>
          </p:spPr>
          <p:txBody>
            <a:bodyPr lIns="77526" tIns="77526" rIns="77526" bIns="77526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0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GOAL STRETCH</a:t>
              </a:r>
            </a:p>
          </p:txBody>
        </p:sp>
      </p:grpSp>
      <p:grpSp>
        <p:nvGrpSpPr>
          <p:cNvPr id="68" name="Group 68"/>
          <p:cNvGrpSpPr/>
          <p:nvPr/>
        </p:nvGrpSpPr>
        <p:grpSpPr>
          <a:xfrm>
            <a:off x="15303629" y="7608765"/>
            <a:ext cx="1374852" cy="779873"/>
            <a:chOff x="0" y="0"/>
            <a:chExt cx="1052479" cy="597010"/>
          </a:xfrm>
        </p:grpSpPr>
        <p:sp>
          <p:nvSpPr>
            <p:cNvPr id="69" name="Freeform 69"/>
            <p:cNvSpPr/>
            <p:nvPr/>
          </p:nvSpPr>
          <p:spPr>
            <a:xfrm>
              <a:off x="0" y="0"/>
              <a:ext cx="1052479" cy="597010"/>
            </a:xfrm>
            <a:custGeom>
              <a:avLst/>
              <a:gdLst/>
              <a:ahLst/>
              <a:cxnLst/>
              <a:rect l="l" t="t" r="r" b="b"/>
              <a:pathLst>
                <a:path w="1052479" h="597010">
                  <a:moveTo>
                    <a:pt x="849279" y="0"/>
                  </a:moveTo>
                  <a:cubicBezTo>
                    <a:pt x="961503" y="0"/>
                    <a:pt x="1052479" y="133645"/>
                    <a:pt x="1052479" y="298505"/>
                  </a:cubicBezTo>
                  <a:cubicBezTo>
                    <a:pt x="1052479" y="463365"/>
                    <a:pt x="961503" y="597010"/>
                    <a:pt x="849279" y="597010"/>
                  </a:cubicBezTo>
                  <a:lnTo>
                    <a:pt x="203200" y="597010"/>
                  </a:lnTo>
                  <a:cubicBezTo>
                    <a:pt x="90976" y="597010"/>
                    <a:pt x="0" y="463365"/>
                    <a:pt x="0" y="298505"/>
                  </a:cubicBezTo>
                  <a:cubicBezTo>
                    <a:pt x="0" y="13364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2D8EA4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70" name="TextBox 70"/>
            <p:cNvSpPr txBox="1"/>
            <p:nvPr/>
          </p:nvSpPr>
          <p:spPr>
            <a:xfrm>
              <a:off x="0" y="28575"/>
              <a:ext cx="1052479" cy="568435"/>
            </a:xfrm>
            <a:prstGeom prst="rect">
              <a:avLst/>
            </a:prstGeom>
          </p:spPr>
          <p:txBody>
            <a:bodyPr lIns="77526" tIns="77526" rIns="77526" bIns="77526" rtlCol="0" anchor="ctr"/>
            <a:lstStyle/>
            <a:p>
              <a:pPr algn="ctr">
                <a:lnSpc>
                  <a:spcPts val="1889"/>
                </a:lnSpc>
              </a:pPr>
              <a:r>
                <a:rPr lang="en-US" sz="1799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PROJECTS DAY</a:t>
              </a:r>
            </a:p>
          </p:txBody>
        </p:sp>
      </p:grpSp>
      <p:grpSp>
        <p:nvGrpSpPr>
          <p:cNvPr id="71" name="Group 71"/>
          <p:cNvGrpSpPr/>
          <p:nvPr/>
        </p:nvGrpSpPr>
        <p:grpSpPr>
          <a:xfrm>
            <a:off x="14145817" y="7812286"/>
            <a:ext cx="1114940" cy="562785"/>
            <a:chOff x="0" y="0"/>
            <a:chExt cx="853510" cy="430824"/>
          </a:xfrm>
        </p:grpSpPr>
        <p:sp>
          <p:nvSpPr>
            <p:cNvPr id="72" name="Freeform 72"/>
            <p:cNvSpPr/>
            <p:nvPr/>
          </p:nvSpPr>
          <p:spPr>
            <a:xfrm>
              <a:off x="0" y="0"/>
              <a:ext cx="853510" cy="430824"/>
            </a:xfrm>
            <a:custGeom>
              <a:avLst/>
              <a:gdLst/>
              <a:ahLst/>
              <a:cxnLst/>
              <a:rect l="l" t="t" r="r" b="b"/>
              <a:pathLst>
                <a:path w="853510" h="430824">
                  <a:moveTo>
                    <a:pt x="650310" y="0"/>
                  </a:moveTo>
                  <a:cubicBezTo>
                    <a:pt x="762535" y="0"/>
                    <a:pt x="853510" y="96443"/>
                    <a:pt x="853510" y="215412"/>
                  </a:cubicBezTo>
                  <a:cubicBezTo>
                    <a:pt x="853510" y="334381"/>
                    <a:pt x="762535" y="430824"/>
                    <a:pt x="650310" y="430824"/>
                  </a:cubicBezTo>
                  <a:lnTo>
                    <a:pt x="203200" y="430824"/>
                  </a:lnTo>
                  <a:cubicBezTo>
                    <a:pt x="90976" y="430824"/>
                    <a:pt x="0" y="334381"/>
                    <a:pt x="0" y="215412"/>
                  </a:cubicBezTo>
                  <a:cubicBezTo>
                    <a:pt x="0" y="9644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2D8EA4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73" name="TextBox 73"/>
            <p:cNvSpPr txBox="1"/>
            <p:nvPr/>
          </p:nvSpPr>
          <p:spPr>
            <a:xfrm>
              <a:off x="0" y="38100"/>
              <a:ext cx="853510" cy="392724"/>
            </a:xfrm>
            <a:prstGeom prst="rect">
              <a:avLst/>
            </a:prstGeom>
          </p:spPr>
          <p:txBody>
            <a:bodyPr lIns="77526" tIns="77526" rIns="77526" bIns="77526" rtlCol="0" anchor="ctr"/>
            <a:lstStyle/>
            <a:p>
              <a:pPr algn="ctr">
                <a:lnSpc>
                  <a:spcPts val="1995"/>
                </a:lnSpc>
              </a:pPr>
              <a:r>
                <a:rPr lang="en-US" sz="19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TESTING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AF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6417009" y="1228764"/>
            <a:ext cx="9081466" cy="3715145"/>
          </a:xfrm>
          <a:custGeom>
            <a:avLst/>
            <a:gdLst/>
            <a:ahLst/>
            <a:cxnLst/>
            <a:rect l="l" t="t" r="r" b="b"/>
            <a:pathLst>
              <a:path w="9081466" h="3715145">
                <a:moveTo>
                  <a:pt x="9081465" y="0"/>
                </a:moveTo>
                <a:lnTo>
                  <a:pt x="0" y="0"/>
                </a:lnTo>
                <a:lnTo>
                  <a:pt x="0" y="3715145"/>
                </a:lnTo>
                <a:lnTo>
                  <a:pt x="9081465" y="3715145"/>
                </a:lnTo>
                <a:lnTo>
                  <a:pt x="908146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Freeform 3"/>
          <p:cNvSpPr/>
          <p:nvPr/>
        </p:nvSpPr>
        <p:spPr>
          <a:xfrm>
            <a:off x="3528847" y="4986617"/>
            <a:ext cx="3678567" cy="5558274"/>
          </a:xfrm>
          <a:custGeom>
            <a:avLst/>
            <a:gdLst/>
            <a:ahLst/>
            <a:cxnLst/>
            <a:rect l="l" t="t" r="r" b="b"/>
            <a:pathLst>
              <a:path w="3678567" h="5558274">
                <a:moveTo>
                  <a:pt x="0" y="0"/>
                </a:moveTo>
                <a:lnTo>
                  <a:pt x="3678567" y="0"/>
                </a:lnTo>
                <a:lnTo>
                  <a:pt x="3678567" y="5558274"/>
                </a:lnTo>
                <a:lnTo>
                  <a:pt x="0" y="55582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TextBox 4"/>
          <p:cNvSpPr txBox="1"/>
          <p:nvPr/>
        </p:nvSpPr>
        <p:spPr>
          <a:xfrm>
            <a:off x="6835860" y="2268576"/>
            <a:ext cx="8243763" cy="1078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095"/>
              </a:lnSpc>
              <a:spcBef>
                <a:spcPct val="0"/>
              </a:spcBef>
            </a:pPr>
            <a:r>
              <a:rPr lang="en-US" sz="8095">
                <a:solidFill>
                  <a:srgbClr val="FFFBF7"/>
                </a:solidFill>
                <a:latin typeface="TAN Nimbus"/>
                <a:ea typeface="TAN Nimbus"/>
                <a:cs typeface="TAN Nimbus"/>
                <a:sym typeface="TAN Nimbus"/>
              </a:rPr>
              <a:t>thank you!</a:t>
            </a:r>
          </a:p>
        </p:txBody>
      </p:sp>
      <p:sp>
        <p:nvSpPr>
          <p:cNvPr id="5" name="Freeform 5"/>
          <p:cNvSpPr/>
          <p:nvPr/>
        </p:nvSpPr>
        <p:spPr>
          <a:xfrm>
            <a:off x="7383174" y="3828342"/>
            <a:ext cx="3436101" cy="710441"/>
          </a:xfrm>
          <a:custGeom>
            <a:avLst/>
            <a:gdLst/>
            <a:ahLst/>
            <a:cxnLst/>
            <a:rect l="l" t="t" r="r" b="b"/>
            <a:pathLst>
              <a:path w="3436101" h="710441">
                <a:moveTo>
                  <a:pt x="0" y="0"/>
                </a:moveTo>
                <a:lnTo>
                  <a:pt x="3436102" y="0"/>
                </a:lnTo>
                <a:lnTo>
                  <a:pt x="3436102" y="710441"/>
                </a:lnTo>
                <a:lnTo>
                  <a:pt x="0" y="7104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 rot="-2179807">
            <a:off x="116907" y="1558885"/>
            <a:ext cx="1823585" cy="2161286"/>
          </a:xfrm>
          <a:custGeom>
            <a:avLst/>
            <a:gdLst/>
            <a:ahLst/>
            <a:cxnLst/>
            <a:rect l="l" t="t" r="r" b="b"/>
            <a:pathLst>
              <a:path w="1823585" h="2161286">
                <a:moveTo>
                  <a:pt x="0" y="0"/>
                </a:moveTo>
                <a:lnTo>
                  <a:pt x="1823586" y="0"/>
                </a:lnTo>
                <a:lnTo>
                  <a:pt x="1823586" y="2161286"/>
                </a:lnTo>
                <a:lnTo>
                  <a:pt x="0" y="21612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Freeform 7"/>
          <p:cNvSpPr/>
          <p:nvPr/>
        </p:nvSpPr>
        <p:spPr>
          <a:xfrm>
            <a:off x="16217507" y="2892365"/>
            <a:ext cx="1041793" cy="910266"/>
          </a:xfrm>
          <a:custGeom>
            <a:avLst/>
            <a:gdLst/>
            <a:ahLst/>
            <a:cxnLst/>
            <a:rect l="l" t="t" r="r" b="b"/>
            <a:pathLst>
              <a:path w="1041793" h="910266">
                <a:moveTo>
                  <a:pt x="0" y="0"/>
                </a:moveTo>
                <a:lnTo>
                  <a:pt x="1041793" y="0"/>
                </a:lnTo>
                <a:lnTo>
                  <a:pt x="1041793" y="910266"/>
                </a:lnTo>
                <a:lnTo>
                  <a:pt x="0" y="9102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8" name="Freeform 8"/>
          <p:cNvSpPr/>
          <p:nvPr/>
        </p:nvSpPr>
        <p:spPr>
          <a:xfrm rot="-8308637">
            <a:off x="11021799" y="8600501"/>
            <a:ext cx="1846583" cy="893285"/>
          </a:xfrm>
          <a:custGeom>
            <a:avLst/>
            <a:gdLst/>
            <a:ahLst/>
            <a:cxnLst/>
            <a:rect l="l" t="t" r="r" b="b"/>
            <a:pathLst>
              <a:path w="1846583" h="893285">
                <a:moveTo>
                  <a:pt x="0" y="0"/>
                </a:moveTo>
                <a:lnTo>
                  <a:pt x="1846583" y="0"/>
                </a:lnTo>
                <a:lnTo>
                  <a:pt x="1846583" y="893285"/>
                </a:lnTo>
                <a:lnTo>
                  <a:pt x="0" y="89328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>
            <a:off x="-346068" y="4708857"/>
            <a:ext cx="4322023" cy="5659792"/>
          </a:xfrm>
          <a:custGeom>
            <a:avLst/>
            <a:gdLst/>
            <a:ahLst/>
            <a:cxnLst/>
            <a:rect l="l" t="t" r="r" b="b"/>
            <a:pathLst>
              <a:path w="4322023" h="5659792">
                <a:moveTo>
                  <a:pt x="0" y="0"/>
                </a:moveTo>
                <a:lnTo>
                  <a:pt x="4322023" y="0"/>
                </a:lnTo>
                <a:lnTo>
                  <a:pt x="4322023" y="5659793"/>
                </a:lnTo>
                <a:lnTo>
                  <a:pt x="0" y="565979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46379" y="2978172"/>
            <a:ext cx="9118318" cy="1220534"/>
            <a:chOff x="0" y="0"/>
            <a:chExt cx="2401532" cy="3214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1532" cy="321458"/>
            </a:xfrm>
            <a:custGeom>
              <a:avLst/>
              <a:gdLst/>
              <a:ahLst/>
              <a:cxnLst/>
              <a:rect l="l" t="t" r="r" b="b"/>
              <a:pathLst>
                <a:path w="2401532" h="321458">
                  <a:moveTo>
                    <a:pt x="30566" y="0"/>
                  </a:moveTo>
                  <a:lnTo>
                    <a:pt x="2370967" y="0"/>
                  </a:lnTo>
                  <a:cubicBezTo>
                    <a:pt x="2387847" y="0"/>
                    <a:pt x="2401532" y="13685"/>
                    <a:pt x="2401532" y="30566"/>
                  </a:cubicBezTo>
                  <a:lnTo>
                    <a:pt x="2401532" y="290892"/>
                  </a:lnTo>
                  <a:cubicBezTo>
                    <a:pt x="2401532" y="307773"/>
                    <a:pt x="2387847" y="321458"/>
                    <a:pt x="2370967" y="321458"/>
                  </a:cubicBezTo>
                  <a:lnTo>
                    <a:pt x="30566" y="321458"/>
                  </a:lnTo>
                  <a:cubicBezTo>
                    <a:pt x="22459" y="321458"/>
                    <a:pt x="14685" y="318237"/>
                    <a:pt x="8953" y="312505"/>
                  </a:cubicBezTo>
                  <a:cubicBezTo>
                    <a:pt x="3220" y="306773"/>
                    <a:pt x="0" y="298998"/>
                    <a:pt x="0" y="290892"/>
                  </a:cubicBezTo>
                  <a:lnTo>
                    <a:pt x="0" y="30566"/>
                  </a:lnTo>
                  <a:cubicBezTo>
                    <a:pt x="0" y="13685"/>
                    <a:pt x="13685" y="0"/>
                    <a:pt x="30566" y="0"/>
                  </a:cubicBezTo>
                  <a:close/>
                </a:path>
              </a:pathLst>
            </a:custGeom>
            <a:solidFill>
              <a:srgbClr val="C28DD2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401532" cy="350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366238" y="3074301"/>
            <a:ext cx="4270118" cy="1165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23"/>
              </a:lnSpc>
            </a:pPr>
            <a:r>
              <a:rPr lang="en-US" sz="2799" dirty="0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The model is finished</a:t>
            </a:r>
          </a:p>
          <a:p>
            <a:pPr algn="l">
              <a:lnSpc>
                <a:spcPts val="3023"/>
              </a:lnSpc>
            </a:pPr>
            <a:r>
              <a:rPr lang="en-US" sz="2799" dirty="0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&amp; ready for testing and integration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146379" y="4478725"/>
            <a:ext cx="9118318" cy="1894902"/>
            <a:chOff x="0" y="0"/>
            <a:chExt cx="2401532" cy="49906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01532" cy="499069"/>
            </a:xfrm>
            <a:custGeom>
              <a:avLst/>
              <a:gdLst/>
              <a:ahLst/>
              <a:cxnLst/>
              <a:rect l="l" t="t" r="r" b="b"/>
              <a:pathLst>
                <a:path w="2401532" h="499069">
                  <a:moveTo>
                    <a:pt x="30566" y="0"/>
                  </a:moveTo>
                  <a:lnTo>
                    <a:pt x="2370967" y="0"/>
                  </a:lnTo>
                  <a:cubicBezTo>
                    <a:pt x="2387847" y="0"/>
                    <a:pt x="2401532" y="13685"/>
                    <a:pt x="2401532" y="30566"/>
                  </a:cubicBezTo>
                  <a:lnTo>
                    <a:pt x="2401532" y="468503"/>
                  </a:lnTo>
                  <a:cubicBezTo>
                    <a:pt x="2401532" y="485384"/>
                    <a:pt x="2387847" y="499069"/>
                    <a:pt x="2370967" y="499069"/>
                  </a:cubicBezTo>
                  <a:lnTo>
                    <a:pt x="30566" y="499069"/>
                  </a:lnTo>
                  <a:cubicBezTo>
                    <a:pt x="13685" y="499069"/>
                    <a:pt x="0" y="485384"/>
                    <a:pt x="0" y="468503"/>
                  </a:cubicBezTo>
                  <a:lnTo>
                    <a:pt x="0" y="30566"/>
                  </a:lnTo>
                  <a:cubicBezTo>
                    <a:pt x="0" y="13685"/>
                    <a:pt x="13685" y="0"/>
                    <a:pt x="30566" y="0"/>
                  </a:cubicBezTo>
                  <a:close/>
                </a:path>
              </a:pathLst>
            </a:custGeom>
            <a:solidFill>
              <a:srgbClr val="A3AF77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2401532" cy="5276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142697" y="4675891"/>
            <a:ext cx="4635167" cy="2021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92"/>
              </a:lnSpc>
            </a:pPr>
            <a:r>
              <a:rPr lang="en-US" sz="2400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The system received a maintenance update to enhance its recoverability.</a:t>
            </a:r>
          </a:p>
          <a:p>
            <a:pPr algn="l">
              <a:lnSpc>
                <a:spcPts val="2592"/>
              </a:lnSpc>
            </a:pPr>
            <a:r>
              <a:rPr lang="en-US" sz="2400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Connection to all platforms.</a:t>
            </a:r>
          </a:p>
          <a:p>
            <a:pPr algn="l">
              <a:lnSpc>
                <a:spcPts val="2592"/>
              </a:lnSpc>
            </a:pPr>
            <a:r>
              <a:rPr lang="en-US" sz="2400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Extraction of messages from whatsapp.</a:t>
            </a:r>
          </a:p>
          <a:p>
            <a:pPr algn="l">
              <a:lnSpc>
                <a:spcPts val="3131"/>
              </a:lnSpc>
            </a:pPr>
            <a:endParaRPr lang="en-US" sz="2400">
              <a:solidFill>
                <a:srgbClr val="FFF7F0"/>
              </a:solidFill>
              <a:latin typeface="Sukar"/>
              <a:ea typeface="Sukar"/>
              <a:cs typeface="Sukar"/>
              <a:sym typeface="Sukar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028700" y="6564592"/>
            <a:ext cx="9118318" cy="1191165"/>
            <a:chOff x="0" y="0"/>
            <a:chExt cx="2401532" cy="31372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401532" cy="313722"/>
            </a:xfrm>
            <a:custGeom>
              <a:avLst/>
              <a:gdLst/>
              <a:ahLst/>
              <a:cxnLst/>
              <a:rect l="l" t="t" r="r" b="b"/>
              <a:pathLst>
                <a:path w="2401532" h="313722">
                  <a:moveTo>
                    <a:pt x="30566" y="0"/>
                  </a:moveTo>
                  <a:lnTo>
                    <a:pt x="2370967" y="0"/>
                  </a:lnTo>
                  <a:cubicBezTo>
                    <a:pt x="2387847" y="0"/>
                    <a:pt x="2401532" y="13685"/>
                    <a:pt x="2401532" y="30566"/>
                  </a:cubicBezTo>
                  <a:lnTo>
                    <a:pt x="2401532" y="283157"/>
                  </a:lnTo>
                  <a:cubicBezTo>
                    <a:pt x="2401532" y="300038"/>
                    <a:pt x="2387847" y="313722"/>
                    <a:pt x="2370967" y="313722"/>
                  </a:cubicBezTo>
                  <a:lnTo>
                    <a:pt x="30566" y="313722"/>
                  </a:lnTo>
                  <a:cubicBezTo>
                    <a:pt x="13685" y="313722"/>
                    <a:pt x="0" y="300038"/>
                    <a:pt x="0" y="283157"/>
                  </a:cubicBezTo>
                  <a:lnTo>
                    <a:pt x="0" y="30566"/>
                  </a:lnTo>
                  <a:cubicBezTo>
                    <a:pt x="0" y="13685"/>
                    <a:pt x="13685" y="0"/>
                    <a:pt x="30566" y="0"/>
                  </a:cubicBezTo>
                  <a:close/>
                </a:path>
              </a:pathLst>
            </a:custGeom>
            <a:solidFill>
              <a:srgbClr val="C28DD2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2401532" cy="342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838854" y="2435523"/>
            <a:ext cx="8315591" cy="5503756"/>
            <a:chOff x="0" y="0"/>
            <a:chExt cx="2190115" cy="144954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190115" cy="1449549"/>
            </a:xfrm>
            <a:custGeom>
              <a:avLst/>
              <a:gdLst/>
              <a:ahLst/>
              <a:cxnLst/>
              <a:rect l="l" t="t" r="r" b="b"/>
              <a:pathLst>
                <a:path w="2190115" h="1449549">
                  <a:moveTo>
                    <a:pt x="47482" y="0"/>
                  </a:moveTo>
                  <a:lnTo>
                    <a:pt x="2142633" y="0"/>
                  </a:lnTo>
                  <a:cubicBezTo>
                    <a:pt x="2155226" y="0"/>
                    <a:pt x="2167303" y="5003"/>
                    <a:pt x="2176207" y="13907"/>
                  </a:cubicBezTo>
                  <a:cubicBezTo>
                    <a:pt x="2185112" y="22812"/>
                    <a:pt x="2190115" y="34889"/>
                    <a:pt x="2190115" y="47482"/>
                  </a:cubicBezTo>
                  <a:lnTo>
                    <a:pt x="2190115" y="1402067"/>
                  </a:lnTo>
                  <a:cubicBezTo>
                    <a:pt x="2190115" y="1414660"/>
                    <a:pt x="2185112" y="1426737"/>
                    <a:pt x="2176207" y="1435642"/>
                  </a:cubicBezTo>
                  <a:cubicBezTo>
                    <a:pt x="2167303" y="1444546"/>
                    <a:pt x="2155226" y="1449549"/>
                    <a:pt x="2142633" y="1449549"/>
                  </a:cubicBezTo>
                  <a:lnTo>
                    <a:pt x="47482" y="1449549"/>
                  </a:lnTo>
                  <a:cubicBezTo>
                    <a:pt x="34889" y="1449549"/>
                    <a:pt x="22812" y="1444546"/>
                    <a:pt x="13907" y="1435642"/>
                  </a:cubicBezTo>
                  <a:cubicBezTo>
                    <a:pt x="5003" y="1426737"/>
                    <a:pt x="0" y="1414660"/>
                    <a:pt x="0" y="1402067"/>
                  </a:cubicBezTo>
                  <a:lnTo>
                    <a:pt x="0" y="47482"/>
                  </a:lnTo>
                  <a:cubicBezTo>
                    <a:pt x="0" y="34889"/>
                    <a:pt x="5003" y="22812"/>
                    <a:pt x="13907" y="13907"/>
                  </a:cubicBezTo>
                  <a:cubicBezTo>
                    <a:pt x="22812" y="5003"/>
                    <a:pt x="34889" y="0"/>
                    <a:pt x="47482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28575"/>
              <a:ext cx="2190115" cy="14781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163237" y="6077530"/>
            <a:ext cx="7666826" cy="1493206"/>
            <a:chOff x="0" y="0"/>
            <a:chExt cx="2019246" cy="39327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019246" cy="393272"/>
            </a:xfrm>
            <a:custGeom>
              <a:avLst/>
              <a:gdLst/>
              <a:ahLst/>
              <a:cxnLst/>
              <a:rect l="l" t="t" r="r" b="b"/>
              <a:pathLst>
                <a:path w="2019246" h="393272">
                  <a:moveTo>
                    <a:pt x="36353" y="0"/>
                  </a:moveTo>
                  <a:lnTo>
                    <a:pt x="1982894" y="0"/>
                  </a:lnTo>
                  <a:cubicBezTo>
                    <a:pt x="1992535" y="0"/>
                    <a:pt x="2001781" y="3830"/>
                    <a:pt x="2008599" y="10647"/>
                  </a:cubicBezTo>
                  <a:cubicBezTo>
                    <a:pt x="2015416" y="17465"/>
                    <a:pt x="2019246" y="26711"/>
                    <a:pt x="2019246" y="36353"/>
                  </a:cubicBezTo>
                  <a:lnTo>
                    <a:pt x="2019246" y="356920"/>
                  </a:lnTo>
                  <a:cubicBezTo>
                    <a:pt x="2019246" y="366561"/>
                    <a:pt x="2015416" y="375807"/>
                    <a:pt x="2008599" y="382625"/>
                  </a:cubicBezTo>
                  <a:cubicBezTo>
                    <a:pt x="2001781" y="389442"/>
                    <a:pt x="1992535" y="393272"/>
                    <a:pt x="1982894" y="393272"/>
                  </a:cubicBezTo>
                  <a:lnTo>
                    <a:pt x="36353" y="393272"/>
                  </a:lnTo>
                  <a:cubicBezTo>
                    <a:pt x="26711" y="393272"/>
                    <a:pt x="17465" y="389442"/>
                    <a:pt x="10647" y="382625"/>
                  </a:cubicBezTo>
                  <a:cubicBezTo>
                    <a:pt x="3830" y="375807"/>
                    <a:pt x="0" y="366561"/>
                    <a:pt x="0" y="356920"/>
                  </a:cubicBezTo>
                  <a:lnTo>
                    <a:pt x="0" y="36353"/>
                  </a:lnTo>
                  <a:cubicBezTo>
                    <a:pt x="0" y="26711"/>
                    <a:pt x="3830" y="17465"/>
                    <a:pt x="10647" y="10647"/>
                  </a:cubicBezTo>
                  <a:cubicBezTo>
                    <a:pt x="17465" y="3830"/>
                    <a:pt x="26711" y="0"/>
                    <a:pt x="36353" y="0"/>
                  </a:cubicBezTo>
                  <a:close/>
                </a:path>
              </a:pathLst>
            </a:custGeom>
            <a:solidFill>
              <a:srgbClr val="FFEFD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28575"/>
              <a:ext cx="2019246" cy="4218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094993" y="1343366"/>
            <a:ext cx="1803314" cy="1803314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0C1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9492113" y="4341581"/>
            <a:ext cx="6977498" cy="1645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00"/>
              </a:lnSpc>
              <a:spcBef>
                <a:spcPct val="0"/>
              </a:spcBef>
            </a:pPr>
            <a:r>
              <a:rPr lang="en-US" sz="6300">
                <a:solidFill>
                  <a:srgbClr val="9D755E"/>
                </a:solidFill>
                <a:latin typeface="Canva Sans"/>
                <a:ea typeface="Canva Sans"/>
                <a:cs typeface="Canva Sans"/>
                <a:sym typeface="Canva Sans"/>
              </a:rPr>
              <a:t>Project’s Status</a:t>
            </a:r>
          </a:p>
          <a:p>
            <a:pPr marL="0" lvl="0" indent="0" algn="ctr">
              <a:lnSpc>
                <a:spcPts val="6300"/>
              </a:lnSpc>
              <a:spcBef>
                <a:spcPct val="0"/>
              </a:spcBef>
            </a:pPr>
            <a:r>
              <a:rPr lang="en-US" sz="6300" u="none" strike="noStrike">
                <a:solidFill>
                  <a:srgbClr val="9D755E"/>
                </a:solidFill>
                <a:latin typeface="Canva Sans"/>
                <a:ea typeface="Canva Sans"/>
                <a:cs typeface="Canva Sans"/>
                <a:sym typeface="Canva Sans"/>
              </a:rPr>
              <a:t>Before marathon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474163" y="2029285"/>
            <a:ext cx="1121174" cy="776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14"/>
              </a:lnSpc>
              <a:spcBef>
                <a:spcPct val="0"/>
              </a:spcBef>
            </a:pPr>
            <a:r>
              <a:rPr lang="en-US" sz="5814">
                <a:solidFill>
                  <a:srgbClr val="9D755E"/>
                </a:solidFill>
                <a:latin typeface="TAN Nimbus"/>
                <a:ea typeface="TAN Nimbus"/>
                <a:cs typeface="TAN Nimbus"/>
                <a:sym typeface="TAN Nimbus"/>
              </a:rPr>
              <a:t>!</a:t>
            </a:r>
          </a:p>
        </p:txBody>
      </p:sp>
      <p:sp>
        <p:nvSpPr>
          <p:cNvPr id="24" name="Freeform 24"/>
          <p:cNvSpPr/>
          <p:nvPr/>
        </p:nvSpPr>
        <p:spPr>
          <a:xfrm>
            <a:off x="14787984" y="5672397"/>
            <a:ext cx="3363253" cy="5012979"/>
          </a:xfrm>
          <a:custGeom>
            <a:avLst/>
            <a:gdLst/>
            <a:ahLst/>
            <a:cxnLst/>
            <a:rect l="l" t="t" r="r" b="b"/>
            <a:pathLst>
              <a:path w="3363253" h="5012979">
                <a:moveTo>
                  <a:pt x="0" y="0"/>
                </a:moveTo>
                <a:lnTo>
                  <a:pt x="3363254" y="0"/>
                </a:lnTo>
                <a:lnTo>
                  <a:pt x="3363254" y="5012979"/>
                </a:lnTo>
                <a:lnTo>
                  <a:pt x="0" y="50129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25" name="TextBox 25"/>
          <p:cNvSpPr txBox="1"/>
          <p:nvPr/>
        </p:nvSpPr>
        <p:spPr>
          <a:xfrm>
            <a:off x="4046061" y="6785652"/>
            <a:ext cx="4463091" cy="409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31"/>
              </a:lnSpc>
            </a:pPr>
            <a:r>
              <a:rPr lang="en-US" sz="2899" dirty="0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Web app went live</a:t>
            </a:r>
          </a:p>
        </p:txBody>
      </p:sp>
      <p:sp>
        <p:nvSpPr>
          <p:cNvPr id="26" name="Freeform 26"/>
          <p:cNvSpPr/>
          <p:nvPr/>
        </p:nvSpPr>
        <p:spPr>
          <a:xfrm rot="-7383068">
            <a:off x="6574358" y="8129047"/>
            <a:ext cx="1217999" cy="1443555"/>
          </a:xfrm>
          <a:custGeom>
            <a:avLst/>
            <a:gdLst/>
            <a:ahLst/>
            <a:cxnLst/>
            <a:rect l="l" t="t" r="r" b="b"/>
            <a:pathLst>
              <a:path w="1217999" h="1443555">
                <a:moveTo>
                  <a:pt x="0" y="0"/>
                </a:moveTo>
                <a:lnTo>
                  <a:pt x="1217999" y="0"/>
                </a:lnTo>
                <a:lnTo>
                  <a:pt x="1217999" y="1443554"/>
                </a:lnTo>
                <a:lnTo>
                  <a:pt x="0" y="14435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27" name="Freeform 27"/>
          <p:cNvSpPr/>
          <p:nvPr/>
        </p:nvSpPr>
        <p:spPr>
          <a:xfrm>
            <a:off x="1383493" y="1495718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28" name="Freeform 28"/>
          <p:cNvSpPr/>
          <p:nvPr/>
        </p:nvSpPr>
        <p:spPr>
          <a:xfrm rot="-8308637">
            <a:off x="15091312" y="850943"/>
            <a:ext cx="1285830" cy="622020"/>
          </a:xfrm>
          <a:custGeom>
            <a:avLst/>
            <a:gdLst/>
            <a:ahLst/>
            <a:cxnLst/>
            <a:rect l="l" t="t" r="r" b="b"/>
            <a:pathLst>
              <a:path w="1285830" h="622020">
                <a:moveTo>
                  <a:pt x="0" y="0"/>
                </a:moveTo>
                <a:lnTo>
                  <a:pt x="1285830" y="0"/>
                </a:lnTo>
                <a:lnTo>
                  <a:pt x="1285830" y="622020"/>
                </a:lnTo>
                <a:lnTo>
                  <a:pt x="0" y="6220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29" name="TextBox 29"/>
          <p:cNvSpPr txBox="1"/>
          <p:nvPr/>
        </p:nvSpPr>
        <p:spPr>
          <a:xfrm>
            <a:off x="1165429" y="3230616"/>
            <a:ext cx="2998311" cy="629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 b="1">
                <a:solidFill>
                  <a:srgbClr val="FEFFFF"/>
                </a:solidFill>
                <a:latin typeface="Sukar Bold"/>
                <a:ea typeface="Sukar Bold"/>
                <a:cs typeface="Sukar Bold"/>
                <a:sym typeface="Sukar Bold"/>
              </a:rPr>
              <a:t>Anonymization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963979" y="5092253"/>
            <a:ext cx="1464469" cy="629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 b="1">
                <a:solidFill>
                  <a:srgbClr val="FEFFFF"/>
                </a:solidFill>
                <a:latin typeface="Sukar Bold"/>
                <a:ea typeface="Sukar Bold"/>
                <a:cs typeface="Sukar Bold"/>
                <a:sym typeface="Sukar Bold"/>
              </a:rPr>
              <a:t>System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338705" y="6770645"/>
            <a:ext cx="416401" cy="629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 b="1">
                <a:solidFill>
                  <a:srgbClr val="FEFFFF"/>
                </a:solidFill>
                <a:latin typeface="Sukar Bold"/>
                <a:ea typeface="Sukar Bold"/>
                <a:cs typeface="Sukar Bold"/>
                <a:sym typeface="Sukar Bold"/>
              </a:rPr>
              <a:t>UI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00038" y="3620345"/>
            <a:ext cx="13287924" cy="5051343"/>
            <a:chOff x="0" y="0"/>
            <a:chExt cx="3499700" cy="13303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99700" cy="1330395"/>
            </a:xfrm>
            <a:custGeom>
              <a:avLst/>
              <a:gdLst/>
              <a:ahLst/>
              <a:cxnLst/>
              <a:rect l="l" t="t" r="r" b="b"/>
              <a:pathLst>
                <a:path w="3499700" h="1330395">
                  <a:moveTo>
                    <a:pt x="29714" y="0"/>
                  </a:moveTo>
                  <a:lnTo>
                    <a:pt x="3469986" y="0"/>
                  </a:lnTo>
                  <a:cubicBezTo>
                    <a:pt x="3477866" y="0"/>
                    <a:pt x="3485424" y="3131"/>
                    <a:pt x="3490997" y="8703"/>
                  </a:cubicBezTo>
                  <a:cubicBezTo>
                    <a:pt x="3496570" y="14276"/>
                    <a:pt x="3499700" y="21833"/>
                    <a:pt x="3499700" y="29714"/>
                  </a:cubicBezTo>
                  <a:lnTo>
                    <a:pt x="3499700" y="1300681"/>
                  </a:lnTo>
                  <a:cubicBezTo>
                    <a:pt x="3499700" y="1317091"/>
                    <a:pt x="3486396" y="1330395"/>
                    <a:pt x="3469986" y="1330395"/>
                  </a:cubicBezTo>
                  <a:lnTo>
                    <a:pt x="29714" y="1330395"/>
                  </a:lnTo>
                  <a:cubicBezTo>
                    <a:pt x="21833" y="1330395"/>
                    <a:pt x="14276" y="1327264"/>
                    <a:pt x="8703" y="1321692"/>
                  </a:cubicBezTo>
                  <a:cubicBezTo>
                    <a:pt x="3131" y="1316119"/>
                    <a:pt x="0" y="1308561"/>
                    <a:pt x="0" y="1300681"/>
                  </a:cubicBezTo>
                  <a:lnTo>
                    <a:pt x="0" y="29714"/>
                  </a:lnTo>
                  <a:cubicBezTo>
                    <a:pt x="0" y="21833"/>
                    <a:pt x="3131" y="14276"/>
                    <a:pt x="8703" y="8703"/>
                  </a:cubicBezTo>
                  <a:cubicBezTo>
                    <a:pt x="14276" y="3131"/>
                    <a:pt x="21833" y="0"/>
                    <a:pt x="29714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499700" cy="13589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253905" y="1540301"/>
            <a:ext cx="7780189" cy="3182805"/>
          </a:xfrm>
          <a:custGeom>
            <a:avLst/>
            <a:gdLst/>
            <a:ahLst/>
            <a:cxnLst/>
            <a:rect l="l" t="t" r="r" b="b"/>
            <a:pathLst>
              <a:path w="7780189" h="3182805">
                <a:moveTo>
                  <a:pt x="0" y="0"/>
                </a:moveTo>
                <a:lnTo>
                  <a:pt x="7780190" y="0"/>
                </a:lnTo>
                <a:lnTo>
                  <a:pt x="7780190" y="3182805"/>
                </a:lnTo>
                <a:lnTo>
                  <a:pt x="0" y="31828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TextBox 6"/>
          <p:cNvSpPr txBox="1"/>
          <p:nvPr/>
        </p:nvSpPr>
        <p:spPr>
          <a:xfrm>
            <a:off x="6178148" y="1947794"/>
            <a:ext cx="5931704" cy="2314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196"/>
              </a:lnSpc>
            </a:pPr>
            <a:r>
              <a:rPr lang="en-US" sz="7600">
                <a:solidFill>
                  <a:srgbClr val="FFFBF7"/>
                </a:solidFill>
                <a:latin typeface="Canva Sans"/>
                <a:ea typeface="Canva Sans"/>
                <a:cs typeface="Canva Sans"/>
                <a:sym typeface="Canva Sans"/>
              </a:rPr>
              <a:t>Marathon’s Goals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596757" y="4637381"/>
            <a:ext cx="11303111" cy="3885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63"/>
              </a:lnSpc>
            </a:pPr>
            <a:r>
              <a:rPr lang="en-US" sz="4545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Extraction of messages from Telegram &amp; Signal</a:t>
            </a:r>
          </a:p>
          <a:p>
            <a:pPr algn="ctr">
              <a:lnSpc>
                <a:spcPts val="6363"/>
              </a:lnSpc>
            </a:pPr>
            <a:r>
              <a:rPr lang="en-US" sz="4545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Creating a Database in Mongo</a:t>
            </a:r>
          </a:p>
          <a:p>
            <a:pPr algn="ctr">
              <a:lnSpc>
                <a:spcPts val="6363"/>
              </a:lnSpc>
            </a:pPr>
            <a:r>
              <a:rPr lang="en-US" sz="4545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Saving messages into Mongo DB</a:t>
            </a:r>
          </a:p>
          <a:p>
            <a:pPr algn="ctr">
              <a:lnSpc>
                <a:spcPts val="5663"/>
              </a:lnSpc>
            </a:pPr>
            <a:r>
              <a:rPr lang="en-US" sz="4045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Implementing anonymization before message logging</a:t>
            </a:r>
          </a:p>
          <a:p>
            <a:pPr algn="ctr">
              <a:lnSpc>
                <a:spcPts val="6363"/>
              </a:lnSpc>
            </a:pPr>
            <a:r>
              <a:rPr lang="en-US" sz="4545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Connection to web app</a:t>
            </a:r>
          </a:p>
        </p:txBody>
      </p:sp>
      <p:sp>
        <p:nvSpPr>
          <p:cNvPr id="8" name="Freeform 8"/>
          <p:cNvSpPr/>
          <p:nvPr/>
        </p:nvSpPr>
        <p:spPr>
          <a:xfrm>
            <a:off x="14394058" y="5471302"/>
            <a:ext cx="3372196" cy="4880811"/>
          </a:xfrm>
          <a:custGeom>
            <a:avLst/>
            <a:gdLst/>
            <a:ahLst/>
            <a:cxnLst/>
            <a:rect l="l" t="t" r="r" b="b"/>
            <a:pathLst>
              <a:path w="3372196" h="4880811">
                <a:moveTo>
                  <a:pt x="0" y="0"/>
                </a:moveTo>
                <a:lnTo>
                  <a:pt x="3372196" y="0"/>
                </a:lnTo>
                <a:lnTo>
                  <a:pt x="3372196" y="4880811"/>
                </a:lnTo>
                <a:lnTo>
                  <a:pt x="0" y="4880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 rot="1087743">
            <a:off x="1604784" y="5402497"/>
            <a:ext cx="1588191" cy="1588191"/>
          </a:xfrm>
          <a:custGeom>
            <a:avLst/>
            <a:gdLst/>
            <a:ahLst/>
            <a:cxnLst/>
            <a:rect l="l" t="t" r="r" b="b"/>
            <a:pathLst>
              <a:path w="1588191" h="1588191">
                <a:moveTo>
                  <a:pt x="0" y="0"/>
                </a:moveTo>
                <a:lnTo>
                  <a:pt x="1588191" y="0"/>
                </a:lnTo>
                <a:lnTo>
                  <a:pt x="1588191" y="1588191"/>
                </a:lnTo>
                <a:lnTo>
                  <a:pt x="0" y="15881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0" name="Freeform 10"/>
          <p:cNvSpPr/>
          <p:nvPr/>
        </p:nvSpPr>
        <p:spPr>
          <a:xfrm rot="-1237567">
            <a:off x="1476349" y="7424153"/>
            <a:ext cx="1210887" cy="1210887"/>
          </a:xfrm>
          <a:custGeom>
            <a:avLst/>
            <a:gdLst/>
            <a:ahLst/>
            <a:cxnLst/>
            <a:rect l="l" t="t" r="r" b="b"/>
            <a:pathLst>
              <a:path w="1210887" h="1210887">
                <a:moveTo>
                  <a:pt x="0" y="0"/>
                </a:moveTo>
                <a:lnTo>
                  <a:pt x="1210886" y="0"/>
                </a:lnTo>
                <a:lnTo>
                  <a:pt x="1210886" y="1210887"/>
                </a:lnTo>
                <a:lnTo>
                  <a:pt x="0" y="12108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 rot="-2179807">
            <a:off x="1737349" y="2388584"/>
            <a:ext cx="1542296" cy="1827906"/>
          </a:xfrm>
          <a:custGeom>
            <a:avLst/>
            <a:gdLst/>
            <a:ahLst/>
            <a:cxnLst/>
            <a:rect l="l" t="t" r="r" b="b"/>
            <a:pathLst>
              <a:path w="1542296" h="1827906">
                <a:moveTo>
                  <a:pt x="0" y="0"/>
                </a:moveTo>
                <a:lnTo>
                  <a:pt x="1542296" y="0"/>
                </a:lnTo>
                <a:lnTo>
                  <a:pt x="1542296" y="1827906"/>
                </a:lnTo>
                <a:lnTo>
                  <a:pt x="0" y="18279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2" name="Freeform 12"/>
          <p:cNvSpPr/>
          <p:nvPr/>
        </p:nvSpPr>
        <p:spPr>
          <a:xfrm>
            <a:off x="6649109" y="9258300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3" name="Freeform 13"/>
          <p:cNvSpPr/>
          <p:nvPr/>
        </p:nvSpPr>
        <p:spPr>
          <a:xfrm rot="-8308637">
            <a:off x="14928677" y="1948399"/>
            <a:ext cx="830477" cy="401743"/>
          </a:xfrm>
          <a:custGeom>
            <a:avLst/>
            <a:gdLst/>
            <a:ahLst/>
            <a:cxnLst/>
            <a:rect l="l" t="t" r="r" b="b"/>
            <a:pathLst>
              <a:path w="830477" h="401743">
                <a:moveTo>
                  <a:pt x="0" y="0"/>
                </a:moveTo>
                <a:lnTo>
                  <a:pt x="830476" y="0"/>
                </a:lnTo>
                <a:lnTo>
                  <a:pt x="830476" y="401743"/>
                </a:lnTo>
                <a:lnTo>
                  <a:pt x="0" y="40174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183746" y="4868684"/>
            <a:ext cx="3822121" cy="6356958"/>
          </a:xfrm>
          <a:custGeom>
            <a:avLst/>
            <a:gdLst/>
            <a:ahLst/>
            <a:cxnLst/>
            <a:rect l="l" t="t" r="r" b="b"/>
            <a:pathLst>
              <a:path w="3822121" h="6356958">
                <a:moveTo>
                  <a:pt x="0" y="0"/>
                </a:moveTo>
                <a:lnTo>
                  <a:pt x="3822121" y="0"/>
                </a:lnTo>
                <a:lnTo>
                  <a:pt x="3822121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grpSp>
        <p:nvGrpSpPr>
          <p:cNvPr id="3" name="Group 3"/>
          <p:cNvGrpSpPr/>
          <p:nvPr/>
        </p:nvGrpSpPr>
        <p:grpSpPr>
          <a:xfrm>
            <a:off x="828409" y="3700971"/>
            <a:ext cx="8315591" cy="2661553"/>
            <a:chOff x="0" y="0"/>
            <a:chExt cx="2190115" cy="7009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90115" cy="700985"/>
            </a:xfrm>
            <a:custGeom>
              <a:avLst/>
              <a:gdLst/>
              <a:ahLst/>
              <a:cxnLst/>
              <a:rect l="l" t="t" r="r" b="b"/>
              <a:pathLst>
                <a:path w="2190115" h="700985">
                  <a:moveTo>
                    <a:pt x="47482" y="0"/>
                  </a:moveTo>
                  <a:lnTo>
                    <a:pt x="2142633" y="0"/>
                  </a:lnTo>
                  <a:cubicBezTo>
                    <a:pt x="2155226" y="0"/>
                    <a:pt x="2167303" y="5003"/>
                    <a:pt x="2176207" y="13907"/>
                  </a:cubicBezTo>
                  <a:cubicBezTo>
                    <a:pt x="2185112" y="22812"/>
                    <a:pt x="2190115" y="34889"/>
                    <a:pt x="2190115" y="47482"/>
                  </a:cubicBezTo>
                  <a:lnTo>
                    <a:pt x="2190115" y="653503"/>
                  </a:lnTo>
                  <a:cubicBezTo>
                    <a:pt x="2190115" y="666096"/>
                    <a:pt x="2185112" y="678174"/>
                    <a:pt x="2176207" y="687078"/>
                  </a:cubicBezTo>
                  <a:cubicBezTo>
                    <a:pt x="2167303" y="695983"/>
                    <a:pt x="2155226" y="700985"/>
                    <a:pt x="2142633" y="700985"/>
                  </a:cubicBezTo>
                  <a:lnTo>
                    <a:pt x="47482" y="700985"/>
                  </a:lnTo>
                  <a:cubicBezTo>
                    <a:pt x="34889" y="700985"/>
                    <a:pt x="22812" y="695983"/>
                    <a:pt x="13907" y="687078"/>
                  </a:cubicBezTo>
                  <a:cubicBezTo>
                    <a:pt x="5003" y="678174"/>
                    <a:pt x="0" y="666096"/>
                    <a:pt x="0" y="653503"/>
                  </a:cubicBezTo>
                  <a:lnTo>
                    <a:pt x="0" y="47482"/>
                  </a:lnTo>
                  <a:cubicBezTo>
                    <a:pt x="0" y="34889"/>
                    <a:pt x="5003" y="22812"/>
                    <a:pt x="13907" y="13907"/>
                  </a:cubicBezTo>
                  <a:cubicBezTo>
                    <a:pt x="22812" y="5003"/>
                    <a:pt x="34889" y="0"/>
                    <a:pt x="47482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2190115" cy="729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084548" y="2608814"/>
            <a:ext cx="1803314" cy="180331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0C1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573656" y="4813211"/>
            <a:ext cx="6977498" cy="930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99"/>
              </a:lnSpc>
              <a:spcBef>
                <a:spcPct val="0"/>
              </a:spcBef>
            </a:pPr>
            <a:r>
              <a:rPr lang="en-US" sz="6999" b="1">
                <a:solidFill>
                  <a:srgbClr val="9D755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Anonymization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463718" y="3294733"/>
            <a:ext cx="1121174" cy="776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14"/>
              </a:lnSpc>
              <a:spcBef>
                <a:spcPct val="0"/>
              </a:spcBef>
            </a:pPr>
            <a:r>
              <a:rPr lang="en-US" sz="5814">
                <a:solidFill>
                  <a:srgbClr val="9D755E"/>
                </a:solidFill>
                <a:latin typeface="TAN Nimbus"/>
                <a:ea typeface="TAN Nimbus"/>
                <a:cs typeface="TAN Nimbus"/>
                <a:sym typeface="TAN Nimbus"/>
              </a:rPr>
              <a:t>I</a:t>
            </a:r>
          </a:p>
        </p:txBody>
      </p:sp>
      <p:sp>
        <p:nvSpPr>
          <p:cNvPr id="11" name="Freeform 11"/>
          <p:cNvSpPr/>
          <p:nvPr/>
        </p:nvSpPr>
        <p:spPr>
          <a:xfrm flipH="1">
            <a:off x="10243705" y="1738884"/>
            <a:ext cx="3752936" cy="1405497"/>
          </a:xfrm>
          <a:custGeom>
            <a:avLst/>
            <a:gdLst/>
            <a:ahLst/>
            <a:cxnLst/>
            <a:rect l="l" t="t" r="r" b="b"/>
            <a:pathLst>
              <a:path w="3752936" h="1405497">
                <a:moveTo>
                  <a:pt x="3752936" y="0"/>
                </a:moveTo>
                <a:lnTo>
                  <a:pt x="0" y="0"/>
                </a:lnTo>
                <a:lnTo>
                  <a:pt x="0" y="1405496"/>
                </a:lnTo>
                <a:lnTo>
                  <a:pt x="3752936" y="1405496"/>
                </a:lnTo>
                <a:lnTo>
                  <a:pt x="375293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2" name="TextBox 12"/>
          <p:cNvSpPr txBox="1"/>
          <p:nvPr/>
        </p:nvSpPr>
        <p:spPr>
          <a:xfrm>
            <a:off x="10466576" y="2109844"/>
            <a:ext cx="3307195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>
                <a:solidFill>
                  <a:srgbClr val="FFFBF7"/>
                </a:solidFill>
                <a:latin typeface="Sukar"/>
                <a:ea typeface="Sukar"/>
                <a:cs typeface="Sukar"/>
                <a:sym typeface="Sukar"/>
              </a:rPr>
              <a:t>Chat Processing</a:t>
            </a:r>
          </a:p>
        </p:txBody>
      </p:sp>
      <p:sp>
        <p:nvSpPr>
          <p:cNvPr id="13" name="Freeform 13"/>
          <p:cNvSpPr/>
          <p:nvPr/>
        </p:nvSpPr>
        <p:spPr>
          <a:xfrm flipH="1">
            <a:off x="10243705" y="3827838"/>
            <a:ext cx="3513062" cy="1315662"/>
          </a:xfrm>
          <a:custGeom>
            <a:avLst/>
            <a:gdLst/>
            <a:ahLst/>
            <a:cxnLst/>
            <a:rect l="l" t="t" r="r" b="b"/>
            <a:pathLst>
              <a:path w="3513062" h="1315662">
                <a:moveTo>
                  <a:pt x="3513062" y="0"/>
                </a:moveTo>
                <a:lnTo>
                  <a:pt x="0" y="0"/>
                </a:lnTo>
                <a:lnTo>
                  <a:pt x="0" y="1315662"/>
                </a:lnTo>
                <a:lnTo>
                  <a:pt x="3513062" y="1315662"/>
                </a:lnTo>
                <a:lnTo>
                  <a:pt x="351306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4" name="Freeform 14"/>
          <p:cNvSpPr/>
          <p:nvPr/>
        </p:nvSpPr>
        <p:spPr>
          <a:xfrm flipH="1">
            <a:off x="10123768" y="5829300"/>
            <a:ext cx="3752936" cy="1405497"/>
          </a:xfrm>
          <a:custGeom>
            <a:avLst/>
            <a:gdLst/>
            <a:ahLst/>
            <a:cxnLst/>
            <a:rect l="l" t="t" r="r" b="b"/>
            <a:pathLst>
              <a:path w="3752936" h="1405497">
                <a:moveTo>
                  <a:pt x="3752936" y="0"/>
                </a:moveTo>
                <a:lnTo>
                  <a:pt x="0" y="0"/>
                </a:lnTo>
                <a:lnTo>
                  <a:pt x="0" y="1405497"/>
                </a:lnTo>
                <a:lnTo>
                  <a:pt x="3752936" y="1405497"/>
                </a:lnTo>
                <a:lnTo>
                  <a:pt x="375293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5" name="TextBox 15"/>
          <p:cNvSpPr txBox="1"/>
          <p:nvPr/>
        </p:nvSpPr>
        <p:spPr>
          <a:xfrm>
            <a:off x="10360587" y="4153881"/>
            <a:ext cx="3396179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>
                <a:solidFill>
                  <a:srgbClr val="FFFBF7"/>
                </a:solidFill>
                <a:latin typeface="Sukar"/>
                <a:ea typeface="Sukar"/>
                <a:cs typeface="Sukar"/>
                <a:sym typeface="Sukar"/>
              </a:rPr>
              <a:t>Regex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346638" y="6200261"/>
            <a:ext cx="3307195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>
                <a:solidFill>
                  <a:srgbClr val="FFFBF7"/>
                </a:solidFill>
                <a:latin typeface="Sukar"/>
                <a:ea typeface="Sukar"/>
                <a:cs typeface="Sukar"/>
                <a:sym typeface="Sukar"/>
              </a:rPr>
              <a:t>Dictabert NER</a:t>
            </a:r>
          </a:p>
        </p:txBody>
      </p:sp>
      <p:sp>
        <p:nvSpPr>
          <p:cNvPr id="17" name="Freeform 17"/>
          <p:cNvSpPr/>
          <p:nvPr/>
        </p:nvSpPr>
        <p:spPr>
          <a:xfrm flipH="1">
            <a:off x="10243705" y="7942638"/>
            <a:ext cx="3513062" cy="1315662"/>
          </a:xfrm>
          <a:custGeom>
            <a:avLst/>
            <a:gdLst/>
            <a:ahLst/>
            <a:cxnLst/>
            <a:rect l="l" t="t" r="r" b="b"/>
            <a:pathLst>
              <a:path w="3513062" h="1315662">
                <a:moveTo>
                  <a:pt x="3513062" y="0"/>
                </a:moveTo>
                <a:lnTo>
                  <a:pt x="0" y="0"/>
                </a:lnTo>
                <a:lnTo>
                  <a:pt x="0" y="1315662"/>
                </a:lnTo>
                <a:lnTo>
                  <a:pt x="3513062" y="1315662"/>
                </a:lnTo>
                <a:lnTo>
                  <a:pt x="351306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8" name="TextBox 18"/>
          <p:cNvSpPr txBox="1"/>
          <p:nvPr/>
        </p:nvSpPr>
        <p:spPr>
          <a:xfrm>
            <a:off x="10360587" y="8268681"/>
            <a:ext cx="3396179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>
                <a:solidFill>
                  <a:srgbClr val="FFFBF7"/>
                </a:solidFill>
                <a:latin typeface="Sukar"/>
                <a:ea typeface="Sukar"/>
                <a:cs typeface="Sukar"/>
                <a:sym typeface="Sukar"/>
              </a:rPr>
              <a:t>Entity Dictionary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76495" y="4077172"/>
            <a:ext cx="16735010" cy="4957747"/>
          </a:xfrm>
          <a:custGeom>
            <a:avLst/>
            <a:gdLst/>
            <a:ahLst/>
            <a:cxnLst/>
            <a:rect l="l" t="t" r="r" b="b"/>
            <a:pathLst>
              <a:path w="16735010" h="4957747">
                <a:moveTo>
                  <a:pt x="0" y="0"/>
                </a:moveTo>
                <a:lnTo>
                  <a:pt x="16735010" y="0"/>
                </a:lnTo>
                <a:lnTo>
                  <a:pt x="16735010" y="4957747"/>
                </a:lnTo>
                <a:lnTo>
                  <a:pt x="0" y="49577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TextBox 3"/>
          <p:cNvSpPr txBox="1"/>
          <p:nvPr/>
        </p:nvSpPr>
        <p:spPr>
          <a:xfrm>
            <a:off x="7076409" y="772007"/>
            <a:ext cx="5133499" cy="920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sz="5399" b="1">
                <a:solidFill>
                  <a:srgbClr val="000000"/>
                </a:solidFill>
                <a:latin typeface="Sukar Bold"/>
                <a:ea typeface="Sukar Bold"/>
                <a:cs typeface="Sukar Bold"/>
                <a:sym typeface="Sukar Bold"/>
              </a:rPr>
              <a:t>Phase 1 Summary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87295" y="1028700"/>
            <a:ext cx="10313411" cy="9651592"/>
            <a:chOff x="0" y="0"/>
            <a:chExt cx="2716289" cy="25419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16289" cy="2541983"/>
            </a:xfrm>
            <a:custGeom>
              <a:avLst/>
              <a:gdLst/>
              <a:ahLst/>
              <a:cxnLst/>
              <a:rect l="l" t="t" r="r" b="b"/>
              <a:pathLst>
                <a:path w="2716289" h="2541983">
                  <a:moveTo>
                    <a:pt x="38284" y="0"/>
                  </a:moveTo>
                  <a:lnTo>
                    <a:pt x="2678005" y="0"/>
                  </a:lnTo>
                  <a:cubicBezTo>
                    <a:pt x="2699149" y="0"/>
                    <a:pt x="2716289" y="17140"/>
                    <a:pt x="2716289" y="38284"/>
                  </a:cubicBezTo>
                  <a:lnTo>
                    <a:pt x="2716289" y="2503699"/>
                  </a:lnTo>
                  <a:cubicBezTo>
                    <a:pt x="2716289" y="2524843"/>
                    <a:pt x="2699149" y="2541983"/>
                    <a:pt x="2678005" y="2541983"/>
                  </a:cubicBezTo>
                  <a:lnTo>
                    <a:pt x="38284" y="2541983"/>
                  </a:lnTo>
                  <a:cubicBezTo>
                    <a:pt x="17140" y="2541983"/>
                    <a:pt x="0" y="2524843"/>
                    <a:pt x="0" y="2503699"/>
                  </a:cubicBezTo>
                  <a:lnTo>
                    <a:pt x="0" y="38284"/>
                  </a:lnTo>
                  <a:cubicBezTo>
                    <a:pt x="0" y="17140"/>
                    <a:pt x="17140" y="0"/>
                    <a:pt x="38284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716289" cy="25705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8448341" y="1453201"/>
            <a:ext cx="1391319" cy="0"/>
          </a:xfrm>
          <a:prstGeom prst="line">
            <a:avLst/>
          </a:prstGeom>
          <a:ln w="95250" cap="flat">
            <a:solidFill>
              <a:srgbClr val="593B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>
            <a:off x="13489194" y="5696308"/>
            <a:ext cx="3770106" cy="4590692"/>
          </a:xfrm>
          <a:custGeom>
            <a:avLst/>
            <a:gdLst/>
            <a:ahLst/>
            <a:cxnLst/>
            <a:rect l="l" t="t" r="r" b="b"/>
            <a:pathLst>
              <a:path w="3770106" h="4590692">
                <a:moveTo>
                  <a:pt x="0" y="0"/>
                </a:moveTo>
                <a:lnTo>
                  <a:pt x="3770106" y="0"/>
                </a:lnTo>
                <a:lnTo>
                  <a:pt x="3770106" y="4590692"/>
                </a:lnTo>
                <a:lnTo>
                  <a:pt x="0" y="4590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TextBox 7"/>
          <p:cNvSpPr txBox="1"/>
          <p:nvPr/>
        </p:nvSpPr>
        <p:spPr>
          <a:xfrm>
            <a:off x="5035998" y="1940444"/>
            <a:ext cx="8216003" cy="1437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593"/>
              </a:lnSpc>
              <a:spcBef>
                <a:spcPct val="0"/>
              </a:spcBef>
            </a:pPr>
            <a:r>
              <a:rPr lang="en-US" sz="5593">
                <a:solidFill>
                  <a:srgbClr val="9D755E"/>
                </a:solidFill>
                <a:latin typeface="TAN Nimbus"/>
                <a:ea typeface="TAN Nimbus"/>
                <a:cs typeface="TAN Nimbus"/>
                <a:sym typeface="TAN Nimbus"/>
              </a:rPr>
              <a:t>Dictionary Enhancements</a:t>
            </a:r>
          </a:p>
        </p:txBody>
      </p:sp>
      <p:sp>
        <p:nvSpPr>
          <p:cNvPr id="8" name="Freeform 8"/>
          <p:cNvSpPr/>
          <p:nvPr/>
        </p:nvSpPr>
        <p:spPr>
          <a:xfrm rot="830817">
            <a:off x="2649423" y="7443032"/>
            <a:ext cx="1476953" cy="1305089"/>
          </a:xfrm>
          <a:custGeom>
            <a:avLst/>
            <a:gdLst/>
            <a:ahLst/>
            <a:cxnLst/>
            <a:rect l="l" t="t" r="r" b="b"/>
            <a:pathLst>
              <a:path w="1476953" h="1305089">
                <a:moveTo>
                  <a:pt x="0" y="0"/>
                </a:moveTo>
                <a:lnTo>
                  <a:pt x="1476953" y="0"/>
                </a:lnTo>
                <a:lnTo>
                  <a:pt x="1476953" y="1305089"/>
                </a:lnTo>
                <a:lnTo>
                  <a:pt x="0" y="1305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 rot="-2179807">
            <a:off x="1420261" y="1445237"/>
            <a:ext cx="1542296" cy="1827906"/>
          </a:xfrm>
          <a:custGeom>
            <a:avLst/>
            <a:gdLst/>
            <a:ahLst/>
            <a:cxnLst/>
            <a:rect l="l" t="t" r="r" b="b"/>
            <a:pathLst>
              <a:path w="1542296" h="1827906">
                <a:moveTo>
                  <a:pt x="0" y="0"/>
                </a:moveTo>
                <a:lnTo>
                  <a:pt x="1542296" y="0"/>
                </a:lnTo>
                <a:lnTo>
                  <a:pt x="1542296" y="1827907"/>
                </a:lnTo>
                <a:lnTo>
                  <a:pt x="0" y="18279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0" name="Freeform 10"/>
          <p:cNvSpPr/>
          <p:nvPr/>
        </p:nvSpPr>
        <p:spPr>
          <a:xfrm>
            <a:off x="14695340" y="4238143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 rot="-8308637">
            <a:off x="15493884" y="1449825"/>
            <a:ext cx="1555841" cy="752638"/>
          </a:xfrm>
          <a:custGeom>
            <a:avLst/>
            <a:gdLst/>
            <a:ahLst/>
            <a:cxnLst/>
            <a:rect l="l" t="t" r="r" b="b"/>
            <a:pathLst>
              <a:path w="1555841" h="752638">
                <a:moveTo>
                  <a:pt x="0" y="0"/>
                </a:moveTo>
                <a:lnTo>
                  <a:pt x="1555841" y="0"/>
                </a:lnTo>
                <a:lnTo>
                  <a:pt x="1555841" y="752638"/>
                </a:lnTo>
                <a:lnTo>
                  <a:pt x="0" y="7526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2" name="Freeform 12"/>
          <p:cNvSpPr/>
          <p:nvPr/>
        </p:nvSpPr>
        <p:spPr>
          <a:xfrm rot="-946642">
            <a:off x="2430361" y="5070141"/>
            <a:ext cx="1915078" cy="1692232"/>
          </a:xfrm>
          <a:custGeom>
            <a:avLst/>
            <a:gdLst/>
            <a:ahLst/>
            <a:cxnLst/>
            <a:rect l="l" t="t" r="r" b="b"/>
            <a:pathLst>
              <a:path w="1915078" h="1692232">
                <a:moveTo>
                  <a:pt x="0" y="0"/>
                </a:moveTo>
                <a:lnTo>
                  <a:pt x="1915078" y="0"/>
                </a:lnTo>
                <a:lnTo>
                  <a:pt x="1915078" y="1692232"/>
                </a:lnTo>
                <a:lnTo>
                  <a:pt x="0" y="169223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grpSp>
        <p:nvGrpSpPr>
          <p:cNvPr id="13" name="Group 13"/>
          <p:cNvGrpSpPr/>
          <p:nvPr/>
        </p:nvGrpSpPr>
        <p:grpSpPr>
          <a:xfrm>
            <a:off x="4966720" y="4209568"/>
            <a:ext cx="8354561" cy="5328422"/>
            <a:chOff x="0" y="0"/>
            <a:chExt cx="11139414" cy="7104563"/>
          </a:xfrm>
        </p:grpSpPr>
        <p:sp>
          <p:nvSpPr>
            <p:cNvPr id="14" name="AutoShape 14"/>
            <p:cNvSpPr/>
            <p:nvPr/>
          </p:nvSpPr>
          <p:spPr>
            <a:xfrm flipV="1">
              <a:off x="0" y="12700"/>
              <a:ext cx="11139414" cy="0"/>
            </a:xfrm>
            <a:prstGeom prst="line">
              <a:avLst/>
            </a:prstGeom>
            <a:ln w="25400" cap="flat">
              <a:solidFill>
                <a:srgbClr val="FFE0C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" name="AutoShape 15"/>
            <p:cNvSpPr/>
            <p:nvPr/>
          </p:nvSpPr>
          <p:spPr>
            <a:xfrm flipV="1">
              <a:off x="0" y="1782491"/>
              <a:ext cx="11139414" cy="0"/>
            </a:xfrm>
            <a:prstGeom prst="line">
              <a:avLst/>
            </a:prstGeom>
            <a:ln w="25400" cap="flat">
              <a:solidFill>
                <a:srgbClr val="FFE0C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6" name="AutoShape 16"/>
            <p:cNvSpPr/>
            <p:nvPr/>
          </p:nvSpPr>
          <p:spPr>
            <a:xfrm flipV="1">
              <a:off x="0" y="3552281"/>
              <a:ext cx="11139414" cy="0"/>
            </a:xfrm>
            <a:prstGeom prst="line">
              <a:avLst/>
            </a:prstGeom>
            <a:ln w="25400" cap="flat">
              <a:solidFill>
                <a:srgbClr val="FFE0C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" name="AutoShape 17"/>
            <p:cNvSpPr/>
            <p:nvPr/>
          </p:nvSpPr>
          <p:spPr>
            <a:xfrm flipV="1">
              <a:off x="0" y="5322072"/>
              <a:ext cx="11139414" cy="0"/>
            </a:xfrm>
            <a:prstGeom prst="line">
              <a:avLst/>
            </a:prstGeom>
            <a:ln w="25400" cap="flat">
              <a:solidFill>
                <a:srgbClr val="FFE0C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8" name="AutoShape 18"/>
            <p:cNvSpPr/>
            <p:nvPr/>
          </p:nvSpPr>
          <p:spPr>
            <a:xfrm flipV="1">
              <a:off x="0" y="7091863"/>
              <a:ext cx="11139414" cy="0"/>
            </a:xfrm>
            <a:prstGeom prst="line">
              <a:avLst/>
            </a:prstGeom>
            <a:ln w="25400" cap="flat">
              <a:solidFill>
                <a:srgbClr val="FFE0C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4897441" y="4200313"/>
            <a:ext cx="8354561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Added each newly found name to a dynamic dictionary during processing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035998" y="5629633"/>
            <a:ext cx="8354561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Performed a second pass using the full dictionary after the initial run.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134634" y="6924176"/>
            <a:ext cx="8354561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Included Hebrew prefix variations like</a:t>
            </a:r>
          </a:p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"</a:t>
            </a:r>
            <a:r>
              <a:rPr lang="he-IL" sz="34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  <a:rtl/>
              </a:rPr>
              <a:t>כש", "ל", "מ", "ו</a:t>
            </a:r>
            <a:r>
              <a:rPr lang="en-US" sz="34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", etc.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966720" y="8321965"/>
            <a:ext cx="8354561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Enforced word-boundary constraints</a:t>
            </a:r>
          </a:p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to avoid partial matches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105277" y="3550057"/>
            <a:ext cx="8216003" cy="411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90"/>
              </a:lnSpc>
              <a:spcBef>
                <a:spcPct val="0"/>
              </a:spcBef>
            </a:pPr>
            <a:r>
              <a:rPr lang="en-US" sz="3090">
                <a:solidFill>
                  <a:srgbClr val="9D755E"/>
                </a:solidFill>
                <a:latin typeface="TAN Nimbus"/>
                <a:ea typeface="TAN Nimbus"/>
                <a:cs typeface="TAN Nimbus"/>
                <a:sym typeface="TAN Nimbus"/>
              </a:rPr>
              <a:t>(Name Detection)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76445" y="1428827"/>
            <a:ext cx="11135110" cy="7429345"/>
          </a:xfrm>
          <a:custGeom>
            <a:avLst/>
            <a:gdLst/>
            <a:ahLst/>
            <a:cxnLst/>
            <a:rect l="l" t="t" r="r" b="b"/>
            <a:pathLst>
              <a:path w="11135110" h="7429345">
                <a:moveTo>
                  <a:pt x="0" y="0"/>
                </a:moveTo>
                <a:lnTo>
                  <a:pt x="11135110" y="0"/>
                </a:lnTo>
                <a:lnTo>
                  <a:pt x="11135110" y="7429346"/>
                </a:lnTo>
                <a:lnTo>
                  <a:pt x="0" y="7429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TextBox 3"/>
          <p:cNvSpPr txBox="1"/>
          <p:nvPr/>
        </p:nvSpPr>
        <p:spPr>
          <a:xfrm>
            <a:off x="5665003" y="491988"/>
            <a:ext cx="8454296" cy="53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37"/>
              </a:lnSpc>
            </a:pPr>
            <a:r>
              <a:rPr lang="en-US" sz="362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Adding 70 Entities via the Dictionary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44374" y="1074403"/>
            <a:ext cx="3592986" cy="6868119"/>
          </a:xfrm>
          <a:custGeom>
            <a:avLst/>
            <a:gdLst/>
            <a:ahLst/>
            <a:cxnLst/>
            <a:rect l="l" t="t" r="r" b="b"/>
            <a:pathLst>
              <a:path w="3592986" h="6868119">
                <a:moveTo>
                  <a:pt x="0" y="0"/>
                </a:moveTo>
                <a:lnTo>
                  <a:pt x="3592986" y="0"/>
                </a:lnTo>
                <a:lnTo>
                  <a:pt x="3592986" y="6868119"/>
                </a:lnTo>
                <a:lnTo>
                  <a:pt x="0" y="68681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160" r="-24160"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Freeform 3"/>
          <p:cNvSpPr/>
          <p:nvPr/>
        </p:nvSpPr>
        <p:spPr>
          <a:xfrm>
            <a:off x="9927086" y="1074403"/>
            <a:ext cx="7148568" cy="6868119"/>
          </a:xfrm>
          <a:custGeom>
            <a:avLst/>
            <a:gdLst/>
            <a:ahLst/>
            <a:cxnLst/>
            <a:rect l="l" t="t" r="r" b="b"/>
            <a:pathLst>
              <a:path w="7148568" h="6868119">
                <a:moveTo>
                  <a:pt x="0" y="0"/>
                </a:moveTo>
                <a:lnTo>
                  <a:pt x="7148568" y="0"/>
                </a:lnTo>
                <a:lnTo>
                  <a:pt x="7148568" y="6868119"/>
                </a:lnTo>
                <a:lnTo>
                  <a:pt x="0" y="68681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357" r="-4357"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TextBox 4"/>
          <p:cNvSpPr txBox="1"/>
          <p:nvPr/>
        </p:nvSpPr>
        <p:spPr>
          <a:xfrm>
            <a:off x="3175471" y="454651"/>
            <a:ext cx="2530793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Missed Before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933696" y="454651"/>
            <a:ext cx="149177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Example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384</Words>
  <Application>Microsoft Office PowerPoint</Application>
  <PresentationFormat>Custom</PresentationFormat>
  <Paragraphs>128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Canva Sans</vt:lpstr>
      <vt:lpstr>IBM Plex Sans</vt:lpstr>
      <vt:lpstr>Canva Sans Bold</vt:lpstr>
      <vt:lpstr>Sukar</vt:lpstr>
      <vt:lpstr>Arial</vt:lpstr>
      <vt:lpstr>Sukar Bold</vt:lpstr>
      <vt:lpstr>TAN Nimbus</vt:lpstr>
      <vt:lpstr>Calibri</vt:lpstr>
      <vt:lpstr>IBM Plex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ETEE Platform</dc:title>
  <cp:lastModifiedBy>רון שרעבי</cp:lastModifiedBy>
  <cp:revision>4</cp:revision>
  <dcterms:created xsi:type="dcterms:W3CDTF">2006-08-16T00:00:00Z</dcterms:created>
  <dcterms:modified xsi:type="dcterms:W3CDTF">2025-05-23T15:44:41Z</dcterms:modified>
  <dc:identifier>DAGcXCbLb10</dc:identifier>
</cp:coreProperties>
</file>