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Arimo" panose="020B0604020202020204" charset="0"/>
      <p:regular r:id="rId23"/>
    </p:embeddedFont>
    <p:embeddedFont>
      <p:font typeface="Canva Sans" panose="020B0604020202020204" charset="0"/>
      <p:regular r:id="rId24"/>
    </p:embeddedFont>
    <p:embeddedFont>
      <p:font typeface="Canva Sans Bold" panose="020B0604020202020204" charset="0"/>
      <p:regular r:id="rId25"/>
    </p:embeddedFont>
    <p:embeddedFont>
      <p:font typeface="Sukar" panose="020B0604020202020204" charset="0"/>
      <p:regular r:id="rId26"/>
    </p:embeddedFont>
    <p:embeddedFont>
      <p:font typeface="Sukar Bold" panose="020B0604020202020204" charset="0"/>
      <p:regular r:id="rId27"/>
    </p:embeddedFont>
    <p:embeddedFont>
      <p:font typeface="TAN Nimbus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2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0DA1C67-28F6-4BAF-8B29-416C30D0DC63}" type="datetimeFigureOut">
              <a:rPr lang="he-IL" smtClean="0"/>
              <a:t>ט"ז/טבת/תשפ"ה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2DF4756-7913-44F5-9A29-5FD1420C1D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554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מודלי ברט</a:t>
            </a:r>
          </a:p>
          <a:p>
            <a:r>
              <a:rPr lang="he-IL" dirty="0"/>
              <a:t>קלט ופלט</a:t>
            </a:r>
          </a:p>
          <a:p>
            <a:r>
              <a:rPr lang="he-IL" dirty="0"/>
              <a:t>קצת מפספס שעות וכתובות</a:t>
            </a:r>
          </a:p>
          <a:p>
            <a:r>
              <a:rPr lang="he-IL" dirty="0"/>
              <a:t>לא בודק מספר טלפון ותזים </a:t>
            </a:r>
            <a:r>
              <a:rPr lang="he-IL" dirty="0" err="1"/>
              <a:t>וכו</a:t>
            </a:r>
            <a:endParaRPr lang="he-IL" dirty="0"/>
          </a:p>
          <a:p>
            <a:r>
              <a:rPr lang="he-IL" dirty="0"/>
              <a:t>בשביל זה יש </a:t>
            </a:r>
            <a:r>
              <a:rPr lang="he-IL" dirty="0" err="1"/>
              <a:t>רגקס</a:t>
            </a:r>
            <a:endParaRPr lang="he-IL" dirty="0"/>
          </a:p>
          <a:p>
            <a:r>
              <a:rPr lang="he-IL" dirty="0"/>
              <a:t>עיבוד הדאטה בכך שניקינו קודם כל את הצ'אטים ולאחר מכן השתמשנו בהפרשי זמן על מנת לקבץ הודעות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F4756-7913-44F5-9A29-5FD1420C1DBA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9622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המודל אומן בעיקר על טקסטים מכתבות ובלוגים, לכן הוא לא מותאם לחלוטין לאופן שבו אנחנו מדברים בצ'אטים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F4756-7913-44F5-9A29-5FD1420C1DBA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776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hyperlink" Target="https://github.com/ronshrb/VoxPopuliPlatform" TargetMode="External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1.svg"/><Relationship Id="rId7" Type="http://schemas.openxmlformats.org/officeDocument/2006/relationships/image" Target="../media/image4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63.svg"/><Relationship Id="rId5" Type="http://schemas.openxmlformats.org/officeDocument/2006/relationships/image" Target="../media/image33.svg"/><Relationship Id="rId10" Type="http://schemas.openxmlformats.org/officeDocument/2006/relationships/image" Target="../media/image62.png"/><Relationship Id="rId4" Type="http://schemas.openxmlformats.org/officeDocument/2006/relationships/image" Target="../media/image32.png"/><Relationship Id="rId9" Type="http://schemas.openxmlformats.org/officeDocument/2006/relationships/image" Target="../media/image4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1.svg"/><Relationship Id="rId7" Type="http://schemas.openxmlformats.org/officeDocument/2006/relationships/image" Target="../media/image4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63.svg"/><Relationship Id="rId5" Type="http://schemas.openxmlformats.org/officeDocument/2006/relationships/image" Target="../media/image33.svg"/><Relationship Id="rId10" Type="http://schemas.openxmlformats.org/officeDocument/2006/relationships/image" Target="../media/image62.png"/><Relationship Id="rId4" Type="http://schemas.openxmlformats.org/officeDocument/2006/relationships/image" Target="../media/image32.png"/><Relationship Id="rId9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svg"/><Relationship Id="rId3" Type="http://schemas.openxmlformats.org/officeDocument/2006/relationships/image" Target="../media/image25.svg"/><Relationship Id="rId7" Type="http://schemas.openxmlformats.org/officeDocument/2006/relationships/image" Target="../media/image67.sv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18.svg"/><Relationship Id="rId5" Type="http://schemas.openxmlformats.org/officeDocument/2006/relationships/image" Target="../media/image65.svg"/><Relationship Id="rId15" Type="http://schemas.openxmlformats.org/officeDocument/2006/relationships/image" Target="../media/image63.svg"/><Relationship Id="rId10" Type="http://schemas.openxmlformats.org/officeDocument/2006/relationships/image" Target="../media/image17.png"/><Relationship Id="rId4" Type="http://schemas.openxmlformats.org/officeDocument/2006/relationships/image" Target="../media/image64.png"/><Relationship Id="rId9" Type="http://schemas.openxmlformats.org/officeDocument/2006/relationships/image" Target="../media/image10.svg"/><Relationship Id="rId1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3" Type="http://schemas.openxmlformats.org/officeDocument/2006/relationships/image" Target="../media/image39.svg"/><Relationship Id="rId7" Type="http://schemas.openxmlformats.org/officeDocument/2006/relationships/image" Target="../media/image33.svg"/><Relationship Id="rId12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3.svg"/><Relationship Id="rId5" Type="http://schemas.openxmlformats.org/officeDocument/2006/relationships/image" Target="../media/image12.svg"/><Relationship Id="rId10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4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6.svg"/><Relationship Id="rId7" Type="http://schemas.openxmlformats.org/officeDocument/2006/relationships/image" Target="../media/image41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4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93046" y="1431330"/>
            <a:ext cx="7594493" cy="8156620"/>
            <a:chOff x="0" y="0"/>
            <a:chExt cx="2000196" cy="21482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0196" cy="2148246"/>
            </a:xfrm>
            <a:custGeom>
              <a:avLst/>
              <a:gdLst/>
              <a:ahLst/>
              <a:cxnLst/>
              <a:rect l="l" t="t" r="r" b="b"/>
              <a:pathLst>
                <a:path w="2000196" h="2148246">
                  <a:moveTo>
                    <a:pt x="51990" y="0"/>
                  </a:moveTo>
                  <a:lnTo>
                    <a:pt x="1948206" y="0"/>
                  </a:lnTo>
                  <a:cubicBezTo>
                    <a:pt x="1976919" y="0"/>
                    <a:pt x="2000196" y="23277"/>
                    <a:pt x="2000196" y="51990"/>
                  </a:cubicBezTo>
                  <a:lnTo>
                    <a:pt x="2000196" y="2096256"/>
                  </a:lnTo>
                  <a:cubicBezTo>
                    <a:pt x="2000196" y="2124969"/>
                    <a:pt x="1976919" y="2148246"/>
                    <a:pt x="1948206" y="2148246"/>
                  </a:cubicBezTo>
                  <a:lnTo>
                    <a:pt x="51990" y="2148246"/>
                  </a:lnTo>
                  <a:cubicBezTo>
                    <a:pt x="38201" y="2148246"/>
                    <a:pt x="24978" y="2142768"/>
                    <a:pt x="15228" y="2133018"/>
                  </a:cubicBezTo>
                  <a:cubicBezTo>
                    <a:pt x="5478" y="2123268"/>
                    <a:pt x="0" y="2110044"/>
                    <a:pt x="0" y="2096256"/>
                  </a:cubicBezTo>
                  <a:lnTo>
                    <a:pt x="0" y="51990"/>
                  </a:lnTo>
                  <a:cubicBezTo>
                    <a:pt x="0" y="23277"/>
                    <a:pt x="23277" y="0"/>
                    <a:pt x="51990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000196" cy="21768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898850" y="8304313"/>
            <a:ext cx="497007" cy="497007"/>
          </a:xfrm>
          <a:custGeom>
            <a:avLst/>
            <a:gdLst/>
            <a:ahLst/>
            <a:cxnLst/>
            <a:rect l="l" t="t" r="r" b="b"/>
            <a:pathLst>
              <a:path w="497007" h="497007">
                <a:moveTo>
                  <a:pt x="0" y="0"/>
                </a:moveTo>
                <a:lnTo>
                  <a:pt x="497006" y="0"/>
                </a:lnTo>
                <a:lnTo>
                  <a:pt x="497006" y="497007"/>
                </a:lnTo>
                <a:lnTo>
                  <a:pt x="0" y="497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7709810" y="8304313"/>
            <a:ext cx="573069" cy="497007"/>
          </a:xfrm>
          <a:custGeom>
            <a:avLst/>
            <a:gdLst/>
            <a:ahLst/>
            <a:cxnLst/>
            <a:rect l="l" t="t" r="r" b="b"/>
            <a:pathLst>
              <a:path w="573069" h="497007">
                <a:moveTo>
                  <a:pt x="0" y="0"/>
                </a:moveTo>
                <a:lnTo>
                  <a:pt x="573068" y="0"/>
                </a:lnTo>
                <a:lnTo>
                  <a:pt x="573068" y="497007"/>
                </a:lnTo>
                <a:lnTo>
                  <a:pt x="0" y="4970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he-IL"/>
          </a:p>
        </p:txBody>
      </p:sp>
      <p:grpSp>
        <p:nvGrpSpPr>
          <p:cNvPr id="7" name="Group 7"/>
          <p:cNvGrpSpPr/>
          <p:nvPr/>
        </p:nvGrpSpPr>
        <p:grpSpPr>
          <a:xfrm>
            <a:off x="4569057" y="3302537"/>
            <a:ext cx="9149885" cy="3894231"/>
            <a:chOff x="0" y="0"/>
            <a:chExt cx="2409846" cy="102564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09846" cy="1025641"/>
            </a:xfrm>
            <a:custGeom>
              <a:avLst/>
              <a:gdLst/>
              <a:ahLst/>
              <a:cxnLst/>
              <a:rect l="l" t="t" r="r" b="b"/>
              <a:pathLst>
                <a:path w="2409846" h="1025641">
                  <a:moveTo>
                    <a:pt x="31307" y="0"/>
                  </a:moveTo>
                  <a:lnTo>
                    <a:pt x="2378540" y="0"/>
                  </a:lnTo>
                  <a:cubicBezTo>
                    <a:pt x="2386843" y="0"/>
                    <a:pt x="2394806" y="3298"/>
                    <a:pt x="2400677" y="9169"/>
                  </a:cubicBezTo>
                  <a:cubicBezTo>
                    <a:pt x="2406548" y="15041"/>
                    <a:pt x="2409846" y="23004"/>
                    <a:pt x="2409846" y="31307"/>
                  </a:cubicBezTo>
                  <a:lnTo>
                    <a:pt x="2409846" y="994334"/>
                  </a:lnTo>
                  <a:cubicBezTo>
                    <a:pt x="2409846" y="1002637"/>
                    <a:pt x="2406548" y="1010600"/>
                    <a:pt x="2400677" y="1016471"/>
                  </a:cubicBezTo>
                  <a:cubicBezTo>
                    <a:pt x="2394806" y="1022343"/>
                    <a:pt x="2386843" y="1025641"/>
                    <a:pt x="2378540" y="1025641"/>
                  </a:cubicBezTo>
                  <a:lnTo>
                    <a:pt x="31307" y="1025641"/>
                  </a:lnTo>
                  <a:cubicBezTo>
                    <a:pt x="23004" y="1025641"/>
                    <a:pt x="15041" y="1022343"/>
                    <a:pt x="9169" y="1016471"/>
                  </a:cubicBezTo>
                  <a:cubicBezTo>
                    <a:pt x="3298" y="1010600"/>
                    <a:pt x="0" y="1002637"/>
                    <a:pt x="0" y="994334"/>
                  </a:cubicBezTo>
                  <a:lnTo>
                    <a:pt x="0" y="31307"/>
                  </a:lnTo>
                  <a:cubicBezTo>
                    <a:pt x="0" y="23004"/>
                    <a:pt x="3298" y="15041"/>
                    <a:pt x="9169" y="9169"/>
                  </a:cubicBezTo>
                  <a:cubicBezTo>
                    <a:pt x="15041" y="3298"/>
                    <a:pt x="23004" y="0"/>
                    <a:pt x="31307" y="0"/>
                  </a:cubicBezTo>
                  <a:close/>
                </a:path>
              </a:pathLst>
            </a:custGeom>
            <a:solidFill>
              <a:srgbClr val="C28DD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2409846" cy="1054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-2979575">
            <a:off x="4441069" y="983044"/>
            <a:ext cx="1130888" cy="437631"/>
          </a:xfrm>
          <a:custGeom>
            <a:avLst/>
            <a:gdLst/>
            <a:ahLst/>
            <a:cxnLst/>
            <a:rect l="l" t="t" r="r" b="b"/>
            <a:pathLst>
              <a:path w="1130888" h="437631">
                <a:moveTo>
                  <a:pt x="0" y="0"/>
                </a:moveTo>
                <a:lnTo>
                  <a:pt x="1130888" y="0"/>
                </a:lnTo>
                <a:lnTo>
                  <a:pt x="1130888" y="437631"/>
                </a:lnTo>
                <a:lnTo>
                  <a:pt x="0" y="4376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>
            <a:off x="1961711" y="5331752"/>
            <a:ext cx="3475868" cy="5166830"/>
          </a:xfrm>
          <a:custGeom>
            <a:avLst/>
            <a:gdLst/>
            <a:ahLst/>
            <a:cxnLst/>
            <a:rect l="l" t="t" r="r" b="b"/>
            <a:pathLst>
              <a:path w="3475868" h="5166830">
                <a:moveTo>
                  <a:pt x="0" y="0"/>
                </a:moveTo>
                <a:lnTo>
                  <a:pt x="3475867" y="0"/>
                </a:lnTo>
                <a:lnTo>
                  <a:pt x="3475867" y="5166830"/>
                </a:lnTo>
                <a:lnTo>
                  <a:pt x="0" y="51668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 rot="-2179807">
            <a:off x="1733913" y="2962326"/>
            <a:ext cx="1425434" cy="1689403"/>
          </a:xfrm>
          <a:custGeom>
            <a:avLst/>
            <a:gdLst/>
            <a:ahLst/>
            <a:cxnLst/>
            <a:rect l="l" t="t" r="r" b="b"/>
            <a:pathLst>
              <a:path w="1425434" h="1689403">
                <a:moveTo>
                  <a:pt x="0" y="0"/>
                </a:moveTo>
                <a:lnTo>
                  <a:pt x="1425434" y="0"/>
                </a:lnTo>
                <a:lnTo>
                  <a:pt x="1425434" y="1689404"/>
                </a:lnTo>
                <a:lnTo>
                  <a:pt x="0" y="16894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TextBox 13"/>
          <p:cNvSpPr txBox="1"/>
          <p:nvPr/>
        </p:nvSpPr>
        <p:spPr>
          <a:xfrm>
            <a:off x="5006513" y="3445412"/>
            <a:ext cx="8274973" cy="2036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800" b="1">
                <a:solidFill>
                  <a:srgbClr val="FFFB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Vox Populi Platform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569057" y="5379377"/>
            <a:ext cx="8954951" cy="1878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3"/>
              </a:lnSpc>
            </a:pPr>
            <a:r>
              <a:rPr lang="en-US" sz="4539">
                <a:solidFill>
                  <a:srgbClr val="FFEFDF"/>
                </a:solidFill>
                <a:latin typeface="Sukar"/>
                <a:ea typeface="Sukar"/>
                <a:cs typeface="Sukar"/>
                <a:sym typeface="Sukar"/>
              </a:rPr>
              <a:t>Open-source framework</a:t>
            </a:r>
          </a:p>
          <a:p>
            <a:pPr algn="ctr">
              <a:lnSpc>
                <a:spcPts val="4903"/>
              </a:lnSpc>
            </a:pPr>
            <a:r>
              <a:rPr lang="en-US" sz="4539">
                <a:solidFill>
                  <a:srgbClr val="FFEFDF"/>
                </a:solidFill>
                <a:latin typeface="Sukar"/>
                <a:ea typeface="Sukar"/>
                <a:cs typeface="Sukar"/>
                <a:sym typeface="Sukar"/>
              </a:rPr>
              <a:t>for data collection from</a:t>
            </a:r>
          </a:p>
          <a:p>
            <a:pPr algn="ctr">
              <a:lnSpc>
                <a:spcPts val="4903"/>
              </a:lnSpc>
            </a:pPr>
            <a:r>
              <a:rPr lang="en-US" sz="4539">
                <a:solidFill>
                  <a:srgbClr val="FFEFDF"/>
                </a:solidFill>
                <a:latin typeface="Sukar"/>
                <a:ea typeface="Sukar"/>
                <a:cs typeface="Sukar"/>
                <a:sym typeface="Sukar"/>
              </a:rPr>
              <a:t>encrypted social networks</a:t>
            </a:r>
          </a:p>
        </p:txBody>
      </p:sp>
      <p:sp>
        <p:nvSpPr>
          <p:cNvPr id="15" name="Freeform 15"/>
          <p:cNvSpPr/>
          <p:nvPr/>
        </p:nvSpPr>
        <p:spPr>
          <a:xfrm rot="830817">
            <a:off x="13506341" y="1975834"/>
            <a:ext cx="1884775" cy="1665455"/>
          </a:xfrm>
          <a:custGeom>
            <a:avLst/>
            <a:gdLst/>
            <a:ahLst/>
            <a:cxnLst/>
            <a:rect l="l" t="t" r="r" b="b"/>
            <a:pathLst>
              <a:path w="1884775" h="1665455">
                <a:moveTo>
                  <a:pt x="0" y="0"/>
                </a:moveTo>
                <a:lnTo>
                  <a:pt x="1884774" y="0"/>
                </a:lnTo>
                <a:lnTo>
                  <a:pt x="1884774" y="1665455"/>
                </a:lnTo>
                <a:lnTo>
                  <a:pt x="0" y="16654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6" name="Freeform 16"/>
          <p:cNvSpPr/>
          <p:nvPr/>
        </p:nvSpPr>
        <p:spPr>
          <a:xfrm rot="-843631">
            <a:off x="13280771" y="4030148"/>
            <a:ext cx="1491614" cy="1318045"/>
          </a:xfrm>
          <a:custGeom>
            <a:avLst/>
            <a:gdLst/>
            <a:ahLst/>
            <a:cxnLst/>
            <a:rect l="l" t="t" r="r" b="b"/>
            <a:pathLst>
              <a:path w="1491614" h="1318045">
                <a:moveTo>
                  <a:pt x="0" y="0"/>
                </a:moveTo>
                <a:lnTo>
                  <a:pt x="1491614" y="0"/>
                </a:lnTo>
                <a:lnTo>
                  <a:pt x="1491614" y="1318045"/>
                </a:lnTo>
                <a:lnTo>
                  <a:pt x="0" y="131804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7" name="Freeform 17"/>
          <p:cNvSpPr/>
          <p:nvPr/>
        </p:nvSpPr>
        <p:spPr>
          <a:xfrm>
            <a:off x="12341666" y="5190236"/>
            <a:ext cx="3759496" cy="5603585"/>
          </a:xfrm>
          <a:custGeom>
            <a:avLst/>
            <a:gdLst/>
            <a:ahLst/>
            <a:cxnLst/>
            <a:rect l="l" t="t" r="r" b="b"/>
            <a:pathLst>
              <a:path w="3759496" h="5603585">
                <a:moveTo>
                  <a:pt x="0" y="0"/>
                </a:moveTo>
                <a:lnTo>
                  <a:pt x="3759496" y="0"/>
                </a:lnTo>
                <a:lnTo>
                  <a:pt x="3759496" y="5603584"/>
                </a:lnTo>
                <a:lnTo>
                  <a:pt x="0" y="560358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8" name="Freeform 18"/>
          <p:cNvSpPr/>
          <p:nvPr/>
        </p:nvSpPr>
        <p:spPr>
          <a:xfrm>
            <a:off x="7996344" y="9804633"/>
            <a:ext cx="819182" cy="715760"/>
          </a:xfrm>
          <a:custGeom>
            <a:avLst/>
            <a:gdLst/>
            <a:ahLst/>
            <a:cxnLst/>
            <a:rect l="l" t="t" r="r" b="b"/>
            <a:pathLst>
              <a:path w="819182" h="715760">
                <a:moveTo>
                  <a:pt x="0" y="0"/>
                </a:moveTo>
                <a:lnTo>
                  <a:pt x="819182" y="0"/>
                </a:lnTo>
                <a:lnTo>
                  <a:pt x="819182" y="715760"/>
                </a:lnTo>
                <a:lnTo>
                  <a:pt x="0" y="7157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9" name="Freeform 19"/>
          <p:cNvSpPr/>
          <p:nvPr/>
        </p:nvSpPr>
        <p:spPr>
          <a:xfrm rot="-8308637">
            <a:off x="15914079" y="3356193"/>
            <a:ext cx="1058818" cy="512203"/>
          </a:xfrm>
          <a:custGeom>
            <a:avLst/>
            <a:gdLst/>
            <a:ahLst/>
            <a:cxnLst/>
            <a:rect l="l" t="t" r="r" b="b"/>
            <a:pathLst>
              <a:path w="1058818" h="512203">
                <a:moveTo>
                  <a:pt x="0" y="0"/>
                </a:moveTo>
                <a:lnTo>
                  <a:pt x="1058818" y="0"/>
                </a:lnTo>
                <a:lnTo>
                  <a:pt x="1058818" y="512203"/>
                </a:lnTo>
                <a:lnTo>
                  <a:pt x="0" y="51220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0" name="Freeform 20"/>
          <p:cNvSpPr/>
          <p:nvPr/>
        </p:nvSpPr>
        <p:spPr>
          <a:xfrm>
            <a:off x="5988382" y="8304313"/>
            <a:ext cx="596143" cy="530567"/>
          </a:xfrm>
          <a:custGeom>
            <a:avLst/>
            <a:gdLst/>
            <a:ahLst/>
            <a:cxnLst/>
            <a:rect l="l" t="t" r="r" b="b"/>
            <a:pathLst>
              <a:path w="596143" h="530567">
                <a:moveTo>
                  <a:pt x="0" y="0"/>
                </a:moveTo>
                <a:lnTo>
                  <a:pt x="596143" y="0"/>
                </a:lnTo>
                <a:lnTo>
                  <a:pt x="596143" y="530567"/>
                </a:lnTo>
                <a:lnTo>
                  <a:pt x="0" y="53056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1" name="TextBox 21"/>
          <p:cNvSpPr txBox="1"/>
          <p:nvPr/>
        </p:nvSpPr>
        <p:spPr>
          <a:xfrm>
            <a:off x="6724627" y="1943141"/>
            <a:ext cx="5265441" cy="968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3"/>
              </a:lnSpc>
            </a:pPr>
            <a:r>
              <a:rPr lang="en-US" sz="3503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Roey Fabian, Ron Sharabi, Amit Cohen, Eren Fishbein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705775" y="7466048"/>
            <a:ext cx="6367695" cy="449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7"/>
              </a:lnSpc>
            </a:pPr>
            <a:r>
              <a:rPr lang="en-US" sz="321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Supervisor: Dr. Nir Greenberg</a:t>
            </a:r>
          </a:p>
        </p:txBody>
      </p:sp>
      <p:pic>
        <p:nvPicPr>
          <p:cNvPr id="24" name="Picture 23">
            <a:hlinkClick r:id="rId24"/>
            <a:extLst>
              <a:ext uri="{FF2B5EF4-FFF2-40B4-BE49-F238E27FC236}">
                <a16:creationId xmlns:a16="http://schemas.microsoft.com/office/drawing/2014/main" id="{7DE73A26-E04A-A04F-7D9C-F071E9E7EF7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99135" y="8050418"/>
            <a:ext cx="948670" cy="8911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82953" y="3344092"/>
            <a:ext cx="7722093" cy="6554606"/>
          </a:xfrm>
          <a:custGeom>
            <a:avLst/>
            <a:gdLst/>
            <a:ahLst/>
            <a:cxnLst/>
            <a:rect l="l" t="t" r="r" b="b"/>
            <a:pathLst>
              <a:path w="7722093" h="6554606">
                <a:moveTo>
                  <a:pt x="0" y="0"/>
                </a:moveTo>
                <a:lnTo>
                  <a:pt x="7722094" y="0"/>
                </a:lnTo>
                <a:lnTo>
                  <a:pt x="7722094" y="6554606"/>
                </a:lnTo>
                <a:lnTo>
                  <a:pt x="0" y="65546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TextBox 3"/>
          <p:cNvSpPr txBox="1"/>
          <p:nvPr/>
        </p:nvSpPr>
        <p:spPr>
          <a:xfrm>
            <a:off x="5793264" y="367211"/>
            <a:ext cx="6701472" cy="2976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 b="1">
                <a:solidFill>
                  <a:srgbClr val="000000"/>
                </a:solidFill>
                <a:latin typeface="Sukar Bold"/>
                <a:ea typeface="Sukar Bold"/>
                <a:cs typeface="Sukar Bold"/>
                <a:sym typeface="Sukar Bold"/>
              </a:rPr>
              <a:t>=== First Evaluation Results ===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Total Gold Entities: 128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Total Predicted Entities: 92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Correct: 38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Precision: 0.413 Recall: 0.297 F1: 0.345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6495" y="4077172"/>
            <a:ext cx="16735010" cy="4957747"/>
          </a:xfrm>
          <a:custGeom>
            <a:avLst/>
            <a:gdLst/>
            <a:ahLst/>
            <a:cxnLst/>
            <a:rect l="l" t="t" r="r" b="b"/>
            <a:pathLst>
              <a:path w="16735010" h="4957747">
                <a:moveTo>
                  <a:pt x="0" y="0"/>
                </a:moveTo>
                <a:lnTo>
                  <a:pt x="16735010" y="0"/>
                </a:lnTo>
                <a:lnTo>
                  <a:pt x="16735010" y="4957747"/>
                </a:lnTo>
                <a:lnTo>
                  <a:pt x="0" y="49577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TextBox 3"/>
          <p:cNvSpPr txBox="1"/>
          <p:nvPr/>
        </p:nvSpPr>
        <p:spPr>
          <a:xfrm>
            <a:off x="4267200" y="723900"/>
            <a:ext cx="10213816" cy="2825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 b="1" dirty="0">
                <a:solidFill>
                  <a:srgbClr val="000000"/>
                </a:solidFill>
                <a:latin typeface="Sukar Bold"/>
                <a:ea typeface="Sukar Bold"/>
                <a:cs typeface="Sukar Bold"/>
                <a:sym typeface="Sukar Bold"/>
              </a:rPr>
              <a:t>Experiments with time gap</a:t>
            </a:r>
          </a:p>
          <a:p>
            <a:pPr algn="ctr">
              <a:lnSpc>
                <a:spcPts val="7559"/>
              </a:lnSpc>
            </a:pPr>
            <a:r>
              <a:rPr lang="en-US" sz="5399" b="1" dirty="0">
                <a:solidFill>
                  <a:srgbClr val="000000"/>
                </a:solidFill>
                <a:latin typeface="Sukar Bold"/>
                <a:ea typeface="Sukar Bold"/>
                <a:cs typeface="Sukar Bold"/>
                <a:sym typeface="Sukar Bold"/>
              </a:rPr>
              <a:t>and character limit</a:t>
            </a:r>
          </a:p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 b="1" dirty="0" err="1">
                <a:solidFill>
                  <a:srgbClr val="000000"/>
                </a:solidFill>
                <a:latin typeface="Sukar Bold"/>
                <a:ea typeface="Sukar Bold"/>
                <a:cs typeface="Sukar Bold"/>
                <a:sym typeface="Sukar Bold"/>
              </a:rPr>
              <a:t>dictabert-ner</a:t>
            </a:r>
            <a:r>
              <a:rPr lang="en-US" sz="5399" b="1" dirty="0">
                <a:solidFill>
                  <a:srgbClr val="000000"/>
                </a:solidFill>
                <a:latin typeface="Sukar Bold"/>
                <a:ea typeface="Sukar Bold"/>
                <a:cs typeface="Sukar Bold"/>
                <a:sym typeface="Sukar Bold"/>
              </a:rPr>
              <a:t> VS </a:t>
            </a:r>
            <a:r>
              <a:rPr lang="en-US" sz="5399" b="1" dirty="0" err="1">
                <a:solidFill>
                  <a:srgbClr val="000000"/>
                </a:solidFill>
                <a:latin typeface="Sukar Bold"/>
                <a:ea typeface="Sukar Bold"/>
                <a:cs typeface="Sukar Bold"/>
                <a:sym typeface="Sukar Bold"/>
              </a:rPr>
              <a:t>dictabert</a:t>
            </a:r>
            <a:r>
              <a:rPr lang="en-US" sz="5399" b="1" dirty="0">
                <a:solidFill>
                  <a:srgbClr val="000000"/>
                </a:solidFill>
                <a:latin typeface="Sukar Bold"/>
                <a:ea typeface="Sukar Bold"/>
                <a:cs typeface="Sukar Bold"/>
                <a:sym typeface="Sukar Bold"/>
              </a:rPr>
              <a:t>-large-</a:t>
            </a:r>
            <a:r>
              <a:rPr lang="en-US" sz="5399" b="1" dirty="0" err="1">
                <a:solidFill>
                  <a:srgbClr val="000000"/>
                </a:solidFill>
                <a:latin typeface="Sukar Bold"/>
                <a:ea typeface="Sukar Bold"/>
                <a:cs typeface="Sukar Bold"/>
                <a:sym typeface="Sukar Bold"/>
              </a:rPr>
              <a:t>ner</a:t>
            </a:r>
            <a:endParaRPr lang="en-US" sz="5399" b="1" dirty="0">
              <a:solidFill>
                <a:srgbClr val="000000"/>
              </a:solidFill>
              <a:latin typeface="Sukar Bold"/>
              <a:ea typeface="Sukar Bold"/>
              <a:cs typeface="Sukar Bold"/>
              <a:sym typeface="Sukar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21079" y="3399236"/>
            <a:ext cx="7845843" cy="6659646"/>
          </a:xfrm>
          <a:custGeom>
            <a:avLst/>
            <a:gdLst/>
            <a:ahLst/>
            <a:cxnLst/>
            <a:rect l="l" t="t" r="r" b="b"/>
            <a:pathLst>
              <a:path w="7845843" h="6659646">
                <a:moveTo>
                  <a:pt x="0" y="0"/>
                </a:moveTo>
                <a:lnTo>
                  <a:pt x="7845842" y="0"/>
                </a:lnTo>
                <a:lnTo>
                  <a:pt x="7845842" y="6659646"/>
                </a:lnTo>
                <a:lnTo>
                  <a:pt x="0" y="66596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TextBox 3"/>
          <p:cNvSpPr txBox="1"/>
          <p:nvPr/>
        </p:nvSpPr>
        <p:spPr>
          <a:xfrm>
            <a:off x="5793264" y="367211"/>
            <a:ext cx="6701472" cy="3557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 b="1">
                <a:solidFill>
                  <a:srgbClr val="000000"/>
                </a:solidFill>
                <a:latin typeface="Sukar Bold"/>
                <a:ea typeface="Sukar Bold"/>
                <a:cs typeface="Sukar Bold"/>
                <a:sym typeface="Sukar Bold"/>
              </a:rPr>
              <a:t>=== Best Evaluation Results ===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Total Gold Entities: 136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Total Predicted Entities: 128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Correct: 113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Precision: 0.883 Recall: 0.831 F1: 0.856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endParaRPr lang="en-US" sz="3299">
              <a:solidFill>
                <a:srgbClr val="000000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243468" y="5250763"/>
            <a:ext cx="2868613" cy="2395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 b="1">
                <a:solidFill>
                  <a:srgbClr val="000000"/>
                </a:solidFill>
                <a:latin typeface="Sukar Bold"/>
                <a:ea typeface="Sukar Bold"/>
                <a:cs typeface="Sukar Bold"/>
                <a:sym typeface="Sukar Bold"/>
              </a:rPr>
              <a:t>Parameters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Max gap = 24h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Max char = 1000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endParaRPr lang="en-US" sz="3299">
              <a:solidFill>
                <a:srgbClr val="000000"/>
              </a:solidFill>
              <a:latin typeface="Sukar"/>
              <a:ea typeface="Sukar"/>
              <a:cs typeface="Sukar"/>
              <a:sym typeface="Suka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51945" y="1552391"/>
            <a:ext cx="6729251" cy="1463707"/>
          </a:xfrm>
          <a:custGeom>
            <a:avLst/>
            <a:gdLst/>
            <a:ahLst/>
            <a:cxnLst/>
            <a:rect l="l" t="t" r="r" b="b"/>
            <a:pathLst>
              <a:path w="6729251" h="1463707">
                <a:moveTo>
                  <a:pt x="0" y="0"/>
                </a:moveTo>
                <a:lnTo>
                  <a:pt x="6729250" y="0"/>
                </a:lnTo>
                <a:lnTo>
                  <a:pt x="6729250" y="1463707"/>
                </a:lnTo>
                <a:lnTo>
                  <a:pt x="0" y="14637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1202712" y="3817192"/>
            <a:ext cx="9002821" cy="1597578"/>
          </a:xfrm>
          <a:custGeom>
            <a:avLst/>
            <a:gdLst/>
            <a:ahLst/>
            <a:cxnLst/>
            <a:rect l="l" t="t" r="r" b="b"/>
            <a:pathLst>
              <a:path w="9002821" h="1597578">
                <a:moveTo>
                  <a:pt x="0" y="0"/>
                </a:moveTo>
                <a:lnTo>
                  <a:pt x="9002821" y="0"/>
                </a:lnTo>
                <a:lnTo>
                  <a:pt x="9002821" y="1597578"/>
                </a:lnTo>
                <a:lnTo>
                  <a:pt x="0" y="15975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1572051" y="7401922"/>
            <a:ext cx="16198337" cy="1032644"/>
          </a:xfrm>
          <a:custGeom>
            <a:avLst/>
            <a:gdLst/>
            <a:ahLst/>
            <a:cxnLst/>
            <a:rect l="l" t="t" r="r" b="b"/>
            <a:pathLst>
              <a:path w="16198337" h="1032644">
                <a:moveTo>
                  <a:pt x="0" y="0"/>
                </a:moveTo>
                <a:lnTo>
                  <a:pt x="16198337" y="0"/>
                </a:lnTo>
                <a:lnTo>
                  <a:pt x="16198337" y="1032644"/>
                </a:lnTo>
                <a:lnTo>
                  <a:pt x="0" y="10326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85231" y="3390665"/>
            <a:ext cx="16674069" cy="4147675"/>
          </a:xfrm>
          <a:custGeom>
            <a:avLst/>
            <a:gdLst/>
            <a:ahLst/>
            <a:cxnLst/>
            <a:rect l="l" t="t" r="r" b="b"/>
            <a:pathLst>
              <a:path w="16674069" h="4147675">
                <a:moveTo>
                  <a:pt x="0" y="0"/>
                </a:moveTo>
                <a:lnTo>
                  <a:pt x="16674069" y="0"/>
                </a:lnTo>
                <a:lnTo>
                  <a:pt x="16674069" y="4147675"/>
                </a:lnTo>
                <a:lnTo>
                  <a:pt x="0" y="4147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D96FF1D-255C-E2C5-C9BD-15D2F67324DA}"/>
              </a:ext>
            </a:extLst>
          </p:cNvPr>
          <p:cNvSpPr txBox="1"/>
          <p:nvPr/>
        </p:nvSpPr>
        <p:spPr>
          <a:xfrm>
            <a:off x="4037092" y="1485900"/>
            <a:ext cx="10213816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 b="1" dirty="0">
                <a:solidFill>
                  <a:srgbClr val="000000"/>
                </a:solidFill>
                <a:latin typeface="Sukar Bold"/>
                <a:ea typeface="Sukar Bold"/>
                <a:cs typeface="Sukar Bold"/>
                <a:sym typeface="Sukar Bold"/>
              </a:rPr>
              <a:t>False Positive Examples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00038" y="3620345"/>
            <a:ext cx="13287924" cy="5051343"/>
            <a:chOff x="0" y="0"/>
            <a:chExt cx="3499700" cy="13303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99700" cy="1330395"/>
            </a:xfrm>
            <a:custGeom>
              <a:avLst/>
              <a:gdLst/>
              <a:ahLst/>
              <a:cxnLst/>
              <a:rect l="l" t="t" r="r" b="b"/>
              <a:pathLst>
                <a:path w="3499700" h="1330395">
                  <a:moveTo>
                    <a:pt x="29714" y="0"/>
                  </a:moveTo>
                  <a:lnTo>
                    <a:pt x="3469986" y="0"/>
                  </a:lnTo>
                  <a:cubicBezTo>
                    <a:pt x="3477866" y="0"/>
                    <a:pt x="3485424" y="3131"/>
                    <a:pt x="3490997" y="8703"/>
                  </a:cubicBezTo>
                  <a:cubicBezTo>
                    <a:pt x="3496570" y="14276"/>
                    <a:pt x="3499700" y="21833"/>
                    <a:pt x="3499700" y="29714"/>
                  </a:cubicBezTo>
                  <a:lnTo>
                    <a:pt x="3499700" y="1300681"/>
                  </a:lnTo>
                  <a:cubicBezTo>
                    <a:pt x="3499700" y="1317091"/>
                    <a:pt x="3486396" y="1330395"/>
                    <a:pt x="3469986" y="1330395"/>
                  </a:cubicBezTo>
                  <a:lnTo>
                    <a:pt x="29714" y="1330395"/>
                  </a:lnTo>
                  <a:cubicBezTo>
                    <a:pt x="21833" y="1330395"/>
                    <a:pt x="14276" y="1327264"/>
                    <a:pt x="8703" y="1321692"/>
                  </a:cubicBezTo>
                  <a:cubicBezTo>
                    <a:pt x="3131" y="1316119"/>
                    <a:pt x="0" y="1308561"/>
                    <a:pt x="0" y="1300681"/>
                  </a:cubicBezTo>
                  <a:lnTo>
                    <a:pt x="0" y="29714"/>
                  </a:lnTo>
                  <a:cubicBezTo>
                    <a:pt x="0" y="21833"/>
                    <a:pt x="3131" y="14276"/>
                    <a:pt x="8703" y="8703"/>
                  </a:cubicBezTo>
                  <a:cubicBezTo>
                    <a:pt x="14276" y="3131"/>
                    <a:pt x="21833" y="0"/>
                    <a:pt x="2971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499700" cy="13589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253905" y="1540301"/>
            <a:ext cx="7780189" cy="3182805"/>
          </a:xfrm>
          <a:custGeom>
            <a:avLst/>
            <a:gdLst/>
            <a:ahLst/>
            <a:cxnLst/>
            <a:rect l="l" t="t" r="r" b="b"/>
            <a:pathLst>
              <a:path w="7780189" h="3182805">
                <a:moveTo>
                  <a:pt x="0" y="0"/>
                </a:moveTo>
                <a:lnTo>
                  <a:pt x="7780190" y="0"/>
                </a:lnTo>
                <a:lnTo>
                  <a:pt x="7780190" y="3182805"/>
                </a:lnTo>
                <a:lnTo>
                  <a:pt x="0" y="31828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TextBox 6"/>
          <p:cNvSpPr txBox="1"/>
          <p:nvPr/>
        </p:nvSpPr>
        <p:spPr>
          <a:xfrm>
            <a:off x="5597705" y="2235102"/>
            <a:ext cx="6749648" cy="1067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69"/>
              </a:lnSpc>
            </a:pPr>
            <a:r>
              <a:rPr lang="en-US" sz="6999" b="1">
                <a:solidFill>
                  <a:srgbClr val="FFFB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What’s next?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61704" y="5037692"/>
            <a:ext cx="12221649" cy="2198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Typos handling</a:t>
            </a:r>
          </a:p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Extreme cases</a:t>
            </a:r>
          </a:p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Data Tagging &amp; Fine Tuning</a:t>
            </a:r>
          </a:p>
        </p:txBody>
      </p:sp>
      <p:sp>
        <p:nvSpPr>
          <p:cNvPr id="8" name="Freeform 8"/>
          <p:cNvSpPr/>
          <p:nvPr/>
        </p:nvSpPr>
        <p:spPr>
          <a:xfrm>
            <a:off x="14394058" y="5471302"/>
            <a:ext cx="3372196" cy="4880811"/>
          </a:xfrm>
          <a:custGeom>
            <a:avLst/>
            <a:gdLst/>
            <a:ahLst/>
            <a:cxnLst/>
            <a:rect l="l" t="t" r="r" b="b"/>
            <a:pathLst>
              <a:path w="3372196" h="4880811">
                <a:moveTo>
                  <a:pt x="0" y="0"/>
                </a:moveTo>
                <a:lnTo>
                  <a:pt x="3372196" y="0"/>
                </a:lnTo>
                <a:lnTo>
                  <a:pt x="3372196" y="4880811"/>
                </a:lnTo>
                <a:lnTo>
                  <a:pt x="0" y="48808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1087743">
            <a:off x="1604784" y="5402497"/>
            <a:ext cx="1588191" cy="1588191"/>
          </a:xfrm>
          <a:custGeom>
            <a:avLst/>
            <a:gdLst/>
            <a:ahLst/>
            <a:cxnLst/>
            <a:rect l="l" t="t" r="r" b="b"/>
            <a:pathLst>
              <a:path w="1588191" h="1588191">
                <a:moveTo>
                  <a:pt x="0" y="0"/>
                </a:moveTo>
                <a:lnTo>
                  <a:pt x="1588191" y="0"/>
                </a:lnTo>
                <a:lnTo>
                  <a:pt x="1588191" y="1588191"/>
                </a:lnTo>
                <a:lnTo>
                  <a:pt x="0" y="15881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 rot="-1237567">
            <a:off x="1476349" y="7424153"/>
            <a:ext cx="1210887" cy="1210887"/>
          </a:xfrm>
          <a:custGeom>
            <a:avLst/>
            <a:gdLst/>
            <a:ahLst/>
            <a:cxnLst/>
            <a:rect l="l" t="t" r="r" b="b"/>
            <a:pathLst>
              <a:path w="1210887" h="1210887">
                <a:moveTo>
                  <a:pt x="0" y="0"/>
                </a:moveTo>
                <a:lnTo>
                  <a:pt x="1210886" y="0"/>
                </a:lnTo>
                <a:lnTo>
                  <a:pt x="1210886" y="1210887"/>
                </a:lnTo>
                <a:lnTo>
                  <a:pt x="0" y="12108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2179807">
            <a:off x="1737349" y="2388584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>
            <a:off x="6649109" y="9258300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Freeform 13"/>
          <p:cNvSpPr/>
          <p:nvPr/>
        </p:nvSpPr>
        <p:spPr>
          <a:xfrm rot="-8308637">
            <a:off x="14928677" y="1948399"/>
            <a:ext cx="830477" cy="401743"/>
          </a:xfrm>
          <a:custGeom>
            <a:avLst/>
            <a:gdLst/>
            <a:ahLst/>
            <a:cxnLst/>
            <a:rect l="l" t="t" r="r" b="b"/>
            <a:pathLst>
              <a:path w="830477" h="401743">
                <a:moveTo>
                  <a:pt x="0" y="0"/>
                </a:moveTo>
                <a:lnTo>
                  <a:pt x="830476" y="0"/>
                </a:lnTo>
                <a:lnTo>
                  <a:pt x="830476" y="401743"/>
                </a:lnTo>
                <a:lnTo>
                  <a:pt x="0" y="40174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86204" y="2481947"/>
            <a:ext cx="8315591" cy="2661553"/>
            <a:chOff x="0" y="0"/>
            <a:chExt cx="2190115" cy="7009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0115" cy="700985"/>
            </a:xfrm>
            <a:custGeom>
              <a:avLst/>
              <a:gdLst/>
              <a:ahLst/>
              <a:cxnLst/>
              <a:rect l="l" t="t" r="r" b="b"/>
              <a:pathLst>
                <a:path w="2190115" h="700985">
                  <a:moveTo>
                    <a:pt x="47482" y="0"/>
                  </a:moveTo>
                  <a:lnTo>
                    <a:pt x="2142633" y="0"/>
                  </a:lnTo>
                  <a:cubicBezTo>
                    <a:pt x="2155226" y="0"/>
                    <a:pt x="2167303" y="5003"/>
                    <a:pt x="2176207" y="13907"/>
                  </a:cubicBezTo>
                  <a:cubicBezTo>
                    <a:pt x="2185112" y="22812"/>
                    <a:pt x="2190115" y="34889"/>
                    <a:pt x="2190115" y="47482"/>
                  </a:cubicBezTo>
                  <a:lnTo>
                    <a:pt x="2190115" y="653503"/>
                  </a:lnTo>
                  <a:cubicBezTo>
                    <a:pt x="2190115" y="666096"/>
                    <a:pt x="2185112" y="678174"/>
                    <a:pt x="2176207" y="687078"/>
                  </a:cubicBezTo>
                  <a:cubicBezTo>
                    <a:pt x="2167303" y="695983"/>
                    <a:pt x="2155226" y="700985"/>
                    <a:pt x="2142633" y="700985"/>
                  </a:cubicBezTo>
                  <a:lnTo>
                    <a:pt x="47482" y="700985"/>
                  </a:lnTo>
                  <a:cubicBezTo>
                    <a:pt x="34889" y="700985"/>
                    <a:pt x="22812" y="695983"/>
                    <a:pt x="13907" y="687078"/>
                  </a:cubicBezTo>
                  <a:cubicBezTo>
                    <a:pt x="5003" y="678174"/>
                    <a:pt x="0" y="666096"/>
                    <a:pt x="0" y="653503"/>
                  </a:cubicBezTo>
                  <a:lnTo>
                    <a:pt x="0" y="47482"/>
                  </a:lnTo>
                  <a:cubicBezTo>
                    <a:pt x="0" y="34889"/>
                    <a:pt x="5003" y="22812"/>
                    <a:pt x="13907" y="13907"/>
                  </a:cubicBezTo>
                  <a:cubicBezTo>
                    <a:pt x="22812" y="5003"/>
                    <a:pt x="34889" y="0"/>
                    <a:pt x="47482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190115" cy="729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242343" y="1389790"/>
            <a:ext cx="1803314" cy="180331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0C1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731451" y="3594187"/>
            <a:ext cx="6977498" cy="93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99"/>
              </a:lnSpc>
              <a:spcBef>
                <a:spcPct val="0"/>
              </a:spcBef>
            </a:pPr>
            <a:r>
              <a:rPr lang="en-US" sz="6999" b="1" u="sng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2" tooltip="http://127.0.0.1:5000"/>
              </a:rPr>
              <a:t>User Interface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21513" y="2075709"/>
            <a:ext cx="1121174" cy="77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14"/>
              </a:lnSpc>
              <a:spcBef>
                <a:spcPct val="0"/>
              </a:spcBef>
            </a:pPr>
            <a:r>
              <a:rPr lang="en-US" sz="5814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00038" y="3620345"/>
            <a:ext cx="13287924" cy="5051343"/>
            <a:chOff x="0" y="0"/>
            <a:chExt cx="3499700" cy="13303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99700" cy="1330395"/>
            </a:xfrm>
            <a:custGeom>
              <a:avLst/>
              <a:gdLst/>
              <a:ahLst/>
              <a:cxnLst/>
              <a:rect l="l" t="t" r="r" b="b"/>
              <a:pathLst>
                <a:path w="3499700" h="1330395">
                  <a:moveTo>
                    <a:pt x="29714" y="0"/>
                  </a:moveTo>
                  <a:lnTo>
                    <a:pt x="3469986" y="0"/>
                  </a:lnTo>
                  <a:cubicBezTo>
                    <a:pt x="3477866" y="0"/>
                    <a:pt x="3485424" y="3131"/>
                    <a:pt x="3490997" y="8703"/>
                  </a:cubicBezTo>
                  <a:cubicBezTo>
                    <a:pt x="3496570" y="14276"/>
                    <a:pt x="3499700" y="21833"/>
                    <a:pt x="3499700" y="29714"/>
                  </a:cubicBezTo>
                  <a:lnTo>
                    <a:pt x="3499700" y="1300681"/>
                  </a:lnTo>
                  <a:cubicBezTo>
                    <a:pt x="3499700" y="1317091"/>
                    <a:pt x="3486396" y="1330395"/>
                    <a:pt x="3469986" y="1330395"/>
                  </a:cubicBezTo>
                  <a:lnTo>
                    <a:pt x="29714" y="1330395"/>
                  </a:lnTo>
                  <a:cubicBezTo>
                    <a:pt x="21833" y="1330395"/>
                    <a:pt x="14276" y="1327264"/>
                    <a:pt x="8703" y="1321692"/>
                  </a:cubicBezTo>
                  <a:cubicBezTo>
                    <a:pt x="3131" y="1316119"/>
                    <a:pt x="0" y="1308561"/>
                    <a:pt x="0" y="1300681"/>
                  </a:cubicBezTo>
                  <a:lnTo>
                    <a:pt x="0" y="29714"/>
                  </a:lnTo>
                  <a:cubicBezTo>
                    <a:pt x="0" y="21833"/>
                    <a:pt x="3131" y="14276"/>
                    <a:pt x="8703" y="8703"/>
                  </a:cubicBezTo>
                  <a:cubicBezTo>
                    <a:pt x="14276" y="3131"/>
                    <a:pt x="21833" y="0"/>
                    <a:pt x="2971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499700" cy="13589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253905" y="1540301"/>
            <a:ext cx="7780189" cy="3182805"/>
          </a:xfrm>
          <a:custGeom>
            <a:avLst/>
            <a:gdLst/>
            <a:ahLst/>
            <a:cxnLst/>
            <a:rect l="l" t="t" r="r" b="b"/>
            <a:pathLst>
              <a:path w="7780189" h="3182805">
                <a:moveTo>
                  <a:pt x="0" y="0"/>
                </a:moveTo>
                <a:lnTo>
                  <a:pt x="7780190" y="0"/>
                </a:lnTo>
                <a:lnTo>
                  <a:pt x="7780190" y="3182805"/>
                </a:lnTo>
                <a:lnTo>
                  <a:pt x="0" y="31828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TextBox 6"/>
          <p:cNvSpPr txBox="1"/>
          <p:nvPr/>
        </p:nvSpPr>
        <p:spPr>
          <a:xfrm>
            <a:off x="5597705" y="2235102"/>
            <a:ext cx="6749648" cy="1067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69"/>
              </a:lnSpc>
            </a:pPr>
            <a:r>
              <a:rPr lang="en-US" sz="6999" b="1">
                <a:solidFill>
                  <a:srgbClr val="FFFB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What’s next?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61704" y="5037692"/>
            <a:ext cx="12221649" cy="3188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User management</a:t>
            </a:r>
          </a:p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Chats selection</a:t>
            </a:r>
          </a:p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Bridge tracking</a:t>
            </a:r>
          </a:p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Statistics</a:t>
            </a:r>
          </a:p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</a:t>
            </a:r>
          </a:p>
        </p:txBody>
      </p:sp>
      <p:sp>
        <p:nvSpPr>
          <p:cNvPr id="8" name="Freeform 8"/>
          <p:cNvSpPr/>
          <p:nvPr/>
        </p:nvSpPr>
        <p:spPr>
          <a:xfrm>
            <a:off x="14394058" y="5471302"/>
            <a:ext cx="3372196" cy="4880811"/>
          </a:xfrm>
          <a:custGeom>
            <a:avLst/>
            <a:gdLst/>
            <a:ahLst/>
            <a:cxnLst/>
            <a:rect l="l" t="t" r="r" b="b"/>
            <a:pathLst>
              <a:path w="3372196" h="4880811">
                <a:moveTo>
                  <a:pt x="0" y="0"/>
                </a:moveTo>
                <a:lnTo>
                  <a:pt x="3372196" y="0"/>
                </a:lnTo>
                <a:lnTo>
                  <a:pt x="3372196" y="4880811"/>
                </a:lnTo>
                <a:lnTo>
                  <a:pt x="0" y="488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1087743">
            <a:off x="1604784" y="5402497"/>
            <a:ext cx="1588191" cy="1588191"/>
          </a:xfrm>
          <a:custGeom>
            <a:avLst/>
            <a:gdLst/>
            <a:ahLst/>
            <a:cxnLst/>
            <a:rect l="l" t="t" r="r" b="b"/>
            <a:pathLst>
              <a:path w="1588191" h="1588191">
                <a:moveTo>
                  <a:pt x="0" y="0"/>
                </a:moveTo>
                <a:lnTo>
                  <a:pt x="1588191" y="0"/>
                </a:lnTo>
                <a:lnTo>
                  <a:pt x="1588191" y="1588191"/>
                </a:lnTo>
                <a:lnTo>
                  <a:pt x="0" y="15881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 rot="-1237567">
            <a:off x="1476349" y="7424153"/>
            <a:ext cx="1210887" cy="1210887"/>
          </a:xfrm>
          <a:custGeom>
            <a:avLst/>
            <a:gdLst/>
            <a:ahLst/>
            <a:cxnLst/>
            <a:rect l="l" t="t" r="r" b="b"/>
            <a:pathLst>
              <a:path w="1210887" h="1210887">
                <a:moveTo>
                  <a:pt x="0" y="0"/>
                </a:moveTo>
                <a:lnTo>
                  <a:pt x="1210886" y="0"/>
                </a:lnTo>
                <a:lnTo>
                  <a:pt x="1210886" y="1210887"/>
                </a:lnTo>
                <a:lnTo>
                  <a:pt x="0" y="12108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2179807">
            <a:off x="1737349" y="2388584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>
            <a:off x="6649109" y="9258300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Freeform 13"/>
          <p:cNvSpPr/>
          <p:nvPr/>
        </p:nvSpPr>
        <p:spPr>
          <a:xfrm rot="-8308637">
            <a:off x="14928677" y="1948399"/>
            <a:ext cx="830477" cy="401743"/>
          </a:xfrm>
          <a:custGeom>
            <a:avLst/>
            <a:gdLst/>
            <a:ahLst/>
            <a:cxnLst/>
            <a:rect l="l" t="t" r="r" b="b"/>
            <a:pathLst>
              <a:path w="830477" h="401743">
                <a:moveTo>
                  <a:pt x="0" y="0"/>
                </a:moveTo>
                <a:lnTo>
                  <a:pt x="830476" y="0"/>
                </a:lnTo>
                <a:lnTo>
                  <a:pt x="830476" y="401743"/>
                </a:lnTo>
                <a:lnTo>
                  <a:pt x="0" y="4017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93991" y="2196041"/>
            <a:ext cx="5654588" cy="9303492"/>
            <a:chOff x="0" y="0"/>
            <a:chExt cx="1032002" cy="16979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32002" cy="1697953"/>
            </a:xfrm>
            <a:custGeom>
              <a:avLst/>
              <a:gdLst/>
              <a:ahLst/>
              <a:cxnLst/>
              <a:rect l="l" t="t" r="r" b="b"/>
              <a:pathLst>
                <a:path w="1032002" h="1697953">
                  <a:moveTo>
                    <a:pt x="0" y="0"/>
                  </a:moveTo>
                  <a:lnTo>
                    <a:pt x="1032002" y="0"/>
                  </a:lnTo>
                  <a:lnTo>
                    <a:pt x="1032002" y="1697953"/>
                  </a:lnTo>
                  <a:lnTo>
                    <a:pt x="0" y="1697953"/>
                  </a:lnTo>
                  <a:close/>
                </a:path>
              </a:pathLst>
            </a:custGeom>
            <a:solidFill>
              <a:srgbClr val="A3AF77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032002" cy="1726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764628" y="1438826"/>
            <a:ext cx="5902338" cy="10879885"/>
          </a:xfrm>
          <a:custGeom>
            <a:avLst/>
            <a:gdLst/>
            <a:ahLst/>
            <a:cxnLst/>
            <a:rect l="l" t="t" r="r" b="b"/>
            <a:pathLst>
              <a:path w="5902338" h="10879885">
                <a:moveTo>
                  <a:pt x="0" y="0"/>
                </a:moveTo>
                <a:lnTo>
                  <a:pt x="5902338" y="0"/>
                </a:lnTo>
                <a:lnTo>
                  <a:pt x="5902338" y="10879885"/>
                </a:lnTo>
                <a:lnTo>
                  <a:pt x="0" y="108798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 rot="-2179807">
            <a:off x="6775373" y="8855655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pSp>
        <p:nvGrpSpPr>
          <p:cNvPr id="7" name="Group 7"/>
          <p:cNvGrpSpPr/>
          <p:nvPr/>
        </p:nvGrpSpPr>
        <p:grpSpPr>
          <a:xfrm>
            <a:off x="9144000" y="1559359"/>
            <a:ext cx="7573281" cy="3323470"/>
            <a:chOff x="0" y="0"/>
            <a:chExt cx="1909865" cy="83812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09865" cy="838128"/>
            </a:xfrm>
            <a:custGeom>
              <a:avLst/>
              <a:gdLst/>
              <a:ahLst/>
              <a:cxnLst/>
              <a:rect l="l" t="t" r="r" b="b"/>
              <a:pathLst>
                <a:path w="1909865" h="838128">
                  <a:moveTo>
                    <a:pt x="52136" y="0"/>
                  </a:moveTo>
                  <a:lnTo>
                    <a:pt x="1857729" y="0"/>
                  </a:lnTo>
                  <a:cubicBezTo>
                    <a:pt x="1886523" y="0"/>
                    <a:pt x="1909865" y="23342"/>
                    <a:pt x="1909865" y="52136"/>
                  </a:cubicBezTo>
                  <a:lnTo>
                    <a:pt x="1909865" y="785992"/>
                  </a:lnTo>
                  <a:cubicBezTo>
                    <a:pt x="1909865" y="814786"/>
                    <a:pt x="1886523" y="838128"/>
                    <a:pt x="1857729" y="838128"/>
                  </a:cubicBezTo>
                  <a:lnTo>
                    <a:pt x="52136" y="838128"/>
                  </a:lnTo>
                  <a:cubicBezTo>
                    <a:pt x="23342" y="838128"/>
                    <a:pt x="0" y="814786"/>
                    <a:pt x="0" y="785992"/>
                  </a:cubicBezTo>
                  <a:lnTo>
                    <a:pt x="0" y="52136"/>
                  </a:lnTo>
                  <a:cubicBezTo>
                    <a:pt x="0" y="23342"/>
                    <a:pt x="23342" y="0"/>
                    <a:pt x="52136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1909865" cy="8667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437718" y="2540078"/>
            <a:ext cx="1412564" cy="141256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870"/>
            </a:solidFill>
            <a:ln w="38100" cap="sq">
              <a:solidFill>
                <a:srgbClr val="FFE0C1"/>
              </a:solidFill>
              <a:prstDash val="solid"/>
              <a:miter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144000" y="5672560"/>
            <a:ext cx="7573281" cy="2930818"/>
            <a:chOff x="0" y="0"/>
            <a:chExt cx="1909865" cy="73910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09865" cy="739107"/>
            </a:xfrm>
            <a:custGeom>
              <a:avLst/>
              <a:gdLst/>
              <a:ahLst/>
              <a:cxnLst/>
              <a:rect l="l" t="t" r="r" b="b"/>
              <a:pathLst>
                <a:path w="1909865" h="739107">
                  <a:moveTo>
                    <a:pt x="52136" y="0"/>
                  </a:moveTo>
                  <a:lnTo>
                    <a:pt x="1857729" y="0"/>
                  </a:lnTo>
                  <a:cubicBezTo>
                    <a:pt x="1886523" y="0"/>
                    <a:pt x="1909865" y="23342"/>
                    <a:pt x="1909865" y="52136"/>
                  </a:cubicBezTo>
                  <a:lnTo>
                    <a:pt x="1909865" y="686971"/>
                  </a:lnTo>
                  <a:cubicBezTo>
                    <a:pt x="1909865" y="700799"/>
                    <a:pt x="1904372" y="714060"/>
                    <a:pt x="1894595" y="723837"/>
                  </a:cubicBezTo>
                  <a:cubicBezTo>
                    <a:pt x="1884817" y="733614"/>
                    <a:pt x="1871556" y="739107"/>
                    <a:pt x="1857729" y="739107"/>
                  </a:cubicBezTo>
                  <a:lnTo>
                    <a:pt x="52136" y="739107"/>
                  </a:lnTo>
                  <a:cubicBezTo>
                    <a:pt x="23342" y="739107"/>
                    <a:pt x="0" y="715765"/>
                    <a:pt x="0" y="686971"/>
                  </a:cubicBezTo>
                  <a:lnTo>
                    <a:pt x="0" y="52136"/>
                  </a:lnTo>
                  <a:cubicBezTo>
                    <a:pt x="0" y="23342"/>
                    <a:pt x="23342" y="0"/>
                    <a:pt x="52136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1909865" cy="7676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437718" y="6457956"/>
            <a:ext cx="1412564" cy="141256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28DD2"/>
            </a:solidFill>
            <a:ln w="38100" cap="sq">
              <a:solidFill>
                <a:srgbClr val="FFE0C1"/>
              </a:solidFill>
              <a:prstDash val="solid"/>
              <a:miter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060424" y="3795762"/>
            <a:ext cx="5334693" cy="884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9"/>
              </a:lnSpc>
            </a:pPr>
            <a:r>
              <a:rPr lang="en-US" sz="6699" b="1">
                <a:solidFill>
                  <a:srgbClr val="FFF7F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Road Map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521947" y="2906510"/>
            <a:ext cx="1244106" cy="537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b="1">
                <a:solidFill>
                  <a:srgbClr val="FFFBF7"/>
                </a:solidFill>
                <a:latin typeface="Sukar Bold"/>
                <a:ea typeface="Sukar Bold"/>
                <a:cs typeface="Sukar Bold"/>
                <a:sym typeface="Sukar Bold"/>
              </a:rPr>
              <a:t>MAR25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766053" y="1808945"/>
            <a:ext cx="6687710" cy="2040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8163" lvl="1" indent="-294082" algn="l">
              <a:lnSpc>
                <a:spcPts val="3105"/>
              </a:lnSpc>
              <a:buFont typeface="Arial"/>
              <a:buChar char="•"/>
            </a:pPr>
            <a:r>
              <a:rPr lang="en-US" sz="27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Mar 22: Data processing and database connection</a:t>
            </a:r>
          </a:p>
          <a:p>
            <a:pPr marL="588163" lvl="1" indent="-294082" algn="l">
              <a:lnSpc>
                <a:spcPts val="3105"/>
              </a:lnSpc>
              <a:buFont typeface="Arial"/>
              <a:buChar char="•"/>
            </a:pPr>
            <a:r>
              <a:rPr lang="en-US" sz="27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Mar 29: Anonymization model - Handle typos and extreme cases</a:t>
            </a:r>
          </a:p>
          <a:p>
            <a:pPr algn="l">
              <a:lnSpc>
                <a:spcPts val="3105"/>
              </a:lnSpc>
            </a:pPr>
            <a:endParaRPr lang="en-US" sz="2724">
              <a:solidFill>
                <a:srgbClr val="9D755E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17603106" y="6396774"/>
            <a:ext cx="1035363" cy="904649"/>
          </a:xfrm>
          <a:custGeom>
            <a:avLst/>
            <a:gdLst/>
            <a:ahLst/>
            <a:cxnLst/>
            <a:rect l="l" t="t" r="r" b="b"/>
            <a:pathLst>
              <a:path w="1035363" h="904649">
                <a:moveTo>
                  <a:pt x="0" y="0"/>
                </a:moveTo>
                <a:lnTo>
                  <a:pt x="1035364" y="0"/>
                </a:lnTo>
                <a:lnTo>
                  <a:pt x="1035364" y="904649"/>
                </a:lnTo>
                <a:lnTo>
                  <a:pt x="0" y="904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3" name="Freeform 23"/>
          <p:cNvSpPr/>
          <p:nvPr/>
        </p:nvSpPr>
        <p:spPr>
          <a:xfrm rot="-8308637">
            <a:off x="-147625" y="1008854"/>
            <a:ext cx="1326797" cy="641838"/>
          </a:xfrm>
          <a:custGeom>
            <a:avLst/>
            <a:gdLst/>
            <a:ahLst/>
            <a:cxnLst/>
            <a:rect l="l" t="t" r="r" b="b"/>
            <a:pathLst>
              <a:path w="1326797" h="641838">
                <a:moveTo>
                  <a:pt x="0" y="0"/>
                </a:moveTo>
                <a:lnTo>
                  <a:pt x="1326797" y="0"/>
                </a:lnTo>
                <a:lnTo>
                  <a:pt x="1326797" y="641838"/>
                </a:lnTo>
                <a:lnTo>
                  <a:pt x="0" y="6418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4" name="TextBox 24"/>
          <p:cNvSpPr txBox="1"/>
          <p:nvPr/>
        </p:nvSpPr>
        <p:spPr>
          <a:xfrm>
            <a:off x="8521947" y="6839302"/>
            <a:ext cx="1244106" cy="583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APR25</a:t>
            </a:r>
          </a:p>
        </p:txBody>
      </p:sp>
      <p:sp>
        <p:nvSpPr>
          <p:cNvPr id="25" name="Freeform 25"/>
          <p:cNvSpPr/>
          <p:nvPr/>
        </p:nvSpPr>
        <p:spPr>
          <a:xfrm>
            <a:off x="2866739" y="5525404"/>
            <a:ext cx="3722062" cy="4874129"/>
          </a:xfrm>
          <a:custGeom>
            <a:avLst/>
            <a:gdLst/>
            <a:ahLst/>
            <a:cxnLst/>
            <a:rect l="l" t="t" r="r" b="b"/>
            <a:pathLst>
              <a:path w="3722062" h="4874129">
                <a:moveTo>
                  <a:pt x="0" y="0"/>
                </a:moveTo>
                <a:lnTo>
                  <a:pt x="3722063" y="0"/>
                </a:lnTo>
                <a:lnTo>
                  <a:pt x="3722063" y="4874129"/>
                </a:lnTo>
                <a:lnTo>
                  <a:pt x="0" y="48741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6" name="TextBox 26"/>
          <p:cNvSpPr txBox="1"/>
          <p:nvPr/>
        </p:nvSpPr>
        <p:spPr>
          <a:xfrm>
            <a:off x="9766053" y="6071843"/>
            <a:ext cx="6687710" cy="2468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8163" lvl="1" indent="-294082" algn="l">
              <a:lnSpc>
                <a:spcPts val="3105"/>
              </a:lnSpc>
              <a:buFont typeface="Arial"/>
              <a:buChar char="•"/>
            </a:pPr>
            <a:r>
              <a:rPr lang="en-US" sz="27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Apr 19: Integration with authentication service and user management</a:t>
            </a:r>
          </a:p>
          <a:p>
            <a:pPr marL="588163" lvl="1" indent="-294082" algn="l">
              <a:lnSpc>
                <a:spcPts val="3105"/>
              </a:lnSpc>
              <a:buFont typeface="Arial"/>
              <a:buChar char="•"/>
            </a:pPr>
            <a:r>
              <a:rPr lang="en-US" sz="27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Apr 20: Tagged Data</a:t>
            </a:r>
          </a:p>
          <a:p>
            <a:pPr marL="588163" lvl="1" indent="-294082" algn="l">
              <a:lnSpc>
                <a:spcPts val="3105"/>
              </a:lnSpc>
              <a:buFont typeface="Arial"/>
              <a:buChar char="•"/>
            </a:pPr>
            <a:r>
              <a:rPr lang="en-US" sz="27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Apr 30: Migration to Kubernetes</a:t>
            </a:r>
          </a:p>
          <a:p>
            <a:pPr algn="l">
              <a:lnSpc>
                <a:spcPts val="3105"/>
              </a:lnSpc>
            </a:pPr>
            <a:endParaRPr lang="en-US" sz="2724">
              <a:solidFill>
                <a:srgbClr val="9D755E"/>
              </a:solidFill>
              <a:latin typeface="Sukar"/>
              <a:ea typeface="Sukar"/>
              <a:cs typeface="Sukar"/>
              <a:sym typeface="Sukar"/>
            </a:endParaRPr>
          </a:p>
          <a:p>
            <a:pPr algn="l">
              <a:lnSpc>
                <a:spcPts val="3105"/>
              </a:lnSpc>
            </a:pPr>
            <a:endParaRPr lang="en-US" sz="2724">
              <a:solidFill>
                <a:srgbClr val="9D755E"/>
              </a:solidFill>
              <a:latin typeface="Sukar"/>
              <a:ea typeface="Sukar"/>
              <a:cs typeface="Sukar"/>
              <a:sym typeface="Suka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93991" y="2196041"/>
            <a:ext cx="5654588" cy="9303492"/>
            <a:chOff x="0" y="0"/>
            <a:chExt cx="1032002" cy="16979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32002" cy="1697953"/>
            </a:xfrm>
            <a:custGeom>
              <a:avLst/>
              <a:gdLst/>
              <a:ahLst/>
              <a:cxnLst/>
              <a:rect l="l" t="t" r="r" b="b"/>
              <a:pathLst>
                <a:path w="1032002" h="1697953">
                  <a:moveTo>
                    <a:pt x="0" y="0"/>
                  </a:moveTo>
                  <a:lnTo>
                    <a:pt x="1032002" y="0"/>
                  </a:lnTo>
                  <a:lnTo>
                    <a:pt x="1032002" y="1697953"/>
                  </a:lnTo>
                  <a:lnTo>
                    <a:pt x="0" y="1697953"/>
                  </a:lnTo>
                  <a:close/>
                </a:path>
              </a:pathLst>
            </a:custGeom>
            <a:solidFill>
              <a:srgbClr val="A3AF77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032002" cy="1726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764628" y="1438826"/>
            <a:ext cx="5902338" cy="10879885"/>
          </a:xfrm>
          <a:custGeom>
            <a:avLst/>
            <a:gdLst/>
            <a:ahLst/>
            <a:cxnLst/>
            <a:rect l="l" t="t" r="r" b="b"/>
            <a:pathLst>
              <a:path w="5902338" h="10879885">
                <a:moveTo>
                  <a:pt x="0" y="0"/>
                </a:moveTo>
                <a:lnTo>
                  <a:pt x="5902338" y="0"/>
                </a:lnTo>
                <a:lnTo>
                  <a:pt x="5902338" y="10879885"/>
                </a:lnTo>
                <a:lnTo>
                  <a:pt x="0" y="108798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 rot="-2179807">
            <a:off x="6775373" y="8855655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pSp>
        <p:nvGrpSpPr>
          <p:cNvPr id="7" name="Group 7"/>
          <p:cNvGrpSpPr/>
          <p:nvPr/>
        </p:nvGrpSpPr>
        <p:grpSpPr>
          <a:xfrm>
            <a:off x="9228229" y="1208379"/>
            <a:ext cx="7573281" cy="1975324"/>
            <a:chOff x="0" y="0"/>
            <a:chExt cx="1909865" cy="4981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09865" cy="498146"/>
            </a:xfrm>
            <a:custGeom>
              <a:avLst/>
              <a:gdLst/>
              <a:ahLst/>
              <a:cxnLst/>
              <a:rect l="l" t="t" r="r" b="b"/>
              <a:pathLst>
                <a:path w="1909865" h="498146">
                  <a:moveTo>
                    <a:pt x="52136" y="0"/>
                  </a:moveTo>
                  <a:lnTo>
                    <a:pt x="1857729" y="0"/>
                  </a:lnTo>
                  <a:cubicBezTo>
                    <a:pt x="1886523" y="0"/>
                    <a:pt x="1909865" y="23342"/>
                    <a:pt x="1909865" y="52136"/>
                  </a:cubicBezTo>
                  <a:lnTo>
                    <a:pt x="1909865" y="446011"/>
                  </a:lnTo>
                  <a:cubicBezTo>
                    <a:pt x="1909865" y="474804"/>
                    <a:pt x="1886523" y="498146"/>
                    <a:pt x="1857729" y="498146"/>
                  </a:cubicBezTo>
                  <a:lnTo>
                    <a:pt x="52136" y="498146"/>
                  </a:lnTo>
                  <a:cubicBezTo>
                    <a:pt x="23342" y="498146"/>
                    <a:pt x="0" y="474804"/>
                    <a:pt x="0" y="446011"/>
                  </a:cubicBezTo>
                  <a:lnTo>
                    <a:pt x="0" y="52136"/>
                  </a:lnTo>
                  <a:cubicBezTo>
                    <a:pt x="0" y="23342"/>
                    <a:pt x="23342" y="0"/>
                    <a:pt x="52136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1909865" cy="526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521947" y="1552416"/>
            <a:ext cx="1412564" cy="141256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870"/>
            </a:solidFill>
            <a:ln w="38100" cap="sq">
              <a:solidFill>
                <a:srgbClr val="FFE0C1"/>
              </a:solidFill>
              <a:prstDash val="solid"/>
              <a:miter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241752" y="4390213"/>
            <a:ext cx="7573281" cy="1506574"/>
            <a:chOff x="0" y="0"/>
            <a:chExt cx="1909865" cy="37993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09865" cy="379935"/>
            </a:xfrm>
            <a:custGeom>
              <a:avLst/>
              <a:gdLst/>
              <a:ahLst/>
              <a:cxnLst/>
              <a:rect l="l" t="t" r="r" b="b"/>
              <a:pathLst>
                <a:path w="1909865" h="379935">
                  <a:moveTo>
                    <a:pt x="52136" y="0"/>
                  </a:moveTo>
                  <a:lnTo>
                    <a:pt x="1857729" y="0"/>
                  </a:lnTo>
                  <a:cubicBezTo>
                    <a:pt x="1886523" y="0"/>
                    <a:pt x="1909865" y="23342"/>
                    <a:pt x="1909865" y="52136"/>
                  </a:cubicBezTo>
                  <a:lnTo>
                    <a:pt x="1909865" y="327799"/>
                  </a:lnTo>
                  <a:cubicBezTo>
                    <a:pt x="1909865" y="341626"/>
                    <a:pt x="1904372" y="354887"/>
                    <a:pt x="1894595" y="364665"/>
                  </a:cubicBezTo>
                  <a:cubicBezTo>
                    <a:pt x="1884817" y="374442"/>
                    <a:pt x="1871556" y="379935"/>
                    <a:pt x="1857729" y="379935"/>
                  </a:cubicBezTo>
                  <a:lnTo>
                    <a:pt x="52136" y="379935"/>
                  </a:lnTo>
                  <a:cubicBezTo>
                    <a:pt x="23342" y="379935"/>
                    <a:pt x="0" y="356593"/>
                    <a:pt x="0" y="327799"/>
                  </a:cubicBezTo>
                  <a:lnTo>
                    <a:pt x="0" y="52136"/>
                  </a:lnTo>
                  <a:cubicBezTo>
                    <a:pt x="0" y="23342"/>
                    <a:pt x="23342" y="0"/>
                    <a:pt x="52136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1909865" cy="408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521947" y="4390213"/>
            <a:ext cx="1412564" cy="141256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28DD2"/>
            </a:solidFill>
            <a:ln w="38100" cap="sq">
              <a:solidFill>
                <a:srgbClr val="FFE0C1"/>
              </a:solidFill>
              <a:prstDash val="solid"/>
              <a:miter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060424" y="3795762"/>
            <a:ext cx="5334693" cy="884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9"/>
              </a:lnSpc>
            </a:pPr>
            <a:r>
              <a:rPr lang="en-US" sz="6699" b="1">
                <a:solidFill>
                  <a:srgbClr val="FFF7F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Road Map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521947" y="1909323"/>
            <a:ext cx="1328335" cy="583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FFFBF7"/>
                </a:solidFill>
                <a:latin typeface="Sukar Bold"/>
                <a:ea typeface="Sukar Bold"/>
                <a:cs typeface="Sukar Bold"/>
                <a:sym typeface="Sukar Bold"/>
              </a:rPr>
              <a:t>MAY25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922645" y="4675879"/>
            <a:ext cx="7202620" cy="1259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8163" lvl="1" indent="-294082" algn="l">
              <a:lnSpc>
                <a:spcPts val="3105"/>
              </a:lnSpc>
              <a:buFont typeface="Arial"/>
              <a:buChar char="•"/>
            </a:pPr>
            <a:r>
              <a:rPr lang="en-US" sz="27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Jun 15: Testing and bug fixes</a:t>
            </a:r>
          </a:p>
          <a:p>
            <a:pPr marL="588163" lvl="1" indent="-294082" algn="l">
              <a:lnSpc>
                <a:spcPts val="3105"/>
              </a:lnSpc>
              <a:buFont typeface="Arial"/>
              <a:buChar char="•"/>
            </a:pPr>
            <a:r>
              <a:rPr lang="en-US" sz="27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Jun 15: Collaboration with survey company</a:t>
            </a:r>
          </a:p>
          <a:p>
            <a:pPr algn="l">
              <a:lnSpc>
                <a:spcPts val="3105"/>
              </a:lnSpc>
            </a:pPr>
            <a:endParaRPr lang="en-US" sz="2724">
              <a:solidFill>
                <a:srgbClr val="9D755E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17603106" y="6396774"/>
            <a:ext cx="1035363" cy="904649"/>
          </a:xfrm>
          <a:custGeom>
            <a:avLst/>
            <a:gdLst/>
            <a:ahLst/>
            <a:cxnLst/>
            <a:rect l="l" t="t" r="r" b="b"/>
            <a:pathLst>
              <a:path w="1035363" h="904649">
                <a:moveTo>
                  <a:pt x="0" y="0"/>
                </a:moveTo>
                <a:lnTo>
                  <a:pt x="1035364" y="0"/>
                </a:lnTo>
                <a:lnTo>
                  <a:pt x="1035364" y="904649"/>
                </a:lnTo>
                <a:lnTo>
                  <a:pt x="0" y="904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3" name="Freeform 23"/>
          <p:cNvSpPr/>
          <p:nvPr/>
        </p:nvSpPr>
        <p:spPr>
          <a:xfrm rot="-8308637">
            <a:off x="-147625" y="1008854"/>
            <a:ext cx="1326797" cy="641838"/>
          </a:xfrm>
          <a:custGeom>
            <a:avLst/>
            <a:gdLst/>
            <a:ahLst/>
            <a:cxnLst/>
            <a:rect l="l" t="t" r="r" b="b"/>
            <a:pathLst>
              <a:path w="1326797" h="641838">
                <a:moveTo>
                  <a:pt x="0" y="0"/>
                </a:moveTo>
                <a:lnTo>
                  <a:pt x="1326797" y="0"/>
                </a:lnTo>
                <a:lnTo>
                  <a:pt x="1326797" y="641838"/>
                </a:lnTo>
                <a:lnTo>
                  <a:pt x="0" y="6418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4" name="TextBox 24"/>
          <p:cNvSpPr txBox="1"/>
          <p:nvPr/>
        </p:nvSpPr>
        <p:spPr>
          <a:xfrm>
            <a:off x="8606176" y="4771558"/>
            <a:ext cx="1244106" cy="583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JUN25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058400" y="1473571"/>
            <a:ext cx="6083180" cy="1568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2898" lvl="1" indent="-281449" algn="l">
              <a:lnSpc>
                <a:spcPts val="2972"/>
              </a:lnSpc>
              <a:buFont typeface="Arial"/>
              <a:buChar char="•"/>
            </a:pPr>
            <a:r>
              <a:rPr lang="en-US" sz="2800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May 10: Anonymization model - Fine Tuning</a:t>
            </a:r>
          </a:p>
          <a:p>
            <a:pPr marL="562898" lvl="1" indent="-281449" algn="l">
              <a:lnSpc>
                <a:spcPts val="2972"/>
              </a:lnSpc>
              <a:buFont typeface="Arial"/>
              <a:buChar char="•"/>
            </a:pPr>
            <a:r>
              <a:rPr lang="en-US" sz="2800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May 20: Web UI</a:t>
            </a:r>
          </a:p>
          <a:p>
            <a:pPr algn="l">
              <a:lnSpc>
                <a:spcPts val="2972"/>
              </a:lnSpc>
            </a:pPr>
            <a:endParaRPr lang="en-US" sz="2607" dirty="0">
              <a:solidFill>
                <a:srgbClr val="9D755E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sp>
        <p:nvSpPr>
          <p:cNvPr id="26" name="Freeform 26"/>
          <p:cNvSpPr/>
          <p:nvPr/>
        </p:nvSpPr>
        <p:spPr>
          <a:xfrm>
            <a:off x="2866739" y="5525404"/>
            <a:ext cx="3722062" cy="4874129"/>
          </a:xfrm>
          <a:custGeom>
            <a:avLst/>
            <a:gdLst/>
            <a:ahLst/>
            <a:cxnLst/>
            <a:rect l="l" t="t" r="r" b="b"/>
            <a:pathLst>
              <a:path w="3722062" h="4874129">
                <a:moveTo>
                  <a:pt x="0" y="0"/>
                </a:moveTo>
                <a:lnTo>
                  <a:pt x="3722063" y="0"/>
                </a:lnTo>
                <a:lnTo>
                  <a:pt x="3722063" y="4874129"/>
                </a:lnTo>
                <a:lnTo>
                  <a:pt x="0" y="48741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00038" y="3620345"/>
            <a:ext cx="13287924" cy="5051343"/>
            <a:chOff x="0" y="0"/>
            <a:chExt cx="3499700" cy="13303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99700" cy="1330395"/>
            </a:xfrm>
            <a:custGeom>
              <a:avLst/>
              <a:gdLst/>
              <a:ahLst/>
              <a:cxnLst/>
              <a:rect l="l" t="t" r="r" b="b"/>
              <a:pathLst>
                <a:path w="3499700" h="1330395">
                  <a:moveTo>
                    <a:pt x="29714" y="0"/>
                  </a:moveTo>
                  <a:lnTo>
                    <a:pt x="3469986" y="0"/>
                  </a:lnTo>
                  <a:cubicBezTo>
                    <a:pt x="3477866" y="0"/>
                    <a:pt x="3485424" y="3131"/>
                    <a:pt x="3490997" y="8703"/>
                  </a:cubicBezTo>
                  <a:cubicBezTo>
                    <a:pt x="3496570" y="14276"/>
                    <a:pt x="3499700" y="21833"/>
                    <a:pt x="3499700" y="29714"/>
                  </a:cubicBezTo>
                  <a:lnTo>
                    <a:pt x="3499700" y="1300681"/>
                  </a:lnTo>
                  <a:cubicBezTo>
                    <a:pt x="3499700" y="1317091"/>
                    <a:pt x="3486396" y="1330395"/>
                    <a:pt x="3469986" y="1330395"/>
                  </a:cubicBezTo>
                  <a:lnTo>
                    <a:pt x="29714" y="1330395"/>
                  </a:lnTo>
                  <a:cubicBezTo>
                    <a:pt x="21833" y="1330395"/>
                    <a:pt x="14276" y="1327264"/>
                    <a:pt x="8703" y="1321692"/>
                  </a:cubicBezTo>
                  <a:cubicBezTo>
                    <a:pt x="3131" y="1316119"/>
                    <a:pt x="0" y="1308561"/>
                    <a:pt x="0" y="1300681"/>
                  </a:cubicBezTo>
                  <a:lnTo>
                    <a:pt x="0" y="29714"/>
                  </a:lnTo>
                  <a:cubicBezTo>
                    <a:pt x="0" y="21833"/>
                    <a:pt x="3131" y="14276"/>
                    <a:pt x="8703" y="8703"/>
                  </a:cubicBezTo>
                  <a:cubicBezTo>
                    <a:pt x="14276" y="3131"/>
                    <a:pt x="21833" y="0"/>
                    <a:pt x="2971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499700" cy="13589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253905" y="1540301"/>
            <a:ext cx="7780189" cy="3182805"/>
          </a:xfrm>
          <a:custGeom>
            <a:avLst/>
            <a:gdLst/>
            <a:ahLst/>
            <a:cxnLst/>
            <a:rect l="l" t="t" r="r" b="b"/>
            <a:pathLst>
              <a:path w="7780189" h="3182805">
                <a:moveTo>
                  <a:pt x="0" y="0"/>
                </a:moveTo>
                <a:lnTo>
                  <a:pt x="7780190" y="0"/>
                </a:lnTo>
                <a:lnTo>
                  <a:pt x="7780190" y="3182805"/>
                </a:lnTo>
                <a:lnTo>
                  <a:pt x="0" y="31828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TextBox 6"/>
          <p:cNvSpPr txBox="1"/>
          <p:nvPr/>
        </p:nvSpPr>
        <p:spPr>
          <a:xfrm>
            <a:off x="6178148" y="1947794"/>
            <a:ext cx="593170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90"/>
              </a:lnSpc>
            </a:pPr>
            <a:r>
              <a:rPr lang="en-US" sz="9000" b="1">
                <a:solidFill>
                  <a:srgbClr val="FFFB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96757" y="4637381"/>
            <a:ext cx="11303111" cy="3992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63"/>
              </a:lnSpc>
            </a:pPr>
            <a:r>
              <a:rPr lang="en-US" sz="454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To develop a platform that enables the collection of private information in</a:t>
            </a:r>
          </a:p>
          <a:p>
            <a:pPr algn="ctr">
              <a:lnSpc>
                <a:spcPts val="6363"/>
              </a:lnSpc>
            </a:pPr>
            <a:r>
              <a:rPr lang="en-US" sz="454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Hebrew from various platforms with</a:t>
            </a:r>
          </a:p>
          <a:p>
            <a:pPr algn="ctr">
              <a:lnSpc>
                <a:spcPts val="6363"/>
              </a:lnSpc>
            </a:pPr>
            <a:r>
              <a:rPr lang="en-US" sz="454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different communication protocols, and</a:t>
            </a:r>
          </a:p>
          <a:p>
            <a:pPr algn="ctr">
              <a:lnSpc>
                <a:spcPts val="6363"/>
              </a:lnSpc>
            </a:pPr>
            <a:r>
              <a:rPr lang="en-US" sz="454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make the platform accessible as open-source</a:t>
            </a:r>
          </a:p>
        </p:txBody>
      </p:sp>
      <p:sp>
        <p:nvSpPr>
          <p:cNvPr id="8" name="Freeform 8"/>
          <p:cNvSpPr/>
          <p:nvPr/>
        </p:nvSpPr>
        <p:spPr>
          <a:xfrm>
            <a:off x="14394058" y="5471302"/>
            <a:ext cx="3372196" cy="4880811"/>
          </a:xfrm>
          <a:custGeom>
            <a:avLst/>
            <a:gdLst/>
            <a:ahLst/>
            <a:cxnLst/>
            <a:rect l="l" t="t" r="r" b="b"/>
            <a:pathLst>
              <a:path w="3372196" h="4880811">
                <a:moveTo>
                  <a:pt x="0" y="0"/>
                </a:moveTo>
                <a:lnTo>
                  <a:pt x="3372196" y="0"/>
                </a:lnTo>
                <a:lnTo>
                  <a:pt x="3372196" y="4880811"/>
                </a:lnTo>
                <a:lnTo>
                  <a:pt x="0" y="488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1087743">
            <a:off x="1604784" y="5402497"/>
            <a:ext cx="1588191" cy="1588191"/>
          </a:xfrm>
          <a:custGeom>
            <a:avLst/>
            <a:gdLst/>
            <a:ahLst/>
            <a:cxnLst/>
            <a:rect l="l" t="t" r="r" b="b"/>
            <a:pathLst>
              <a:path w="1588191" h="1588191">
                <a:moveTo>
                  <a:pt x="0" y="0"/>
                </a:moveTo>
                <a:lnTo>
                  <a:pt x="1588191" y="0"/>
                </a:lnTo>
                <a:lnTo>
                  <a:pt x="1588191" y="1588191"/>
                </a:lnTo>
                <a:lnTo>
                  <a:pt x="0" y="15881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 rot="-1237567">
            <a:off x="1476349" y="7424153"/>
            <a:ext cx="1210887" cy="1210887"/>
          </a:xfrm>
          <a:custGeom>
            <a:avLst/>
            <a:gdLst/>
            <a:ahLst/>
            <a:cxnLst/>
            <a:rect l="l" t="t" r="r" b="b"/>
            <a:pathLst>
              <a:path w="1210887" h="1210887">
                <a:moveTo>
                  <a:pt x="0" y="0"/>
                </a:moveTo>
                <a:lnTo>
                  <a:pt x="1210886" y="0"/>
                </a:lnTo>
                <a:lnTo>
                  <a:pt x="1210886" y="1210887"/>
                </a:lnTo>
                <a:lnTo>
                  <a:pt x="0" y="12108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2179807">
            <a:off x="1737349" y="2388584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>
            <a:off x="6649109" y="9258300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Freeform 13"/>
          <p:cNvSpPr/>
          <p:nvPr/>
        </p:nvSpPr>
        <p:spPr>
          <a:xfrm rot="-8308637">
            <a:off x="14928677" y="1948399"/>
            <a:ext cx="830477" cy="401743"/>
          </a:xfrm>
          <a:custGeom>
            <a:avLst/>
            <a:gdLst/>
            <a:ahLst/>
            <a:cxnLst/>
            <a:rect l="l" t="t" r="r" b="b"/>
            <a:pathLst>
              <a:path w="830477" h="401743">
                <a:moveTo>
                  <a:pt x="0" y="0"/>
                </a:moveTo>
                <a:lnTo>
                  <a:pt x="830476" y="0"/>
                </a:lnTo>
                <a:lnTo>
                  <a:pt x="830476" y="401743"/>
                </a:lnTo>
                <a:lnTo>
                  <a:pt x="0" y="4017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6417009" y="1228764"/>
            <a:ext cx="9081466" cy="3715145"/>
          </a:xfrm>
          <a:custGeom>
            <a:avLst/>
            <a:gdLst/>
            <a:ahLst/>
            <a:cxnLst/>
            <a:rect l="l" t="t" r="r" b="b"/>
            <a:pathLst>
              <a:path w="9081466" h="3715145">
                <a:moveTo>
                  <a:pt x="9081465" y="0"/>
                </a:moveTo>
                <a:lnTo>
                  <a:pt x="0" y="0"/>
                </a:lnTo>
                <a:lnTo>
                  <a:pt x="0" y="3715145"/>
                </a:lnTo>
                <a:lnTo>
                  <a:pt x="9081465" y="3715145"/>
                </a:lnTo>
                <a:lnTo>
                  <a:pt x="908146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3528847" y="4986617"/>
            <a:ext cx="3678567" cy="5558274"/>
          </a:xfrm>
          <a:custGeom>
            <a:avLst/>
            <a:gdLst/>
            <a:ahLst/>
            <a:cxnLst/>
            <a:rect l="l" t="t" r="r" b="b"/>
            <a:pathLst>
              <a:path w="3678567" h="5558274">
                <a:moveTo>
                  <a:pt x="0" y="0"/>
                </a:moveTo>
                <a:lnTo>
                  <a:pt x="3678567" y="0"/>
                </a:lnTo>
                <a:lnTo>
                  <a:pt x="3678567" y="5558274"/>
                </a:lnTo>
                <a:lnTo>
                  <a:pt x="0" y="55582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TextBox 4"/>
          <p:cNvSpPr txBox="1"/>
          <p:nvPr/>
        </p:nvSpPr>
        <p:spPr>
          <a:xfrm>
            <a:off x="6835860" y="2268576"/>
            <a:ext cx="8243763" cy="1078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95"/>
              </a:lnSpc>
              <a:spcBef>
                <a:spcPct val="0"/>
              </a:spcBef>
            </a:pPr>
            <a:r>
              <a:rPr lang="en-US" sz="8095">
                <a:solidFill>
                  <a:srgbClr val="FFFBF7"/>
                </a:solidFill>
                <a:latin typeface="TAN Nimbus"/>
                <a:ea typeface="TAN Nimbus"/>
                <a:cs typeface="TAN Nimbus"/>
                <a:sym typeface="TAN Nimbus"/>
              </a:rPr>
              <a:t>thank you!</a:t>
            </a:r>
          </a:p>
        </p:txBody>
      </p:sp>
      <p:sp>
        <p:nvSpPr>
          <p:cNvPr id="5" name="Freeform 5"/>
          <p:cNvSpPr/>
          <p:nvPr/>
        </p:nvSpPr>
        <p:spPr>
          <a:xfrm>
            <a:off x="7383174" y="3828342"/>
            <a:ext cx="3436101" cy="710441"/>
          </a:xfrm>
          <a:custGeom>
            <a:avLst/>
            <a:gdLst/>
            <a:ahLst/>
            <a:cxnLst/>
            <a:rect l="l" t="t" r="r" b="b"/>
            <a:pathLst>
              <a:path w="3436101" h="710441">
                <a:moveTo>
                  <a:pt x="0" y="0"/>
                </a:moveTo>
                <a:lnTo>
                  <a:pt x="3436102" y="0"/>
                </a:lnTo>
                <a:lnTo>
                  <a:pt x="3436102" y="710441"/>
                </a:lnTo>
                <a:lnTo>
                  <a:pt x="0" y="7104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 rot="-2179807">
            <a:off x="116907" y="1558885"/>
            <a:ext cx="1823585" cy="2161286"/>
          </a:xfrm>
          <a:custGeom>
            <a:avLst/>
            <a:gdLst/>
            <a:ahLst/>
            <a:cxnLst/>
            <a:rect l="l" t="t" r="r" b="b"/>
            <a:pathLst>
              <a:path w="1823585" h="2161286">
                <a:moveTo>
                  <a:pt x="0" y="0"/>
                </a:moveTo>
                <a:lnTo>
                  <a:pt x="1823586" y="0"/>
                </a:lnTo>
                <a:lnTo>
                  <a:pt x="1823586" y="2161286"/>
                </a:lnTo>
                <a:lnTo>
                  <a:pt x="0" y="21612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>
            <a:off x="16217507" y="2892365"/>
            <a:ext cx="1041793" cy="910266"/>
          </a:xfrm>
          <a:custGeom>
            <a:avLst/>
            <a:gdLst/>
            <a:ahLst/>
            <a:cxnLst/>
            <a:rect l="l" t="t" r="r" b="b"/>
            <a:pathLst>
              <a:path w="1041793" h="910266">
                <a:moveTo>
                  <a:pt x="0" y="0"/>
                </a:moveTo>
                <a:lnTo>
                  <a:pt x="1041793" y="0"/>
                </a:lnTo>
                <a:lnTo>
                  <a:pt x="1041793" y="910266"/>
                </a:lnTo>
                <a:lnTo>
                  <a:pt x="0" y="9102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Freeform 8"/>
          <p:cNvSpPr/>
          <p:nvPr/>
        </p:nvSpPr>
        <p:spPr>
          <a:xfrm rot="-8308637">
            <a:off x="11021799" y="8600501"/>
            <a:ext cx="1846583" cy="893285"/>
          </a:xfrm>
          <a:custGeom>
            <a:avLst/>
            <a:gdLst/>
            <a:ahLst/>
            <a:cxnLst/>
            <a:rect l="l" t="t" r="r" b="b"/>
            <a:pathLst>
              <a:path w="1846583" h="893285">
                <a:moveTo>
                  <a:pt x="0" y="0"/>
                </a:moveTo>
                <a:lnTo>
                  <a:pt x="1846583" y="0"/>
                </a:lnTo>
                <a:lnTo>
                  <a:pt x="1846583" y="893285"/>
                </a:lnTo>
                <a:lnTo>
                  <a:pt x="0" y="8932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>
            <a:off x="-346068" y="4708857"/>
            <a:ext cx="4322023" cy="5659792"/>
          </a:xfrm>
          <a:custGeom>
            <a:avLst/>
            <a:gdLst/>
            <a:ahLst/>
            <a:cxnLst/>
            <a:rect l="l" t="t" r="r" b="b"/>
            <a:pathLst>
              <a:path w="4322023" h="5659792">
                <a:moveTo>
                  <a:pt x="0" y="0"/>
                </a:moveTo>
                <a:lnTo>
                  <a:pt x="4322023" y="0"/>
                </a:lnTo>
                <a:lnTo>
                  <a:pt x="4322023" y="5659793"/>
                </a:lnTo>
                <a:lnTo>
                  <a:pt x="0" y="565979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87295" y="1028700"/>
            <a:ext cx="10313411" cy="9651592"/>
            <a:chOff x="0" y="0"/>
            <a:chExt cx="2716289" cy="2541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541983"/>
            </a:xfrm>
            <a:custGeom>
              <a:avLst/>
              <a:gdLst/>
              <a:ahLst/>
              <a:cxnLst/>
              <a:rect l="l" t="t" r="r" b="b"/>
              <a:pathLst>
                <a:path w="2716289" h="2541983">
                  <a:moveTo>
                    <a:pt x="38284" y="0"/>
                  </a:moveTo>
                  <a:lnTo>
                    <a:pt x="2678005" y="0"/>
                  </a:lnTo>
                  <a:cubicBezTo>
                    <a:pt x="2699149" y="0"/>
                    <a:pt x="2716289" y="17140"/>
                    <a:pt x="2716289" y="38284"/>
                  </a:cubicBezTo>
                  <a:lnTo>
                    <a:pt x="2716289" y="2503699"/>
                  </a:lnTo>
                  <a:cubicBezTo>
                    <a:pt x="2716289" y="2524843"/>
                    <a:pt x="2699149" y="2541983"/>
                    <a:pt x="2678005" y="2541983"/>
                  </a:cubicBezTo>
                  <a:lnTo>
                    <a:pt x="38284" y="2541983"/>
                  </a:lnTo>
                  <a:cubicBezTo>
                    <a:pt x="17140" y="2541983"/>
                    <a:pt x="0" y="2524843"/>
                    <a:pt x="0" y="2503699"/>
                  </a:cubicBezTo>
                  <a:lnTo>
                    <a:pt x="0" y="38284"/>
                  </a:lnTo>
                  <a:cubicBezTo>
                    <a:pt x="0" y="17140"/>
                    <a:pt x="17140" y="0"/>
                    <a:pt x="3828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570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448341" y="1453201"/>
            <a:ext cx="1391319" cy="0"/>
          </a:xfrm>
          <a:prstGeom prst="line">
            <a:avLst/>
          </a:prstGeom>
          <a:ln w="95250" cap="flat">
            <a:solidFill>
              <a:srgbClr val="593B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3489194" y="5696308"/>
            <a:ext cx="3770106" cy="4590692"/>
          </a:xfrm>
          <a:custGeom>
            <a:avLst/>
            <a:gdLst/>
            <a:ahLst/>
            <a:cxnLst/>
            <a:rect l="l" t="t" r="r" b="b"/>
            <a:pathLst>
              <a:path w="3770106" h="4590692">
                <a:moveTo>
                  <a:pt x="0" y="0"/>
                </a:moveTo>
                <a:lnTo>
                  <a:pt x="3770106" y="0"/>
                </a:lnTo>
                <a:lnTo>
                  <a:pt x="3770106" y="4590692"/>
                </a:lnTo>
                <a:lnTo>
                  <a:pt x="0" y="4590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TextBox 7"/>
          <p:cNvSpPr txBox="1"/>
          <p:nvPr/>
        </p:nvSpPr>
        <p:spPr>
          <a:xfrm>
            <a:off x="6518268" y="2449197"/>
            <a:ext cx="5251463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00"/>
              </a:lnSpc>
              <a:spcBef>
                <a:spcPct val="0"/>
              </a:spcBef>
            </a:pPr>
            <a:r>
              <a:rPr lang="en-US" sz="9000" b="1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</a:t>
            </a:r>
          </a:p>
        </p:txBody>
      </p:sp>
      <p:sp>
        <p:nvSpPr>
          <p:cNvPr id="8" name="Freeform 8"/>
          <p:cNvSpPr/>
          <p:nvPr/>
        </p:nvSpPr>
        <p:spPr>
          <a:xfrm rot="830817">
            <a:off x="2649423" y="7443032"/>
            <a:ext cx="1476953" cy="1305089"/>
          </a:xfrm>
          <a:custGeom>
            <a:avLst/>
            <a:gdLst/>
            <a:ahLst/>
            <a:cxnLst/>
            <a:rect l="l" t="t" r="r" b="b"/>
            <a:pathLst>
              <a:path w="1476953" h="1305089">
                <a:moveTo>
                  <a:pt x="0" y="0"/>
                </a:moveTo>
                <a:lnTo>
                  <a:pt x="1476953" y="0"/>
                </a:lnTo>
                <a:lnTo>
                  <a:pt x="1476953" y="1305089"/>
                </a:lnTo>
                <a:lnTo>
                  <a:pt x="0" y="1305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-2179807">
            <a:off x="1420261" y="1445237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7"/>
                </a:lnTo>
                <a:lnTo>
                  <a:pt x="0" y="1827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>
            <a:off x="14695340" y="4238143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8308637">
            <a:off x="15493884" y="1449825"/>
            <a:ext cx="1555841" cy="752638"/>
          </a:xfrm>
          <a:custGeom>
            <a:avLst/>
            <a:gdLst/>
            <a:ahLst/>
            <a:cxnLst/>
            <a:rect l="l" t="t" r="r" b="b"/>
            <a:pathLst>
              <a:path w="1555841" h="752638">
                <a:moveTo>
                  <a:pt x="0" y="0"/>
                </a:moveTo>
                <a:lnTo>
                  <a:pt x="1555841" y="0"/>
                </a:lnTo>
                <a:lnTo>
                  <a:pt x="1555841" y="752638"/>
                </a:lnTo>
                <a:lnTo>
                  <a:pt x="0" y="752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 rot="-946642">
            <a:off x="2430361" y="5070141"/>
            <a:ext cx="1915078" cy="1692232"/>
          </a:xfrm>
          <a:custGeom>
            <a:avLst/>
            <a:gdLst/>
            <a:ahLst/>
            <a:cxnLst/>
            <a:rect l="l" t="t" r="r" b="b"/>
            <a:pathLst>
              <a:path w="1915078" h="1692232">
                <a:moveTo>
                  <a:pt x="0" y="0"/>
                </a:moveTo>
                <a:lnTo>
                  <a:pt x="1915078" y="0"/>
                </a:lnTo>
                <a:lnTo>
                  <a:pt x="1915078" y="1692232"/>
                </a:lnTo>
                <a:lnTo>
                  <a:pt x="0" y="16922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TextBox 13"/>
          <p:cNvSpPr txBox="1"/>
          <p:nvPr/>
        </p:nvSpPr>
        <p:spPr>
          <a:xfrm>
            <a:off x="5967651" y="3901666"/>
            <a:ext cx="6352699" cy="3211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6"/>
              </a:lnSpc>
            </a:pPr>
            <a:r>
              <a:rPr lang="en-US" sz="3683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QR Generation</a:t>
            </a:r>
          </a:p>
          <a:p>
            <a:pPr algn="ctr">
              <a:lnSpc>
                <a:spcPts val="5156"/>
              </a:lnSpc>
            </a:pPr>
            <a:r>
              <a:rPr lang="en-US" sz="3683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Connection to different IM apps</a:t>
            </a:r>
          </a:p>
          <a:p>
            <a:pPr algn="ctr">
              <a:lnSpc>
                <a:spcPts val="5156"/>
              </a:lnSpc>
            </a:pPr>
            <a:r>
              <a:rPr lang="en-US" sz="3683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Data anonymization</a:t>
            </a:r>
          </a:p>
          <a:p>
            <a:pPr algn="ctr">
              <a:lnSpc>
                <a:spcPts val="5156"/>
              </a:lnSpc>
            </a:pPr>
            <a:r>
              <a:rPr lang="en-US" sz="3683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Shared chats selection</a:t>
            </a:r>
          </a:p>
          <a:p>
            <a:pPr algn="ctr">
              <a:lnSpc>
                <a:spcPts val="5156"/>
              </a:lnSpc>
              <a:spcBef>
                <a:spcPct val="0"/>
              </a:spcBef>
            </a:pPr>
            <a:r>
              <a:rPr lang="en-US" sz="3683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UI for user and data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00038" y="3620345"/>
            <a:ext cx="13287924" cy="5051343"/>
            <a:chOff x="0" y="0"/>
            <a:chExt cx="3499700" cy="13303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99700" cy="1330395"/>
            </a:xfrm>
            <a:custGeom>
              <a:avLst/>
              <a:gdLst/>
              <a:ahLst/>
              <a:cxnLst/>
              <a:rect l="l" t="t" r="r" b="b"/>
              <a:pathLst>
                <a:path w="3499700" h="1330395">
                  <a:moveTo>
                    <a:pt x="29714" y="0"/>
                  </a:moveTo>
                  <a:lnTo>
                    <a:pt x="3469986" y="0"/>
                  </a:lnTo>
                  <a:cubicBezTo>
                    <a:pt x="3477866" y="0"/>
                    <a:pt x="3485424" y="3131"/>
                    <a:pt x="3490997" y="8703"/>
                  </a:cubicBezTo>
                  <a:cubicBezTo>
                    <a:pt x="3496570" y="14276"/>
                    <a:pt x="3499700" y="21833"/>
                    <a:pt x="3499700" y="29714"/>
                  </a:cubicBezTo>
                  <a:lnTo>
                    <a:pt x="3499700" y="1300681"/>
                  </a:lnTo>
                  <a:cubicBezTo>
                    <a:pt x="3499700" y="1317091"/>
                    <a:pt x="3486396" y="1330395"/>
                    <a:pt x="3469986" y="1330395"/>
                  </a:cubicBezTo>
                  <a:lnTo>
                    <a:pt x="29714" y="1330395"/>
                  </a:lnTo>
                  <a:cubicBezTo>
                    <a:pt x="21833" y="1330395"/>
                    <a:pt x="14276" y="1327264"/>
                    <a:pt x="8703" y="1321692"/>
                  </a:cubicBezTo>
                  <a:cubicBezTo>
                    <a:pt x="3131" y="1316119"/>
                    <a:pt x="0" y="1308561"/>
                    <a:pt x="0" y="1300681"/>
                  </a:cubicBezTo>
                  <a:lnTo>
                    <a:pt x="0" y="29714"/>
                  </a:lnTo>
                  <a:cubicBezTo>
                    <a:pt x="0" y="21833"/>
                    <a:pt x="3131" y="14276"/>
                    <a:pt x="8703" y="8703"/>
                  </a:cubicBezTo>
                  <a:cubicBezTo>
                    <a:pt x="14276" y="3131"/>
                    <a:pt x="21833" y="0"/>
                    <a:pt x="2971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499700" cy="13589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253905" y="1540301"/>
            <a:ext cx="7780189" cy="3182805"/>
          </a:xfrm>
          <a:custGeom>
            <a:avLst/>
            <a:gdLst/>
            <a:ahLst/>
            <a:cxnLst/>
            <a:rect l="l" t="t" r="r" b="b"/>
            <a:pathLst>
              <a:path w="7780189" h="3182805">
                <a:moveTo>
                  <a:pt x="0" y="0"/>
                </a:moveTo>
                <a:lnTo>
                  <a:pt x="7780190" y="0"/>
                </a:lnTo>
                <a:lnTo>
                  <a:pt x="7780190" y="3182805"/>
                </a:lnTo>
                <a:lnTo>
                  <a:pt x="0" y="31828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TextBox 6"/>
          <p:cNvSpPr txBox="1"/>
          <p:nvPr/>
        </p:nvSpPr>
        <p:spPr>
          <a:xfrm>
            <a:off x="5673286" y="1883616"/>
            <a:ext cx="6749648" cy="2134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69"/>
              </a:lnSpc>
            </a:pPr>
            <a:r>
              <a:rPr lang="en-US" sz="6999" b="1">
                <a:solidFill>
                  <a:srgbClr val="FFFB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Work</a:t>
            </a:r>
          </a:p>
          <a:p>
            <a:pPr marL="0" lvl="0" indent="0" algn="ctr">
              <a:lnSpc>
                <a:spcPts val="8469"/>
              </a:lnSpc>
            </a:pPr>
            <a:r>
              <a:rPr lang="en-US" sz="6999" b="1">
                <a:solidFill>
                  <a:srgbClr val="FFFB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 Far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61704" y="5037692"/>
            <a:ext cx="12221649" cy="294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Connection to Whatsapp and Telegram   </a:t>
            </a:r>
          </a:p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Working NER model &amp; Regex for anonymization</a:t>
            </a:r>
          </a:p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Data Processing</a:t>
            </a:r>
          </a:p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Data Tagging</a:t>
            </a:r>
          </a:p>
        </p:txBody>
      </p:sp>
      <p:sp>
        <p:nvSpPr>
          <p:cNvPr id="8" name="Freeform 8"/>
          <p:cNvSpPr/>
          <p:nvPr/>
        </p:nvSpPr>
        <p:spPr>
          <a:xfrm>
            <a:off x="14394058" y="5471302"/>
            <a:ext cx="3372196" cy="4880811"/>
          </a:xfrm>
          <a:custGeom>
            <a:avLst/>
            <a:gdLst/>
            <a:ahLst/>
            <a:cxnLst/>
            <a:rect l="l" t="t" r="r" b="b"/>
            <a:pathLst>
              <a:path w="3372196" h="4880811">
                <a:moveTo>
                  <a:pt x="0" y="0"/>
                </a:moveTo>
                <a:lnTo>
                  <a:pt x="3372196" y="0"/>
                </a:lnTo>
                <a:lnTo>
                  <a:pt x="3372196" y="4880811"/>
                </a:lnTo>
                <a:lnTo>
                  <a:pt x="0" y="488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1087743">
            <a:off x="1604784" y="5402497"/>
            <a:ext cx="1588191" cy="1588191"/>
          </a:xfrm>
          <a:custGeom>
            <a:avLst/>
            <a:gdLst/>
            <a:ahLst/>
            <a:cxnLst/>
            <a:rect l="l" t="t" r="r" b="b"/>
            <a:pathLst>
              <a:path w="1588191" h="1588191">
                <a:moveTo>
                  <a:pt x="0" y="0"/>
                </a:moveTo>
                <a:lnTo>
                  <a:pt x="1588191" y="0"/>
                </a:lnTo>
                <a:lnTo>
                  <a:pt x="1588191" y="1588191"/>
                </a:lnTo>
                <a:lnTo>
                  <a:pt x="0" y="15881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 rot="-1237567">
            <a:off x="1476349" y="7424153"/>
            <a:ext cx="1210887" cy="1210887"/>
          </a:xfrm>
          <a:custGeom>
            <a:avLst/>
            <a:gdLst/>
            <a:ahLst/>
            <a:cxnLst/>
            <a:rect l="l" t="t" r="r" b="b"/>
            <a:pathLst>
              <a:path w="1210887" h="1210887">
                <a:moveTo>
                  <a:pt x="0" y="0"/>
                </a:moveTo>
                <a:lnTo>
                  <a:pt x="1210886" y="0"/>
                </a:lnTo>
                <a:lnTo>
                  <a:pt x="1210886" y="1210887"/>
                </a:lnTo>
                <a:lnTo>
                  <a:pt x="0" y="12108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2179807">
            <a:off x="1737349" y="2388584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>
            <a:off x="6649109" y="9258300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Freeform 13"/>
          <p:cNvSpPr/>
          <p:nvPr/>
        </p:nvSpPr>
        <p:spPr>
          <a:xfrm rot="-8308637">
            <a:off x="14928677" y="1948399"/>
            <a:ext cx="830477" cy="401743"/>
          </a:xfrm>
          <a:custGeom>
            <a:avLst/>
            <a:gdLst/>
            <a:ahLst/>
            <a:cxnLst/>
            <a:rect l="l" t="t" r="r" b="b"/>
            <a:pathLst>
              <a:path w="830477" h="401743">
                <a:moveTo>
                  <a:pt x="0" y="0"/>
                </a:moveTo>
                <a:lnTo>
                  <a:pt x="830476" y="0"/>
                </a:lnTo>
                <a:lnTo>
                  <a:pt x="830476" y="401743"/>
                </a:lnTo>
                <a:lnTo>
                  <a:pt x="0" y="4017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6379" y="3390785"/>
            <a:ext cx="9118318" cy="1220534"/>
            <a:chOff x="0" y="0"/>
            <a:chExt cx="2401532" cy="3214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1532" cy="321458"/>
            </a:xfrm>
            <a:custGeom>
              <a:avLst/>
              <a:gdLst/>
              <a:ahLst/>
              <a:cxnLst/>
              <a:rect l="l" t="t" r="r" b="b"/>
              <a:pathLst>
                <a:path w="2401532" h="321458">
                  <a:moveTo>
                    <a:pt x="30566" y="0"/>
                  </a:moveTo>
                  <a:lnTo>
                    <a:pt x="2370967" y="0"/>
                  </a:lnTo>
                  <a:cubicBezTo>
                    <a:pt x="2387847" y="0"/>
                    <a:pt x="2401532" y="13685"/>
                    <a:pt x="2401532" y="30566"/>
                  </a:cubicBezTo>
                  <a:lnTo>
                    <a:pt x="2401532" y="290892"/>
                  </a:lnTo>
                  <a:cubicBezTo>
                    <a:pt x="2401532" y="307773"/>
                    <a:pt x="2387847" y="321458"/>
                    <a:pt x="2370967" y="321458"/>
                  </a:cubicBezTo>
                  <a:lnTo>
                    <a:pt x="30566" y="321458"/>
                  </a:lnTo>
                  <a:cubicBezTo>
                    <a:pt x="22459" y="321458"/>
                    <a:pt x="14685" y="318237"/>
                    <a:pt x="8953" y="312505"/>
                  </a:cubicBezTo>
                  <a:cubicBezTo>
                    <a:pt x="3220" y="306773"/>
                    <a:pt x="0" y="298998"/>
                    <a:pt x="0" y="290892"/>
                  </a:cubicBezTo>
                  <a:lnTo>
                    <a:pt x="0" y="30566"/>
                  </a:lnTo>
                  <a:cubicBezTo>
                    <a:pt x="0" y="13685"/>
                    <a:pt x="13685" y="0"/>
                    <a:pt x="30566" y="0"/>
                  </a:cubicBezTo>
                  <a:close/>
                </a:path>
              </a:pathLst>
            </a:custGeom>
            <a:solidFill>
              <a:srgbClr val="C28DD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401532" cy="350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592207" y="3642779"/>
            <a:ext cx="5959340" cy="776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23"/>
              </a:lnSpc>
            </a:pPr>
            <a:r>
              <a:rPr lang="en-US" sz="2799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extraction of chats from a client</a:t>
            </a:r>
          </a:p>
          <a:p>
            <a:pPr algn="l">
              <a:lnSpc>
                <a:spcPts val="3023"/>
              </a:lnSpc>
            </a:pPr>
            <a:r>
              <a:rPr lang="en-US" sz="2799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we built into a database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146379" y="4830173"/>
            <a:ext cx="9118318" cy="1220534"/>
            <a:chOff x="0" y="0"/>
            <a:chExt cx="2401532" cy="32145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01532" cy="321458"/>
            </a:xfrm>
            <a:custGeom>
              <a:avLst/>
              <a:gdLst/>
              <a:ahLst/>
              <a:cxnLst/>
              <a:rect l="l" t="t" r="r" b="b"/>
              <a:pathLst>
                <a:path w="2401532" h="321458">
                  <a:moveTo>
                    <a:pt x="30566" y="0"/>
                  </a:moveTo>
                  <a:lnTo>
                    <a:pt x="2370967" y="0"/>
                  </a:lnTo>
                  <a:cubicBezTo>
                    <a:pt x="2387847" y="0"/>
                    <a:pt x="2401532" y="13685"/>
                    <a:pt x="2401532" y="30566"/>
                  </a:cubicBezTo>
                  <a:lnTo>
                    <a:pt x="2401532" y="290892"/>
                  </a:lnTo>
                  <a:cubicBezTo>
                    <a:pt x="2401532" y="307773"/>
                    <a:pt x="2387847" y="321458"/>
                    <a:pt x="2370967" y="321458"/>
                  </a:cubicBezTo>
                  <a:lnTo>
                    <a:pt x="30566" y="321458"/>
                  </a:lnTo>
                  <a:cubicBezTo>
                    <a:pt x="22459" y="321458"/>
                    <a:pt x="14685" y="318237"/>
                    <a:pt x="8953" y="312505"/>
                  </a:cubicBezTo>
                  <a:cubicBezTo>
                    <a:pt x="3220" y="306773"/>
                    <a:pt x="0" y="298998"/>
                    <a:pt x="0" y="290892"/>
                  </a:cubicBezTo>
                  <a:lnTo>
                    <a:pt x="0" y="30566"/>
                  </a:lnTo>
                  <a:cubicBezTo>
                    <a:pt x="0" y="13685"/>
                    <a:pt x="13685" y="0"/>
                    <a:pt x="30566" y="0"/>
                  </a:cubicBezTo>
                  <a:close/>
                </a:path>
              </a:pathLst>
            </a:custGeom>
            <a:solidFill>
              <a:srgbClr val="A3AF77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2401532" cy="350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592207" y="5282515"/>
            <a:ext cx="5959340" cy="396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1"/>
              </a:lnSpc>
            </a:pPr>
            <a:r>
              <a:rPr lang="en-US" sz="2899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Bug fixes, experiments and results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146379" y="6269782"/>
            <a:ext cx="9118318" cy="1191165"/>
            <a:chOff x="0" y="0"/>
            <a:chExt cx="2401532" cy="31372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01532" cy="313722"/>
            </a:xfrm>
            <a:custGeom>
              <a:avLst/>
              <a:gdLst/>
              <a:ahLst/>
              <a:cxnLst/>
              <a:rect l="l" t="t" r="r" b="b"/>
              <a:pathLst>
                <a:path w="2401532" h="313722">
                  <a:moveTo>
                    <a:pt x="30566" y="0"/>
                  </a:moveTo>
                  <a:lnTo>
                    <a:pt x="2370967" y="0"/>
                  </a:lnTo>
                  <a:cubicBezTo>
                    <a:pt x="2387847" y="0"/>
                    <a:pt x="2401532" y="13685"/>
                    <a:pt x="2401532" y="30566"/>
                  </a:cubicBezTo>
                  <a:lnTo>
                    <a:pt x="2401532" y="283157"/>
                  </a:lnTo>
                  <a:cubicBezTo>
                    <a:pt x="2401532" y="300038"/>
                    <a:pt x="2387847" y="313722"/>
                    <a:pt x="2370967" y="313722"/>
                  </a:cubicBezTo>
                  <a:lnTo>
                    <a:pt x="30566" y="313722"/>
                  </a:lnTo>
                  <a:cubicBezTo>
                    <a:pt x="13685" y="313722"/>
                    <a:pt x="0" y="300038"/>
                    <a:pt x="0" y="283157"/>
                  </a:cubicBezTo>
                  <a:lnTo>
                    <a:pt x="0" y="30566"/>
                  </a:lnTo>
                  <a:cubicBezTo>
                    <a:pt x="0" y="13685"/>
                    <a:pt x="13685" y="0"/>
                    <a:pt x="30566" y="0"/>
                  </a:cubicBezTo>
                  <a:close/>
                </a:path>
              </a:pathLst>
            </a:custGeom>
            <a:solidFill>
              <a:srgbClr val="C28DD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2401532" cy="342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838854" y="2435523"/>
            <a:ext cx="8315591" cy="5503756"/>
            <a:chOff x="0" y="0"/>
            <a:chExt cx="2190115" cy="144954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90115" cy="1449549"/>
            </a:xfrm>
            <a:custGeom>
              <a:avLst/>
              <a:gdLst/>
              <a:ahLst/>
              <a:cxnLst/>
              <a:rect l="l" t="t" r="r" b="b"/>
              <a:pathLst>
                <a:path w="2190115" h="1449549">
                  <a:moveTo>
                    <a:pt x="47482" y="0"/>
                  </a:moveTo>
                  <a:lnTo>
                    <a:pt x="2142633" y="0"/>
                  </a:lnTo>
                  <a:cubicBezTo>
                    <a:pt x="2155226" y="0"/>
                    <a:pt x="2167303" y="5003"/>
                    <a:pt x="2176207" y="13907"/>
                  </a:cubicBezTo>
                  <a:cubicBezTo>
                    <a:pt x="2185112" y="22812"/>
                    <a:pt x="2190115" y="34889"/>
                    <a:pt x="2190115" y="47482"/>
                  </a:cubicBezTo>
                  <a:lnTo>
                    <a:pt x="2190115" y="1402067"/>
                  </a:lnTo>
                  <a:cubicBezTo>
                    <a:pt x="2190115" y="1414660"/>
                    <a:pt x="2185112" y="1426737"/>
                    <a:pt x="2176207" y="1435642"/>
                  </a:cubicBezTo>
                  <a:cubicBezTo>
                    <a:pt x="2167303" y="1444546"/>
                    <a:pt x="2155226" y="1449549"/>
                    <a:pt x="2142633" y="1449549"/>
                  </a:cubicBezTo>
                  <a:lnTo>
                    <a:pt x="47482" y="1449549"/>
                  </a:lnTo>
                  <a:cubicBezTo>
                    <a:pt x="34889" y="1449549"/>
                    <a:pt x="22812" y="1444546"/>
                    <a:pt x="13907" y="1435642"/>
                  </a:cubicBezTo>
                  <a:cubicBezTo>
                    <a:pt x="5003" y="1426737"/>
                    <a:pt x="0" y="1414660"/>
                    <a:pt x="0" y="1402067"/>
                  </a:cubicBezTo>
                  <a:lnTo>
                    <a:pt x="0" y="47482"/>
                  </a:lnTo>
                  <a:cubicBezTo>
                    <a:pt x="0" y="34889"/>
                    <a:pt x="5003" y="22812"/>
                    <a:pt x="13907" y="13907"/>
                  </a:cubicBezTo>
                  <a:cubicBezTo>
                    <a:pt x="22812" y="5003"/>
                    <a:pt x="34889" y="0"/>
                    <a:pt x="47482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2190115" cy="14781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163237" y="6077530"/>
            <a:ext cx="7666826" cy="1493206"/>
            <a:chOff x="0" y="0"/>
            <a:chExt cx="2019246" cy="39327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19246" cy="393272"/>
            </a:xfrm>
            <a:custGeom>
              <a:avLst/>
              <a:gdLst/>
              <a:ahLst/>
              <a:cxnLst/>
              <a:rect l="l" t="t" r="r" b="b"/>
              <a:pathLst>
                <a:path w="2019246" h="393272">
                  <a:moveTo>
                    <a:pt x="36353" y="0"/>
                  </a:moveTo>
                  <a:lnTo>
                    <a:pt x="1982894" y="0"/>
                  </a:lnTo>
                  <a:cubicBezTo>
                    <a:pt x="1992535" y="0"/>
                    <a:pt x="2001781" y="3830"/>
                    <a:pt x="2008599" y="10647"/>
                  </a:cubicBezTo>
                  <a:cubicBezTo>
                    <a:pt x="2015416" y="17465"/>
                    <a:pt x="2019246" y="26711"/>
                    <a:pt x="2019246" y="36353"/>
                  </a:cubicBezTo>
                  <a:lnTo>
                    <a:pt x="2019246" y="356920"/>
                  </a:lnTo>
                  <a:cubicBezTo>
                    <a:pt x="2019246" y="366561"/>
                    <a:pt x="2015416" y="375807"/>
                    <a:pt x="2008599" y="382625"/>
                  </a:cubicBezTo>
                  <a:cubicBezTo>
                    <a:pt x="2001781" y="389442"/>
                    <a:pt x="1992535" y="393272"/>
                    <a:pt x="1982894" y="393272"/>
                  </a:cubicBezTo>
                  <a:lnTo>
                    <a:pt x="36353" y="393272"/>
                  </a:lnTo>
                  <a:cubicBezTo>
                    <a:pt x="26711" y="393272"/>
                    <a:pt x="17465" y="389442"/>
                    <a:pt x="10647" y="382625"/>
                  </a:cubicBezTo>
                  <a:cubicBezTo>
                    <a:pt x="3830" y="375807"/>
                    <a:pt x="0" y="366561"/>
                    <a:pt x="0" y="356920"/>
                  </a:cubicBezTo>
                  <a:lnTo>
                    <a:pt x="0" y="36353"/>
                  </a:lnTo>
                  <a:cubicBezTo>
                    <a:pt x="0" y="26711"/>
                    <a:pt x="3830" y="17465"/>
                    <a:pt x="10647" y="10647"/>
                  </a:cubicBezTo>
                  <a:cubicBezTo>
                    <a:pt x="17465" y="3830"/>
                    <a:pt x="26711" y="0"/>
                    <a:pt x="36353" y="0"/>
                  </a:cubicBezTo>
                  <a:close/>
                </a:path>
              </a:pathLst>
            </a:custGeom>
            <a:solidFill>
              <a:srgbClr val="FFEFD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28575"/>
              <a:ext cx="2019246" cy="4218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094993" y="1343366"/>
            <a:ext cx="1803314" cy="180331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0C1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9492113" y="4341581"/>
            <a:ext cx="6977498" cy="845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00"/>
              </a:lnSpc>
              <a:spcBef>
                <a:spcPct val="0"/>
              </a:spcBef>
            </a:pPr>
            <a:r>
              <a:rPr lang="en-US" sz="6300">
                <a:solidFill>
                  <a:srgbClr val="9D755E"/>
                </a:solidFill>
                <a:latin typeface="Canva Sans"/>
                <a:ea typeface="Canva Sans"/>
                <a:cs typeface="Canva Sans"/>
                <a:sym typeface="Canva Sans"/>
              </a:rPr>
              <a:t>Marathon’s Goals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474163" y="2029285"/>
            <a:ext cx="1121174" cy="77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14"/>
              </a:lnSpc>
              <a:spcBef>
                <a:spcPct val="0"/>
              </a:spcBef>
            </a:pPr>
            <a:r>
              <a:rPr lang="en-US" sz="5814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!</a:t>
            </a:r>
          </a:p>
        </p:txBody>
      </p:sp>
      <p:sp>
        <p:nvSpPr>
          <p:cNvPr id="24" name="Freeform 24"/>
          <p:cNvSpPr/>
          <p:nvPr/>
        </p:nvSpPr>
        <p:spPr>
          <a:xfrm>
            <a:off x="14787984" y="5672397"/>
            <a:ext cx="3363253" cy="5012979"/>
          </a:xfrm>
          <a:custGeom>
            <a:avLst/>
            <a:gdLst/>
            <a:ahLst/>
            <a:cxnLst/>
            <a:rect l="l" t="t" r="r" b="b"/>
            <a:pathLst>
              <a:path w="3363253" h="5012979">
                <a:moveTo>
                  <a:pt x="0" y="0"/>
                </a:moveTo>
                <a:lnTo>
                  <a:pt x="3363254" y="0"/>
                </a:lnTo>
                <a:lnTo>
                  <a:pt x="3363254" y="5012979"/>
                </a:lnTo>
                <a:lnTo>
                  <a:pt x="0" y="50129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5" name="TextBox 25"/>
          <p:cNvSpPr txBox="1"/>
          <p:nvPr/>
        </p:nvSpPr>
        <p:spPr>
          <a:xfrm>
            <a:off x="2592207" y="6756152"/>
            <a:ext cx="5959340" cy="396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1"/>
              </a:lnSpc>
            </a:pPr>
            <a:r>
              <a:rPr lang="en-US" sz="2899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A skeleton of the platform’s website.</a:t>
            </a:r>
          </a:p>
        </p:txBody>
      </p:sp>
      <p:sp>
        <p:nvSpPr>
          <p:cNvPr id="26" name="Freeform 26"/>
          <p:cNvSpPr/>
          <p:nvPr/>
        </p:nvSpPr>
        <p:spPr>
          <a:xfrm rot="-7383068">
            <a:off x="6574358" y="8129047"/>
            <a:ext cx="1217999" cy="1443555"/>
          </a:xfrm>
          <a:custGeom>
            <a:avLst/>
            <a:gdLst/>
            <a:ahLst/>
            <a:cxnLst/>
            <a:rect l="l" t="t" r="r" b="b"/>
            <a:pathLst>
              <a:path w="1217999" h="1443555">
                <a:moveTo>
                  <a:pt x="0" y="0"/>
                </a:moveTo>
                <a:lnTo>
                  <a:pt x="1217999" y="0"/>
                </a:lnTo>
                <a:lnTo>
                  <a:pt x="1217999" y="1443554"/>
                </a:lnTo>
                <a:lnTo>
                  <a:pt x="0" y="1443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7" name="Freeform 27"/>
          <p:cNvSpPr/>
          <p:nvPr/>
        </p:nvSpPr>
        <p:spPr>
          <a:xfrm>
            <a:off x="1383493" y="1495718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8" name="Freeform 28"/>
          <p:cNvSpPr/>
          <p:nvPr/>
        </p:nvSpPr>
        <p:spPr>
          <a:xfrm rot="-8308637">
            <a:off x="15091312" y="850943"/>
            <a:ext cx="1285830" cy="622020"/>
          </a:xfrm>
          <a:custGeom>
            <a:avLst/>
            <a:gdLst/>
            <a:ahLst/>
            <a:cxnLst/>
            <a:rect l="l" t="t" r="r" b="b"/>
            <a:pathLst>
              <a:path w="1285830" h="622020">
                <a:moveTo>
                  <a:pt x="0" y="0"/>
                </a:moveTo>
                <a:lnTo>
                  <a:pt x="1285830" y="0"/>
                </a:lnTo>
                <a:lnTo>
                  <a:pt x="1285830" y="622020"/>
                </a:lnTo>
                <a:lnTo>
                  <a:pt x="0" y="6220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9" name="TextBox 29"/>
          <p:cNvSpPr txBox="1"/>
          <p:nvPr/>
        </p:nvSpPr>
        <p:spPr>
          <a:xfrm>
            <a:off x="1382532" y="3628805"/>
            <a:ext cx="923925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b="1">
                <a:solidFill>
                  <a:srgbClr val="FEFFFF"/>
                </a:solidFill>
                <a:latin typeface="Sukar Bold"/>
                <a:ea typeface="Sukar Bold"/>
                <a:cs typeface="Sukar Bold"/>
                <a:sym typeface="Sukar Bold"/>
              </a:rPr>
              <a:t>Data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82810" y="5120726"/>
            <a:ext cx="1215549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b="1">
                <a:solidFill>
                  <a:srgbClr val="FEFFFF"/>
                </a:solidFill>
                <a:latin typeface="Sukar Bold"/>
                <a:ea typeface="Sukar Bold"/>
                <a:cs typeface="Sukar Bold"/>
                <a:sym typeface="Sukar Bold"/>
              </a:rPr>
              <a:t>Model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547578" y="6555532"/>
            <a:ext cx="416401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b="1">
                <a:solidFill>
                  <a:srgbClr val="FEFFFF"/>
                </a:solidFill>
                <a:latin typeface="Sukar Bold"/>
                <a:ea typeface="Sukar Bold"/>
                <a:cs typeface="Sukar Bold"/>
                <a:sym typeface="Sukar Bold"/>
              </a:rPr>
              <a:t>UI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54330" y="3595514"/>
            <a:ext cx="7062714" cy="2129731"/>
            <a:chOff x="0" y="0"/>
            <a:chExt cx="1860139" cy="5609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60139" cy="560917"/>
            </a:xfrm>
            <a:custGeom>
              <a:avLst/>
              <a:gdLst/>
              <a:ahLst/>
              <a:cxnLst/>
              <a:rect l="l" t="t" r="r" b="b"/>
              <a:pathLst>
                <a:path w="1860139" h="560917">
                  <a:moveTo>
                    <a:pt x="55905" y="0"/>
                  </a:moveTo>
                  <a:lnTo>
                    <a:pt x="1804234" y="0"/>
                  </a:lnTo>
                  <a:cubicBezTo>
                    <a:pt x="1835109" y="0"/>
                    <a:pt x="1860139" y="25029"/>
                    <a:pt x="1860139" y="55905"/>
                  </a:cubicBezTo>
                  <a:lnTo>
                    <a:pt x="1860139" y="505012"/>
                  </a:lnTo>
                  <a:cubicBezTo>
                    <a:pt x="1860139" y="535887"/>
                    <a:pt x="1835109" y="560917"/>
                    <a:pt x="1804234" y="560917"/>
                  </a:cubicBezTo>
                  <a:lnTo>
                    <a:pt x="55905" y="560917"/>
                  </a:lnTo>
                  <a:cubicBezTo>
                    <a:pt x="41078" y="560917"/>
                    <a:pt x="26858" y="555027"/>
                    <a:pt x="16374" y="544543"/>
                  </a:cubicBezTo>
                  <a:cubicBezTo>
                    <a:pt x="5890" y="534059"/>
                    <a:pt x="0" y="519839"/>
                    <a:pt x="0" y="505012"/>
                  </a:cubicBezTo>
                  <a:lnTo>
                    <a:pt x="0" y="55905"/>
                  </a:lnTo>
                  <a:cubicBezTo>
                    <a:pt x="0" y="41078"/>
                    <a:pt x="5890" y="26858"/>
                    <a:pt x="16374" y="16374"/>
                  </a:cubicBezTo>
                  <a:cubicBezTo>
                    <a:pt x="26858" y="5890"/>
                    <a:pt x="41078" y="0"/>
                    <a:pt x="55905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860139" cy="5894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419556" y="1028700"/>
            <a:ext cx="2298569" cy="1690067"/>
            <a:chOff x="0" y="0"/>
            <a:chExt cx="605384" cy="4451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05384" cy="445121"/>
            </a:xfrm>
            <a:custGeom>
              <a:avLst/>
              <a:gdLst/>
              <a:ahLst/>
              <a:cxnLst/>
              <a:rect l="l" t="t" r="r" b="b"/>
              <a:pathLst>
                <a:path w="605384" h="445121">
                  <a:moveTo>
                    <a:pt x="107781" y="0"/>
                  </a:moveTo>
                  <a:lnTo>
                    <a:pt x="497604" y="0"/>
                  </a:lnTo>
                  <a:cubicBezTo>
                    <a:pt x="557129" y="0"/>
                    <a:pt x="605384" y="48255"/>
                    <a:pt x="605384" y="107781"/>
                  </a:cubicBezTo>
                  <a:lnTo>
                    <a:pt x="605384" y="337340"/>
                  </a:lnTo>
                  <a:cubicBezTo>
                    <a:pt x="605384" y="396866"/>
                    <a:pt x="557129" y="445121"/>
                    <a:pt x="497604" y="445121"/>
                  </a:cubicBezTo>
                  <a:lnTo>
                    <a:pt x="107781" y="445121"/>
                  </a:lnTo>
                  <a:cubicBezTo>
                    <a:pt x="48255" y="445121"/>
                    <a:pt x="0" y="396866"/>
                    <a:pt x="0" y="337340"/>
                  </a:cubicBezTo>
                  <a:lnTo>
                    <a:pt x="0" y="107781"/>
                  </a:lnTo>
                  <a:cubicBezTo>
                    <a:pt x="0" y="48255"/>
                    <a:pt x="48255" y="0"/>
                    <a:pt x="107781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605384" cy="4736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169614" y="629474"/>
            <a:ext cx="798453" cy="79845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3AF77"/>
            </a:solidFill>
            <a:ln w="38100" cap="sq">
              <a:solidFill>
                <a:srgbClr val="FFE0C1"/>
              </a:solidFill>
              <a:prstDash val="solid"/>
              <a:miter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814826" y="6522354"/>
            <a:ext cx="3710571" cy="1690067"/>
            <a:chOff x="0" y="0"/>
            <a:chExt cx="977270" cy="44512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77270" cy="445121"/>
            </a:xfrm>
            <a:custGeom>
              <a:avLst/>
              <a:gdLst/>
              <a:ahLst/>
              <a:cxnLst/>
              <a:rect l="l" t="t" r="r" b="b"/>
              <a:pathLst>
                <a:path w="977270" h="445121">
                  <a:moveTo>
                    <a:pt x="66766" y="0"/>
                  </a:moveTo>
                  <a:lnTo>
                    <a:pt x="910503" y="0"/>
                  </a:lnTo>
                  <a:cubicBezTo>
                    <a:pt x="947377" y="0"/>
                    <a:pt x="977270" y="29892"/>
                    <a:pt x="977270" y="66766"/>
                  </a:cubicBezTo>
                  <a:lnTo>
                    <a:pt x="977270" y="378354"/>
                  </a:lnTo>
                  <a:cubicBezTo>
                    <a:pt x="977270" y="396062"/>
                    <a:pt x="970235" y="413044"/>
                    <a:pt x="957714" y="425565"/>
                  </a:cubicBezTo>
                  <a:cubicBezTo>
                    <a:pt x="945193" y="438086"/>
                    <a:pt x="928211" y="445121"/>
                    <a:pt x="910503" y="445121"/>
                  </a:cubicBezTo>
                  <a:lnTo>
                    <a:pt x="66766" y="445121"/>
                  </a:lnTo>
                  <a:cubicBezTo>
                    <a:pt x="29892" y="445121"/>
                    <a:pt x="0" y="415228"/>
                    <a:pt x="0" y="378354"/>
                  </a:cubicBezTo>
                  <a:lnTo>
                    <a:pt x="0" y="66766"/>
                  </a:lnTo>
                  <a:cubicBezTo>
                    <a:pt x="0" y="29892"/>
                    <a:pt x="29892" y="0"/>
                    <a:pt x="66766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977270" cy="4736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267156" y="6123128"/>
            <a:ext cx="798453" cy="79845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870"/>
            </a:solidFill>
            <a:ln w="38100" cap="sq">
              <a:solidFill>
                <a:srgbClr val="FFE0C1"/>
              </a:solidFill>
              <a:prstDash val="solid"/>
              <a:miter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400361" y="6110161"/>
            <a:ext cx="2298569" cy="1690067"/>
            <a:chOff x="0" y="0"/>
            <a:chExt cx="605384" cy="44512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05384" cy="445121"/>
            </a:xfrm>
            <a:custGeom>
              <a:avLst/>
              <a:gdLst/>
              <a:ahLst/>
              <a:cxnLst/>
              <a:rect l="l" t="t" r="r" b="b"/>
              <a:pathLst>
                <a:path w="605384" h="445121">
                  <a:moveTo>
                    <a:pt x="107781" y="0"/>
                  </a:moveTo>
                  <a:lnTo>
                    <a:pt x="497604" y="0"/>
                  </a:lnTo>
                  <a:cubicBezTo>
                    <a:pt x="557129" y="0"/>
                    <a:pt x="605384" y="48255"/>
                    <a:pt x="605384" y="107781"/>
                  </a:cubicBezTo>
                  <a:lnTo>
                    <a:pt x="605384" y="337340"/>
                  </a:lnTo>
                  <a:cubicBezTo>
                    <a:pt x="605384" y="396866"/>
                    <a:pt x="557129" y="445121"/>
                    <a:pt x="497604" y="445121"/>
                  </a:cubicBezTo>
                  <a:lnTo>
                    <a:pt x="107781" y="445121"/>
                  </a:lnTo>
                  <a:cubicBezTo>
                    <a:pt x="48255" y="445121"/>
                    <a:pt x="0" y="396866"/>
                    <a:pt x="0" y="337340"/>
                  </a:cubicBezTo>
                  <a:lnTo>
                    <a:pt x="0" y="107781"/>
                  </a:lnTo>
                  <a:cubicBezTo>
                    <a:pt x="0" y="48255"/>
                    <a:pt x="48255" y="0"/>
                    <a:pt x="107781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605384" cy="4736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150419" y="5710935"/>
            <a:ext cx="798453" cy="798453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28DD2"/>
            </a:solidFill>
            <a:ln w="38100" cap="sq">
              <a:solidFill>
                <a:srgbClr val="FFE0C1"/>
              </a:solidFill>
              <a:prstDash val="solid"/>
              <a:miter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5612284" y="1718518"/>
            <a:ext cx="1913112" cy="520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9"/>
              </a:lnSpc>
            </a:pPr>
            <a:r>
              <a:rPr lang="en-US" sz="37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System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989408" y="3908360"/>
            <a:ext cx="6577016" cy="1627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94"/>
              </a:lnSpc>
              <a:spcBef>
                <a:spcPct val="0"/>
              </a:spcBef>
            </a:pPr>
            <a:r>
              <a:rPr lang="en-US" sz="6294">
                <a:solidFill>
                  <a:srgbClr val="9D755E"/>
                </a:solidFill>
                <a:latin typeface="Canva Sans"/>
                <a:ea typeface="Canva Sans"/>
                <a:cs typeface="Canva Sans"/>
                <a:sym typeface="Canva Sans"/>
              </a:rPr>
              <a:t>Work Achieved Today</a:t>
            </a:r>
          </a:p>
        </p:txBody>
      </p:sp>
      <p:sp>
        <p:nvSpPr>
          <p:cNvPr id="25" name="Freeform 25"/>
          <p:cNvSpPr/>
          <p:nvPr/>
        </p:nvSpPr>
        <p:spPr>
          <a:xfrm>
            <a:off x="4102028" y="1749604"/>
            <a:ext cx="341049" cy="296402"/>
          </a:xfrm>
          <a:custGeom>
            <a:avLst/>
            <a:gdLst/>
            <a:ahLst/>
            <a:cxnLst/>
            <a:rect l="l" t="t" r="r" b="b"/>
            <a:pathLst>
              <a:path w="341049" h="296402">
                <a:moveTo>
                  <a:pt x="0" y="0"/>
                </a:moveTo>
                <a:lnTo>
                  <a:pt x="341049" y="0"/>
                </a:lnTo>
                <a:lnTo>
                  <a:pt x="341049" y="296402"/>
                </a:lnTo>
                <a:lnTo>
                  <a:pt x="0" y="296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6" name="TextBox 26"/>
          <p:cNvSpPr txBox="1"/>
          <p:nvPr/>
        </p:nvSpPr>
        <p:spPr>
          <a:xfrm>
            <a:off x="5343356" y="6329055"/>
            <a:ext cx="646053" cy="443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5"/>
              </a:lnSpc>
            </a:pPr>
            <a:r>
              <a:rPr lang="en-US" sz="3300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02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152716" y="7305542"/>
            <a:ext cx="3027332" cy="494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1"/>
              </a:lnSpc>
            </a:pPr>
            <a:r>
              <a:rPr lang="en-US" sz="3668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anonymization </a:t>
            </a:r>
          </a:p>
        </p:txBody>
      </p:sp>
      <p:sp>
        <p:nvSpPr>
          <p:cNvPr id="28" name="Freeform 28"/>
          <p:cNvSpPr/>
          <p:nvPr/>
        </p:nvSpPr>
        <p:spPr>
          <a:xfrm>
            <a:off x="3814826" y="8933628"/>
            <a:ext cx="341049" cy="296402"/>
          </a:xfrm>
          <a:custGeom>
            <a:avLst/>
            <a:gdLst/>
            <a:ahLst/>
            <a:cxnLst/>
            <a:rect l="l" t="t" r="r" b="b"/>
            <a:pathLst>
              <a:path w="341049" h="296402">
                <a:moveTo>
                  <a:pt x="0" y="0"/>
                </a:moveTo>
                <a:lnTo>
                  <a:pt x="341048" y="0"/>
                </a:lnTo>
                <a:lnTo>
                  <a:pt x="341048" y="296402"/>
                </a:lnTo>
                <a:lnTo>
                  <a:pt x="0" y="296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9" name="TextBox 29"/>
          <p:cNvSpPr txBox="1"/>
          <p:nvPr/>
        </p:nvSpPr>
        <p:spPr>
          <a:xfrm>
            <a:off x="13190163" y="5948879"/>
            <a:ext cx="718965" cy="443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5"/>
              </a:lnSpc>
            </a:pPr>
            <a:r>
              <a:rPr lang="en-US" sz="3300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03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751446" y="6891138"/>
            <a:ext cx="1596397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4"/>
              </a:lnSpc>
            </a:pPr>
            <a:r>
              <a:rPr lang="en-US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Interface</a:t>
            </a:r>
          </a:p>
        </p:txBody>
      </p:sp>
      <p:sp>
        <p:nvSpPr>
          <p:cNvPr id="31" name="Freeform 31"/>
          <p:cNvSpPr/>
          <p:nvPr/>
        </p:nvSpPr>
        <p:spPr>
          <a:xfrm>
            <a:off x="16629671" y="8874541"/>
            <a:ext cx="341049" cy="296402"/>
          </a:xfrm>
          <a:custGeom>
            <a:avLst/>
            <a:gdLst/>
            <a:ahLst/>
            <a:cxnLst/>
            <a:rect l="l" t="t" r="r" b="b"/>
            <a:pathLst>
              <a:path w="341049" h="296402">
                <a:moveTo>
                  <a:pt x="0" y="0"/>
                </a:moveTo>
                <a:lnTo>
                  <a:pt x="341049" y="0"/>
                </a:lnTo>
                <a:lnTo>
                  <a:pt x="341049" y="296402"/>
                </a:lnTo>
                <a:lnTo>
                  <a:pt x="0" y="296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2" name="TextBox 32"/>
          <p:cNvSpPr txBox="1"/>
          <p:nvPr/>
        </p:nvSpPr>
        <p:spPr>
          <a:xfrm>
            <a:off x="6249769" y="9241780"/>
            <a:ext cx="1657398" cy="54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0"/>
              </a:lnSpc>
            </a:pPr>
            <a:r>
              <a:rPr lang="en-US" sz="200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Final checks before posting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6027370" y="854451"/>
            <a:ext cx="1101990" cy="443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5"/>
              </a:lnSpc>
            </a:pPr>
            <a:r>
              <a:rPr lang="en-US" sz="3300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01</a:t>
            </a:r>
          </a:p>
        </p:txBody>
      </p:sp>
      <p:sp>
        <p:nvSpPr>
          <p:cNvPr id="34" name="Freeform 34"/>
          <p:cNvSpPr/>
          <p:nvPr/>
        </p:nvSpPr>
        <p:spPr>
          <a:xfrm>
            <a:off x="17012030" y="6153424"/>
            <a:ext cx="341049" cy="296402"/>
          </a:xfrm>
          <a:custGeom>
            <a:avLst/>
            <a:gdLst/>
            <a:ahLst/>
            <a:cxnLst/>
            <a:rect l="l" t="t" r="r" b="b"/>
            <a:pathLst>
              <a:path w="341049" h="296402">
                <a:moveTo>
                  <a:pt x="0" y="0"/>
                </a:moveTo>
                <a:lnTo>
                  <a:pt x="341049" y="0"/>
                </a:lnTo>
                <a:lnTo>
                  <a:pt x="341049" y="296402"/>
                </a:lnTo>
                <a:lnTo>
                  <a:pt x="0" y="296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5" name="AutoShape 35"/>
          <p:cNvSpPr/>
          <p:nvPr/>
        </p:nvSpPr>
        <p:spPr>
          <a:xfrm>
            <a:off x="6568840" y="2718767"/>
            <a:ext cx="865927" cy="876747"/>
          </a:xfrm>
          <a:prstGeom prst="line">
            <a:avLst/>
          </a:prstGeom>
          <a:ln w="19050" cap="flat">
            <a:solidFill>
              <a:srgbClr val="FDC78F"/>
            </a:solidFill>
            <a:prstDash val="sysDash"/>
            <a:headEnd type="triangle" w="lg" len="med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36" name="AutoShape 36"/>
          <p:cNvSpPr/>
          <p:nvPr/>
        </p:nvSpPr>
        <p:spPr>
          <a:xfrm flipV="1">
            <a:off x="6815666" y="5710935"/>
            <a:ext cx="619101" cy="903797"/>
          </a:xfrm>
          <a:prstGeom prst="line">
            <a:avLst/>
          </a:prstGeom>
          <a:ln w="19050" cap="flat">
            <a:solidFill>
              <a:srgbClr val="FDC78F"/>
            </a:solidFill>
            <a:prstDash val="sysDash"/>
            <a:headEnd type="triangle" w="lg" len="med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37" name="AutoShape 37"/>
          <p:cNvSpPr/>
          <p:nvPr/>
        </p:nvSpPr>
        <p:spPr>
          <a:xfrm flipH="1" flipV="1">
            <a:off x="12974119" y="4575854"/>
            <a:ext cx="732601" cy="1050555"/>
          </a:xfrm>
          <a:prstGeom prst="line">
            <a:avLst/>
          </a:prstGeom>
          <a:ln w="19050" cap="flat">
            <a:solidFill>
              <a:srgbClr val="FDC78F"/>
            </a:solidFill>
            <a:prstDash val="sysDash"/>
            <a:headEnd type="triangle" w="lg" len="med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38" name="Freeform 38"/>
          <p:cNvSpPr/>
          <p:nvPr/>
        </p:nvSpPr>
        <p:spPr>
          <a:xfrm rot="-2179807">
            <a:off x="885915" y="1129765"/>
            <a:ext cx="839229" cy="994641"/>
          </a:xfrm>
          <a:custGeom>
            <a:avLst/>
            <a:gdLst/>
            <a:ahLst/>
            <a:cxnLst/>
            <a:rect l="l" t="t" r="r" b="b"/>
            <a:pathLst>
              <a:path w="839229" h="994641">
                <a:moveTo>
                  <a:pt x="0" y="0"/>
                </a:moveTo>
                <a:lnTo>
                  <a:pt x="839228" y="0"/>
                </a:lnTo>
                <a:lnTo>
                  <a:pt x="839228" y="994641"/>
                </a:lnTo>
                <a:lnTo>
                  <a:pt x="0" y="9946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86204" y="2481947"/>
            <a:ext cx="8315591" cy="2661553"/>
            <a:chOff x="0" y="0"/>
            <a:chExt cx="2190115" cy="7009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0115" cy="700985"/>
            </a:xfrm>
            <a:custGeom>
              <a:avLst/>
              <a:gdLst/>
              <a:ahLst/>
              <a:cxnLst/>
              <a:rect l="l" t="t" r="r" b="b"/>
              <a:pathLst>
                <a:path w="2190115" h="700985">
                  <a:moveTo>
                    <a:pt x="47482" y="0"/>
                  </a:moveTo>
                  <a:lnTo>
                    <a:pt x="2142633" y="0"/>
                  </a:lnTo>
                  <a:cubicBezTo>
                    <a:pt x="2155226" y="0"/>
                    <a:pt x="2167303" y="5003"/>
                    <a:pt x="2176207" y="13907"/>
                  </a:cubicBezTo>
                  <a:cubicBezTo>
                    <a:pt x="2185112" y="22812"/>
                    <a:pt x="2190115" y="34889"/>
                    <a:pt x="2190115" y="47482"/>
                  </a:cubicBezTo>
                  <a:lnTo>
                    <a:pt x="2190115" y="653503"/>
                  </a:lnTo>
                  <a:cubicBezTo>
                    <a:pt x="2190115" y="666096"/>
                    <a:pt x="2185112" y="678174"/>
                    <a:pt x="2176207" y="687078"/>
                  </a:cubicBezTo>
                  <a:cubicBezTo>
                    <a:pt x="2167303" y="695983"/>
                    <a:pt x="2155226" y="700985"/>
                    <a:pt x="2142633" y="700985"/>
                  </a:cubicBezTo>
                  <a:lnTo>
                    <a:pt x="47482" y="700985"/>
                  </a:lnTo>
                  <a:cubicBezTo>
                    <a:pt x="34889" y="700985"/>
                    <a:pt x="22812" y="695983"/>
                    <a:pt x="13907" y="687078"/>
                  </a:cubicBezTo>
                  <a:cubicBezTo>
                    <a:pt x="5003" y="678174"/>
                    <a:pt x="0" y="666096"/>
                    <a:pt x="0" y="653503"/>
                  </a:cubicBezTo>
                  <a:lnTo>
                    <a:pt x="0" y="47482"/>
                  </a:lnTo>
                  <a:cubicBezTo>
                    <a:pt x="0" y="34889"/>
                    <a:pt x="5003" y="22812"/>
                    <a:pt x="13907" y="13907"/>
                  </a:cubicBezTo>
                  <a:cubicBezTo>
                    <a:pt x="22812" y="5003"/>
                    <a:pt x="34889" y="0"/>
                    <a:pt x="47482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190115" cy="729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242343" y="1389790"/>
            <a:ext cx="1803314" cy="180331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0C1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731451" y="3594187"/>
            <a:ext cx="6977498" cy="93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99"/>
              </a:lnSpc>
              <a:spcBef>
                <a:spcPct val="0"/>
              </a:spcBef>
            </a:pPr>
            <a:r>
              <a:rPr lang="en-US" sz="6999">
                <a:solidFill>
                  <a:srgbClr val="9D755E"/>
                </a:solidFill>
                <a:latin typeface="Canva Sans"/>
                <a:ea typeface="Canva Sans"/>
                <a:cs typeface="Canva Sans"/>
                <a:sym typeface="Canva Sans"/>
              </a:rPr>
              <a:t>System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21513" y="2075709"/>
            <a:ext cx="1121174" cy="77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14"/>
              </a:lnSpc>
              <a:spcBef>
                <a:spcPct val="0"/>
              </a:spcBef>
            </a:pPr>
            <a:r>
              <a:rPr lang="en-US" sz="5814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00038" y="3620345"/>
            <a:ext cx="13287924" cy="5051343"/>
            <a:chOff x="0" y="0"/>
            <a:chExt cx="3499700" cy="13303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99700" cy="1330395"/>
            </a:xfrm>
            <a:custGeom>
              <a:avLst/>
              <a:gdLst/>
              <a:ahLst/>
              <a:cxnLst/>
              <a:rect l="l" t="t" r="r" b="b"/>
              <a:pathLst>
                <a:path w="3499700" h="1330395">
                  <a:moveTo>
                    <a:pt x="29714" y="0"/>
                  </a:moveTo>
                  <a:lnTo>
                    <a:pt x="3469986" y="0"/>
                  </a:lnTo>
                  <a:cubicBezTo>
                    <a:pt x="3477866" y="0"/>
                    <a:pt x="3485424" y="3131"/>
                    <a:pt x="3490997" y="8703"/>
                  </a:cubicBezTo>
                  <a:cubicBezTo>
                    <a:pt x="3496570" y="14276"/>
                    <a:pt x="3499700" y="21833"/>
                    <a:pt x="3499700" y="29714"/>
                  </a:cubicBezTo>
                  <a:lnTo>
                    <a:pt x="3499700" y="1300681"/>
                  </a:lnTo>
                  <a:cubicBezTo>
                    <a:pt x="3499700" y="1317091"/>
                    <a:pt x="3486396" y="1330395"/>
                    <a:pt x="3469986" y="1330395"/>
                  </a:cubicBezTo>
                  <a:lnTo>
                    <a:pt x="29714" y="1330395"/>
                  </a:lnTo>
                  <a:cubicBezTo>
                    <a:pt x="21833" y="1330395"/>
                    <a:pt x="14276" y="1327264"/>
                    <a:pt x="8703" y="1321692"/>
                  </a:cubicBezTo>
                  <a:cubicBezTo>
                    <a:pt x="3131" y="1316119"/>
                    <a:pt x="0" y="1308561"/>
                    <a:pt x="0" y="1300681"/>
                  </a:cubicBezTo>
                  <a:lnTo>
                    <a:pt x="0" y="29714"/>
                  </a:lnTo>
                  <a:cubicBezTo>
                    <a:pt x="0" y="21833"/>
                    <a:pt x="3131" y="14276"/>
                    <a:pt x="8703" y="8703"/>
                  </a:cubicBezTo>
                  <a:cubicBezTo>
                    <a:pt x="14276" y="3131"/>
                    <a:pt x="21833" y="0"/>
                    <a:pt x="2971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499700" cy="13589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253905" y="1540301"/>
            <a:ext cx="7780189" cy="3182805"/>
          </a:xfrm>
          <a:custGeom>
            <a:avLst/>
            <a:gdLst/>
            <a:ahLst/>
            <a:cxnLst/>
            <a:rect l="l" t="t" r="r" b="b"/>
            <a:pathLst>
              <a:path w="7780189" h="3182805">
                <a:moveTo>
                  <a:pt x="0" y="0"/>
                </a:moveTo>
                <a:lnTo>
                  <a:pt x="7780190" y="0"/>
                </a:lnTo>
                <a:lnTo>
                  <a:pt x="7780190" y="3182805"/>
                </a:lnTo>
                <a:lnTo>
                  <a:pt x="0" y="31828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TextBox 6"/>
          <p:cNvSpPr txBox="1"/>
          <p:nvPr/>
        </p:nvSpPr>
        <p:spPr>
          <a:xfrm>
            <a:off x="5597705" y="2235102"/>
            <a:ext cx="6749648" cy="1067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69"/>
              </a:lnSpc>
            </a:pPr>
            <a:r>
              <a:rPr lang="en-US" sz="6999" b="1">
                <a:solidFill>
                  <a:srgbClr val="FFFB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What’s next?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61704" y="5037692"/>
            <a:ext cx="12221649" cy="294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Signal bridge </a:t>
            </a:r>
          </a:p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Integration with authentication</a:t>
            </a:r>
          </a:p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service and user management</a:t>
            </a:r>
          </a:p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Migration to Kubernetes</a:t>
            </a:r>
          </a:p>
        </p:txBody>
      </p:sp>
      <p:sp>
        <p:nvSpPr>
          <p:cNvPr id="8" name="Freeform 8"/>
          <p:cNvSpPr/>
          <p:nvPr/>
        </p:nvSpPr>
        <p:spPr>
          <a:xfrm>
            <a:off x="14394058" y="5471302"/>
            <a:ext cx="3372196" cy="4880811"/>
          </a:xfrm>
          <a:custGeom>
            <a:avLst/>
            <a:gdLst/>
            <a:ahLst/>
            <a:cxnLst/>
            <a:rect l="l" t="t" r="r" b="b"/>
            <a:pathLst>
              <a:path w="3372196" h="4880811">
                <a:moveTo>
                  <a:pt x="0" y="0"/>
                </a:moveTo>
                <a:lnTo>
                  <a:pt x="3372196" y="0"/>
                </a:lnTo>
                <a:lnTo>
                  <a:pt x="3372196" y="4880811"/>
                </a:lnTo>
                <a:lnTo>
                  <a:pt x="0" y="488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1087743">
            <a:off x="1604784" y="5402497"/>
            <a:ext cx="1588191" cy="1588191"/>
          </a:xfrm>
          <a:custGeom>
            <a:avLst/>
            <a:gdLst/>
            <a:ahLst/>
            <a:cxnLst/>
            <a:rect l="l" t="t" r="r" b="b"/>
            <a:pathLst>
              <a:path w="1588191" h="1588191">
                <a:moveTo>
                  <a:pt x="0" y="0"/>
                </a:moveTo>
                <a:lnTo>
                  <a:pt x="1588191" y="0"/>
                </a:lnTo>
                <a:lnTo>
                  <a:pt x="1588191" y="1588191"/>
                </a:lnTo>
                <a:lnTo>
                  <a:pt x="0" y="15881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 rot="-1237567">
            <a:off x="1476349" y="7424153"/>
            <a:ext cx="1210887" cy="1210887"/>
          </a:xfrm>
          <a:custGeom>
            <a:avLst/>
            <a:gdLst/>
            <a:ahLst/>
            <a:cxnLst/>
            <a:rect l="l" t="t" r="r" b="b"/>
            <a:pathLst>
              <a:path w="1210887" h="1210887">
                <a:moveTo>
                  <a:pt x="0" y="0"/>
                </a:moveTo>
                <a:lnTo>
                  <a:pt x="1210886" y="0"/>
                </a:lnTo>
                <a:lnTo>
                  <a:pt x="1210886" y="1210887"/>
                </a:lnTo>
                <a:lnTo>
                  <a:pt x="0" y="12108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2179807">
            <a:off x="1737349" y="2388584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>
            <a:off x="6649109" y="9258300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Freeform 13"/>
          <p:cNvSpPr/>
          <p:nvPr/>
        </p:nvSpPr>
        <p:spPr>
          <a:xfrm rot="-8308637">
            <a:off x="14928677" y="1948399"/>
            <a:ext cx="830477" cy="401743"/>
          </a:xfrm>
          <a:custGeom>
            <a:avLst/>
            <a:gdLst/>
            <a:ahLst/>
            <a:cxnLst/>
            <a:rect l="l" t="t" r="r" b="b"/>
            <a:pathLst>
              <a:path w="830477" h="401743">
                <a:moveTo>
                  <a:pt x="0" y="0"/>
                </a:moveTo>
                <a:lnTo>
                  <a:pt x="830476" y="0"/>
                </a:lnTo>
                <a:lnTo>
                  <a:pt x="830476" y="401743"/>
                </a:lnTo>
                <a:lnTo>
                  <a:pt x="0" y="4017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746" y="4868684"/>
            <a:ext cx="3822121" cy="6356958"/>
          </a:xfrm>
          <a:custGeom>
            <a:avLst/>
            <a:gdLst/>
            <a:ahLst/>
            <a:cxnLst/>
            <a:rect l="l" t="t" r="r" b="b"/>
            <a:pathLst>
              <a:path w="3822121" h="6356958">
                <a:moveTo>
                  <a:pt x="0" y="0"/>
                </a:moveTo>
                <a:lnTo>
                  <a:pt x="3822121" y="0"/>
                </a:lnTo>
                <a:lnTo>
                  <a:pt x="3822121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pSp>
        <p:nvGrpSpPr>
          <p:cNvPr id="3" name="Group 3"/>
          <p:cNvGrpSpPr/>
          <p:nvPr/>
        </p:nvGrpSpPr>
        <p:grpSpPr>
          <a:xfrm>
            <a:off x="828409" y="3700971"/>
            <a:ext cx="8315591" cy="2661553"/>
            <a:chOff x="0" y="0"/>
            <a:chExt cx="2190115" cy="7009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90115" cy="700985"/>
            </a:xfrm>
            <a:custGeom>
              <a:avLst/>
              <a:gdLst/>
              <a:ahLst/>
              <a:cxnLst/>
              <a:rect l="l" t="t" r="r" b="b"/>
              <a:pathLst>
                <a:path w="2190115" h="700985">
                  <a:moveTo>
                    <a:pt x="47482" y="0"/>
                  </a:moveTo>
                  <a:lnTo>
                    <a:pt x="2142633" y="0"/>
                  </a:lnTo>
                  <a:cubicBezTo>
                    <a:pt x="2155226" y="0"/>
                    <a:pt x="2167303" y="5003"/>
                    <a:pt x="2176207" y="13907"/>
                  </a:cubicBezTo>
                  <a:cubicBezTo>
                    <a:pt x="2185112" y="22812"/>
                    <a:pt x="2190115" y="34889"/>
                    <a:pt x="2190115" y="47482"/>
                  </a:cubicBezTo>
                  <a:lnTo>
                    <a:pt x="2190115" y="653503"/>
                  </a:lnTo>
                  <a:cubicBezTo>
                    <a:pt x="2190115" y="666096"/>
                    <a:pt x="2185112" y="678174"/>
                    <a:pt x="2176207" y="687078"/>
                  </a:cubicBezTo>
                  <a:cubicBezTo>
                    <a:pt x="2167303" y="695983"/>
                    <a:pt x="2155226" y="700985"/>
                    <a:pt x="2142633" y="700985"/>
                  </a:cubicBezTo>
                  <a:lnTo>
                    <a:pt x="47482" y="700985"/>
                  </a:lnTo>
                  <a:cubicBezTo>
                    <a:pt x="34889" y="700985"/>
                    <a:pt x="22812" y="695983"/>
                    <a:pt x="13907" y="687078"/>
                  </a:cubicBezTo>
                  <a:cubicBezTo>
                    <a:pt x="5003" y="678174"/>
                    <a:pt x="0" y="666096"/>
                    <a:pt x="0" y="653503"/>
                  </a:cubicBezTo>
                  <a:lnTo>
                    <a:pt x="0" y="47482"/>
                  </a:lnTo>
                  <a:cubicBezTo>
                    <a:pt x="0" y="34889"/>
                    <a:pt x="5003" y="22812"/>
                    <a:pt x="13907" y="13907"/>
                  </a:cubicBezTo>
                  <a:cubicBezTo>
                    <a:pt x="22812" y="5003"/>
                    <a:pt x="34889" y="0"/>
                    <a:pt x="47482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2190115" cy="729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084548" y="2608814"/>
            <a:ext cx="1803314" cy="18033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0C1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73656" y="4813211"/>
            <a:ext cx="6977498" cy="93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99"/>
              </a:lnSpc>
              <a:spcBef>
                <a:spcPct val="0"/>
              </a:spcBef>
            </a:pPr>
            <a:r>
              <a:rPr lang="en-US" sz="6999" b="1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Anonymization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463718" y="3294733"/>
            <a:ext cx="1121174" cy="77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14"/>
              </a:lnSpc>
              <a:spcBef>
                <a:spcPct val="0"/>
              </a:spcBef>
            </a:pPr>
            <a:r>
              <a:rPr lang="en-US" sz="5814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2</a:t>
            </a:r>
          </a:p>
        </p:txBody>
      </p:sp>
      <p:sp>
        <p:nvSpPr>
          <p:cNvPr id="11" name="Freeform 11"/>
          <p:cNvSpPr/>
          <p:nvPr/>
        </p:nvSpPr>
        <p:spPr>
          <a:xfrm flipH="1">
            <a:off x="10243705" y="1738884"/>
            <a:ext cx="3752936" cy="1405497"/>
          </a:xfrm>
          <a:custGeom>
            <a:avLst/>
            <a:gdLst/>
            <a:ahLst/>
            <a:cxnLst/>
            <a:rect l="l" t="t" r="r" b="b"/>
            <a:pathLst>
              <a:path w="3752936" h="1405497">
                <a:moveTo>
                  <a:pt x="3752936" y="0"/>
                </a:moveTo>
                <a:lnTo>
                  <a:pt x="0" y="0"/>
                </a:lnTo>
                <a:lnTo>
                  <a:pt x="0" y="1405496"/>
                </a:lnTo>
                <a:lnTo>
                  <a:pt x="3752936" y="1405496"/>
                </a:lnTo>
                <a:lnTo>
                  <a:pt x="375293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Freeform 13"/>
          <p:cNvSpPr/>
          <p:nvPr/>
        </p:nvSpPr>
        <p:spPr>
          <a:xfrm flipH="1">
            <a:off x="10243705" y="4485669"/>
            <a:ext cx="3513062" cy="1315662"/>
          </a:xfrm>
          <a:custGeom>
            <a:avLst/>
            <a:gdLst/>
            <a:ahLst/>
            <a:cxnLst/>
            <a:rect l="l" t="t" r="r" b="b"/>
            <a:pathLst>
              <a:path w="3513062" h="1315662">
                <a:moveTo>
                  <a:pt x="3513062" y="0"/>
                </a:moveTo>
                <a:lnTo>
                  <a:pt x="0" y="0"/>
                </a:lnTo>
                <a:lnTo>
                  <a:pt x="0" y="1315662"/>
                </a:lnTo>
                <a:lnTo>
                  <a:pt x="3513062" y="1315662"/>
                </a:lnTo>
                <a:lnTo>
                  <a:pt x="351306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4" name="Freeform 14"/>
          <p:cNvSpPr/>
          <p:nvPr/>
        </p:nvSpPr>
        <p:spPr>
          <a:xfrm flipH="1">
            <a:off x="10182209" y="7144356"/>
            <a:ext cx="3752936" cy="1405497"/>
          </a:xfrm>
          <a:custGeom>
            <a:avLst/>
            <a:gdLst/>
            <a:ahLst/>
            <a:cxnLst/>
            <a:rect l="l" t="t" r="r" b="b"/>
            <a:pathLst>
              <a:path w="3752936" h="1405497">
                <a:moveTo>
                  <a:pt x="3752936" y="0"/>
                </a:moveTo>
                <a:lnTo>
                  <a:pt x="0" y="0"/>
                </a:lnTo>
                <a:lnTo>
                  <a:pt x="0" y="1405497"/>
                </a:lnTo>
                <a:lnTo>
                  <a:pt x="3752936" y="1405497"/>
                </a:lnTo>
                <a:lnTo>
                  <a:pt x="375293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5" name="TextBox 15"/>
          <p:cNvSpPr txBox="1"/>
          <p:nvPr/>
        </p:nvSpPr>
        <p:spPr>
          <a:xfrm>
            <a:off x="10600462" y="2170293"/>
            <a:ext cx="3396179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 dirty="0" err="1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Dictabert</a:t>
            </a:r>
            <a:r>
              <a:rPr lang="en-US" sz="3499" dirty="0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 NER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405079" y="7515317"/>
            <a:ext cx="3307195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Chat Processing</a:t>
            </a: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0A232FC2-CE7B-B206-1C46-1EE954FFCC3A}"/>
              </a:ext>
            </a:extLst>
          </p:cNvPr>
          <p:cNvSpPr txBox="1"/>
          <p:nvPr/>
        </p:nvSpPr>
        <p:spPr>
          <a:xfrm>
            <a:off x="10575712" y="4845918"/>
            <a:ext cx="3307195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 dirty="0" err="1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RegEx</a:t>
            </a:r>
            <a:endParaRPr lang="en-US" sz="3499" dirty="0">
              <a:solidFill>
                <a:srgbClr val="FFFBF7"/>
              </a:solidFill>
              <a:latin typeface="Sukar"/>
              <a:ea typeface="Sukar"/>
              <a:cs typeface="Sukar"/>
              <a:sym typeface="Suk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399</Words>
  <Application>Microsoft Office PowerPoint</Application>
  <PresentationFormat>Custom</PresentationFormat>
  <Paragraphs>106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TAN Nimbus</vt:lpstr>
      <vt:lpstr>Calibri</vt:lpstr>
      <vt:lpstr>Arimo</vt:lpstr>
      <vt:lpstr>Sukar Bold</vt:lpstr>
      <vt:lpstr>Canva Sans</vt:lpstr>
      <vt:lpstr>Aptos</vt:lpstr>
      <vt:lpstr>Sukar</vt:lpstr>
      <vt:lpstr>Canva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ETEE Platform</dc:title>
  <cp:lastModifiedBy>Ron Sharabi</cp:lastModifiedBy>
  <cp:revision>2</cp:revision>
  <dcterms:created xsi:type="dcterms:W3CDTF">2006-08-16T00:00:00Z</dcterms:created>
  <dcterms:modified xsi:type="dcterms:W3CDTF">2025-01-16T15:34:09Z</dcterms:modified>
  <dc:identifier>DAGcXCbLb10</dc:identifier>
</cp:coreProperties>
</file>