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nva Sans Bold" panose="020B0604020202020204" charset="0"/>
      <p:regular r:id="rId24"/>
    </p:embeddedFont>
    <p:embeddedFont>
      <p:font typeface="Sukar" panose="020B0604020202020204" charset="0"/>
      <p:regular r:id="rId25"/>
    </p:embeddedFont>
    <p:embeddedFont>
      <p:font typeface="Sukar Bold" panose="020B0604020202020204" charset="0"/>
      <p:regular r:id="rId26"/>
    </p:embeddedFont>
    <p:embeddedFont>
      <p:font typeface="TAN Nimbus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1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EDC40AF-7F89-4362-A026-2072FD254A5B}" type="datetimeFigureOut">
              <a:rPr lang="he-IL" smtClean="0"/>
              <a:t>י"א/כסלו/תשפ"ה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3DF03B-2334-439C-86AD-28022798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97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RAG (Retrieval-Augmented Generation)</a:t>
            </a:r>
            <a:r>
              <a:rPr lang="en-US" dirty="0"/>
              <a:t> is a framework for enhancing the performance of large language models (LLMs) by integrating external knowledge retrieval with text generation.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DF03B-2334-439C-86AD-28022798858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51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svg"/><Relationship Id="rId1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48.svg"/><Relationship Id="rId12" Type="http://schemas.openxmlformats.org/officeDocument/2006/relationships/image" Target="../media/image33.png"/><Relationship Id="rId17" Type="http://schemas.openxmlformats.org/officeDocument/2006/relationships/image" Target="../media/image58.svg"/><Relationship Id="rId2" Type="http://schemas.openxmlformats.org/officeDocument/2006/relationships/image" Target="../media/image5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32.svg"/><Relationship Id="rId5" Type="http://schemas.openxmlformats.org/officeDocument/2006/relationships/image" Target="../media/image62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60.svg"/><Relationship Id="rId4" Type="http://schemas.openxmlformats.org/officeDocument/2006/relationships/image" Target="../media/image61.png"/><Relationship Id="rId9" Type="http://schemas.openxmlformats.org/officeDocument/2006/relationships/image" Target="../media/image14.sv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4.svg"/><Relationship Id="rId7" Type="http://schemas.openxmlformats.org/officeDocument/2006/relationships/image" Target="../media/image4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4.svg"/><Relationship Id="rId7" Type="http://schemas.openxmlformats.org/officeDocument/2006/relationships/image" Target="../media/image4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71.svg"/><Relationship Id="rId5" Type="http://schemas.openxmlformats.org/officeDocument/2006/relationships/image" Target="../media/image41.png"/><Relationship Id="rId10" Type="http://schemas.openxmlformats.org/officeDocument/2006/relationships/image" Target="../media/image70.png"/><Relationship Id="rId4" Type="http://schemas.openxmlformats.org/officeDocument/2006/relationships/image" Target="../media/image32.sv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8.svg"/><Relationship Id="rId3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4.svg"/><Relationship Id="rId5" Type="http://schemas.openxmlformats.org/officeDocument/2006/relationships/image" Target="../media/image12.sv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4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3.svg"/><Relationship Id="rId7" Type="http://schemas.openxmlformats.org/officeDocument/2006/relationships/image" Target="../media/image42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2.svg"/><Relationship Id="rId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31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3.svg"/><Relationship Id="rId7" Type="http://schemas.openxmlformats.org/officeDocument/2006/relationships/image" Target="../media/image42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2.svg"/><Relationship Id="rId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31.png"/><Relationship Id="rId9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24.svg"/><Relationship Id="rId7" Type="http://schemas.openxmlformats.org/officeDocument/2006/relationships/image" Target="../media/image77.sv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8.svg"/><Relationship Id="rId5" Type="http://schemas.openxmlformats.org/officeDocument/2006/relationships/image" Target="../media/image75.svg"/><Relationship Id="rId15" Type="http://schemas.openxmlformats.org/officeDocument/2006/relationships/image" Target="../media/image62.svg"/><Relationship Id="rId10" Type="http://schemas.openxmlformats.org/officeDocument/2006/relationships/image" Target="../media/image17.png"/><Relationship Id="rId4" Type="http://schemas.openxmlformats.org/officeDocument/2006/relationships/image" Target="../media/image74.png"/><Relationship Id="rId9" Type="http://schemas.openxmlformats.org/officeDocument/2006/relationships/image" Target="../media/image10.sv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.svg"/><Relationship Id="rId3" Type="http://schemas.openxmlformats.org/officeDocument/2006/relationships/image" Target="../media/image38.png"/><Relationship Id="rId7" Type="http://schemas.openxmlformats.org/officeDocument/2006/relationships/image" Target="../media/image32.svg"/><Relationship Id="rId12" Type="http://schemas.openxmlformats.org/officeDocument/2006/relationships/image" Target="../media/image2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4.sv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svg"/><Relationship Id="rId9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8.svg"/><Relationship Id="rId3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4.svg"/><Relationship Id="rId5" Type="http://schemas.openxmlformats.org/officeDocument/2006/relationships/image" Target="../media/image12.sv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2.svg"/><Relationship Id="rId7" Type="http://schemas.openxmlformats.org/officeDocument/2006/relationships/image" Target="../media/image4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2.svg"/><Relationship Id="rId7" Type="http://schemas.openxmlformats.org/officeDocument/2006/relationships/image" Target="../media/image4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2.svg"/><Relationship Id="rId7" Type="http://schemas.openxmlformats.org/officeDocument/2006/relationships/image" Target="../media/image4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56.svg"/><Relationship Id="rId12" Type="http://schemas.openxmlformats.org/officeDocument/2006/relationships/image" Target="../media/image43.png"/><Relationship Id="rId17" Type="http://schemas.openxmlformats.org/officeDocument/2006/relationships/image" Target="../media/image60.svg"/><Relationship Id="rId2" Type="http://schemas.openxmlformats.org/officeDocument/2006/relationships/image" Target="../media/image23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42.svg"/><Relationship Id="rId5" Type="http://schemas.openxmlformats.org/officeDocument/2006/relationships/image" Target="../media/image54.svg"/><Relationship Id="rId15" Type="http://schemas.openxmlformats.org/officeDocument/2006/relationships/image" Target="../media/image58.svg"/><Relationship Id="rId10" Type="http://schemas.openxmlformats.org/officeDocument/2006/relationships/image" Target="../media/image41.png"/><Relationship Id="rId4" Type="http://schemas.openxmlformats.org/officeDocument/2006/relationships/image" Target="../media/image53.png"/><Relationship Id="rId9" Type="http://schemas.openxmlformats.org/officeDocument/2006/relationships/image" Target="../media/image32.sv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3046" y="1431330"/>
            <a:ext cx="7594493" cy="8156620"/>
            <a:chOff x="0" y="0"/>
            <a:chExt cx="2000196" cy="2148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0196" cy="2148246"/>
            </a:xfrm>
            <a:custGeom>
              <a:avLst/>
              <a:gdLst/>
              <a:ahLst/>
              <a:cxnLst/>
              <a:rect l="l" t="t" r="r" b="b"/>
              <a:pathLst>
                <a:path w="2000196" h="214824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98850" y="8304313"/>
            <a:ext cx="497007" cy="497007"/>
          </a:xfrm>
          <a:custGeom>
            <a:avLst/>
            <a:gdLst/>
            <a:ahLst/>
            <a:cxnLst/>
            <a:rect l="l" t="t" r="r" b="b"/>
            <a:pathLst>
              <a:path w="497007" h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709810" y="8304313"/>
            <a:ext cx="573069" cy="497007"/>
          </a:xfrm>
          <a:custGeom>
            <a:avLst/>
            <a:gdLst/>
            <a:ahLst/>
            <a:cxnLst/>
            <a:rect l="l" t="t" r="r" b="b"/>
            <a:pathLst>
              <a:path w="573069" h="497007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4569057" y="3302537"/>
            <a:ext cx="9149885" cy="3894231"/>
            <a:chOff x="0" y="0"/>
            <a:chExt cx="2409846" cy="1025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9846" cy="1025641"/>
            </a:xfrm>
            <a:custGeom>
              <a:avLst/>
              <a:gdLst/>
              <a:ahLst/>
              <a:cxnLst/>
              <a:rect l="l" t="t" r="r" b="b"/>
              <a:pathLst>
                <a:path w="2409846" h="1025641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979575">
            <a:off x="4441069" y="983044"/>
            <a:ext cx="1130888" cy="437631"/>
          </a:xfrm>
          <a:custGeom>
            <a:avLst/>
            <a:gdLst/>
            <a:ahLst/>
            <a:cxnLst/>
            <a:rect l="l" t="t" r="r" b="b"/>
            <a:pathLst>
              <a:path w="1130888" h="437631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1961711" y="5331752"/>
            <a:ext cx="3475868" cy="5166830"/>
          </a:xfrm>
          <a:custGeom>
            <a:avLst/>
            <a:gdLst/>
            <a:ahLst/>
            <a:cxnLst/>
            <a:rect l="l" t="t" r="r" b="b"/>
            <a:pathLst>
              <a:path w="3475868" h="5166830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1733913" y="2962326"/>
            <a:ext cx="1425434" cy="1689403"/>
          </a:xfrm>
          <a:custGeom>
            <a:avLst/>
            <a:gdLst/>
            <a:ahLst/>
            <a:cxnLst/>
            <a:rect l="l" t="t" r="r" b="b"/>
            <a:pathLst>
              <a:path w="1425434" h="1689403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4893950" y="3473987"/>
            <a:ext cx="827497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b="1" dirty="0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E2EE Platform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53960" y="4845587"/>
            <a:ext cx="8954951" cy="203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5"/>
              </a:lnSpc>
            </a:pPr>
            <a:r>
              <a:rPr lang="en-US" sz="4939" dirty="0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5335"/>
              </a:lnSpc>
            </a:pPr>
            <a:r>
              <a:rPr lang="en-US" sz="4939" dirty="0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5335"/>
              </a:lnSpc>
            </a:pPr>
            <a:r>
              <a:rPr lang="en-US" sz="4939" dirty="0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id="15" name="Freeform 15"/>
          <p:cNvSpPr/>
          <p:nvPr/>
        </p:nvSpPr>
        <p:spPr>
          <a:xfrm rot="830817">
            <a:off x="13506341" y="1975834"/>
            <a:ext cx="1884775" cy="1665455"/>
          </a:xfrm>
          <a:custGeom>
            <a:avLst/>
            <a:gdLst/>
            <a:ahLst/>
            <a:cxnLst/>
            <a:rect l="l" t="t" r="r" b="b"/>
            <a:pathLst>
              <a:path w="1884775" h="166545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43631">
            <a:off x="13280771" y="4030148"/>
            <a:ext cx="1491614" cy="1318045"/>
          </a:xfrm>
          <a:custGeom>
            <a:avLst/>
            <a:gdLst/>
            <a:ahLst/>
            <a:cxnLst/>
            <a:rect l="l" t="t" r="r" b="b"/>
            <a:pathLst>
              <a:path w="1491614" h="1318045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2341666" y="5190236"/>
            <a:ext cx="3759496" cy="5603585"/>
          </a:xfrm>
          <a:custGeom>
            <a:avLst/>
            <a:gdLst/>
            <a:ahLst/>
            <a:cxnLst/>
            <a:rect l="l" t="t" r="r" b="b"/>
            <a:pathLst>
              <a:path w="3759496" h="5603585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996344" y="9804633"/>
            <a:ext cx="819182" cy="715760"/>
          </a:xfrm>
          <a:custGeom>
            <a:avLst/>
            <a:gdLst/>
            <a:ahLst/>
            <a:cxnLst/>
            <a:rect l="l" t="t" r="r" b="b"/>
            <a:pathLst>
              <a:path w="819182" h="715760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Freeform 19"/>
          <p:cNvSpPr/>
          <p:nvPr/>
        </p:nvSpPr>
        <p:spPr>
          <a:xfrm rot="-8308637">
            <a:off x="15914079" y="3356193"/>
            <a:ext cx="1058818" cy="512203"/>
          </a:xfrm>
          <a:custGeom>
            <a:avLst/>
            <a:gdLst/>
            <a:ahLst/>
            <a:cxnLst/>
            <a:rect l="l" t="t" r="r" b="b"/>
            <a:pathLst>
              <a:path w="1058818" h="512203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5988382" y="8304313"/>
            <a:ext cx="596143" cy="530567"/>
          </a:xfrm>
          <a:custGeom>
            <a:avLst/>
            <a:gdLst/>
            <a:ahLst/>
            <a:cxnLst/>
            <a:rect l="l" t="t" r="r" b="b"/>
            <a:pathLst>
              <a:path w="596143" h="530567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TextBox 21"/>
          <p:cNvSpPr txBox="1"/>
          <p:nvPr/>
        </p:nvSpPr>
        <p:spPr>
          <a:xfrm>
            <a:off x="6724627" y="1952666"/>
            <a:ext cx="5265441" cy="987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 dirty="0" err="1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</a:t>
            </a:r>
            <a:r>
              <a:rPr lang="en-US" sz="3503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 Fabian, Ron Sharabi, Amit Cohen, Eran Fishbein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5775" y="7466048"/>
            <a:ext cx="6367695" cy="44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Greenberg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0245" y="-1797671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99975" y="3734982"/>
            <a:ext cx="2562111" cy="529737"/>
          </a:xfrm>
          <a:custGeom>
            <a:avLst/>
            <a:gdLst/>
            <a:ahLst/>
            <a:cxnLst/>
            <a:rect l="l" t="t" r="r" b="b"/>
            <a:pathLst>
              <a:path w="2562111" h="529737">
                <a:moveTo>
                  <a:pt x="0" y="0"/>
                </a:moveTo>
                <a:lnTo>
                  <a:pt x="2562111" y="0"/>
                </a:lnTo>
                <a:lnTo>
                  <a:pt x="2562111" y="529736"/>
                </a:lnTo>
                <a:lnTo>
                  <a:pt x="0" y="529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9899975" y="7301367"/>
            <a:ext cx="2562111" cy="529737"/>
          </a:xfrm>
          <a:custGeom>
            <a:avLst/>
            <a:gdLst/>
            <a:ahLst/>
            <a:cxnLst/>
            <a:rect l="l" t="t" r="r" b="b"/>
            <a:pathLst>
              <a:path w="2562111" h="529737">
                <a:moveTo>
                  <a:pt x="0" y="0"/>
                </a:moveTo>
                <a:lnTo>
                  <a:pt x="2562111" y="0"/>
                </a:lnTo>
                <a:lnTo>
                  <a:pt x="2562111" y="529737"/>
                </a:lnTo>
                <a:lnTo>
                  <a:pt x="0" y="529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8702627" y="2768829"/>
            <a:ext cx="8040187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User accessibility - development of a web application.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02627" y="3789333"/>
            <a:ext cx="1197348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Reply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02627" y="5873414"/>
            <a:ext cx="8040187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User anonymization - use of LLMS for anonymization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02627" y="7355719"/>
            <a:ext cx="1197348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Reply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1386021">
            <a:off x="4300460" y="3671455"/>
            <a:ext cx="2365512" cy="2090252"/>
          </a:xfrm>
          <a:custGeom>
            <a:avLst/>
            <a:gdLst/>
            <a:ahLst/>
            <a:cxnLst/>
            <a:rect l="l" t="t" r="r" b="b"/>
            <a:pathLst>
              <a:path w="2365512" h="2090252">
                <a:moveTo>
                  <a:pt x="0" y="0"/>
                </a:moveTo>
                <a:lnTo>
                  <a:pt x="2365512" y="0"/>
                </a:lnTo>
                <a:lnTo>
                  <a:pt x="2365512" y="2090253"/>
                </a:lnTo>
                <a:lnTo>
                  <a:pt x="0" y="2090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7454590" y="2287978"/>
            <a:ext cx="970320" cy="1227337"/>
          </a:xfrm>
          <a:custGeom>
            <a:avLst/>
            <a:gdLst/>
            <a:ahLst/>
            <a:cxnLst/>
            <a:rect l="l" t="t" r="r" b="b"/>
            <a:pathLst>
              <a:path w="970320" h="1227337">
                <a:moveTo>
                  <a:pt x="0" y="0"/>
                </a:moveTo>
                <a:lnTo>
                  <a:pt x="970321" y="0"/>
                </a:lnTo>
                <a:lnTo>
                  <a:pt x="970321" y="1227337"/>
                </a:lnTo>
                <a:lnTo>
                  <a:pt x="0" y="12273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356746" y="5714652"/>
            <a:ext cx="970320" cy="1299344"/>
          </a:xfrm>
          <a:custGeom>
            <a:avLst/>
            <a:gdLst/>
            <a:ahLst/>
            <a:cxnLst/>
            <a:rect l="l" t="t" r="r" b="b"/>
            <a:pathLst>
              <a:path w="970320" h="1299344">
                <a:moveTo>
                  <a:pt x="0" y="0"/>
                </a:moveTo>
                <a:lnTo>
                  <a:pt x="970321" y="0"/>
                </a:lnTo>
                <a:lnTo>
                  <a:pt x="970321" y="1299344"/>
                </a:lnTo>
                <a:lnTo>
                  <a:pt x="0" y="129934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59126" y="395920"/>
            <a:ext cx="3977791" cy="2346649"/>
            <a:chOff x="0" y="0"/>
            <a:chExt cx="1047649" cy="6180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17667" y="395920"/>
            <a:ext cx="3977791" cy="2346649"/>
            <a:chOff x="0" y="0"/>
            <a:chExt cx="1047649" cy="6180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17667" y="4919780"/>
            <a:ext cx="3977791" cy="2346649"/>
            <a:chOff x="0" y="0"/>
            <a:chExt cx="1047649" cy="6180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Matrix Server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995458" y="1569244"/>
            <a:ext cx="1763669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2" name="AutoShape 12"/>
          <p:cNvSpPr/>
          <p:nvPr/>
        </p:nvSpPr>
        <p:spPr>
          <a:xfrm flipV="1">
            <a:off x="10006562" y="2742569"/>
            <a:ext cx="5741459" cy="21772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3" name="AutoShape 13"/>
          <p:cNvSpPr/>
          <p:nvPr/>
        </p:nvSpPr>
        <p:spPr>
          <a:xfrm>
            <a:off x="10006562" y="2742569"/>
            <a:ext cx="0" cy="21772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59126" y="395920"/>
            <a:ext cx="3977791" cy="2346649"/>
            <a:chOff x="0" y="0"/>
            <a:chExt cx="1047649" cy="6180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17667" y="395920"/>
            <a:ext cx="3977791" cy="2346649"/>
            <a:chOff x="0" y="0"/>
            <a:chExt cx="1047649" cy="6180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17667" y="4233980"/>
            <a:ext cx="3977791" cy="2346649"/>
            <a:chOff x="0" y="0"/>
            <a:chExt cx="1047649" cy="6180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Matrix Server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995458" y="1569244"/>
            <a:ext cx="1763669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2" name="AutoShape 12"/>
          <p:cNvSpPr/>
          <p:nvPr/>
        </p:nvSpPr>
        <p:spPr>
          <a:xfrm flipV="1">
            <a:off x="10006562" y="2742569"/>
            <a:ext cx="5741459" cy="1491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3" name="AutoShape 13"/>
          <p:cNvSpPr/>
          <p:nvPr/>
        </p:nvSpPr>
        <p:spPr>
          <a:xfrm>
            <a:off x="10006562" y="2742569"/>
            <a:ext cx="0" cy="1491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14" name="Group 14"/>
          <p:cNvGrpSpPr/>
          <p:nvPr/>
        </p:nvGrpSpPr>
        <p:grpSpPr>
          <a:xfrm>
            <a:off x="8017667" y="7701080"/>
            <a:ext cx="3977791" cy="2346649"/>
            <a:chOff x="0" y="0"/>
            <a:chExt cx="1047649" cy="6180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Registarion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3759126" y="7701080"/>
            <a:ext cx="2306881" cy="2306881"/>
          </a:xfrm>
          <a:custGeom>
            <a:avLst/>
            <a:gdLst/>
            <a:ahLst/>
            <a:cxnLst/>
            <a:rect l="l" t="t" r="r" b="b"/>
            <a:pathLst>
              <a:path w="2306881" h="2306881">
                <a:moveTo>
                  <a:pt x="0" y="0"/>
                </a:moveTo>
                <a:lnTo>
                  <a:pt x="2306882" y="0"/>
                </a:lnTo>
                <a:lnTo>
                  <a:pt x="2306882" y="2306881"/>
                </a:lnTo>
                <a:lnTo>
                  <a:pt x="0" y="230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AutoShape 18"/>
          <p:cNvSpPr/>
          <p:nvPr/>
        </p:nvSpPr>
        <p:spPr>
          <a:xfrm flipV="1">
            <a:off x="10006562" y="6580629"/>
            <a:ext cx="0" cy="11204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19" name="AutoShape 19"/>
          <p:cNvSpPr/>
          <p:nvPr/>
        </p:nvSpPr>
        <p:spPr>
          <a:xfrm flipH="1">
            <a:off x="12284942" y="8854521"/>
            <a:ext cx="14741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1938528" y="3996707"/>
            <a:ext cx="2226041" cy="2821195"/>
          </a:xfrm>
          <a:custGeom>
            <a:avLst/>
            <a:gdLst/>
            <a:ahLst/>
            <a:cxnLst/>
            <a:rect l="l" t="t" r="r" b="b"/>
            <a:pathLst>
              <a:path w="2226041" h="2821195">
                <a:moveTo>
                  <a:pt x="0" y="0"/>
                </a:moveTo>
                <a:lnTo>
                  <a:pt x="2226041" y="0"/>
                </a:lnTo>
                <a:lnTo>
                  <a:pt x="2226041" y="2821195"/>
                </a:lnTo>
                <a:lnTo>
                  <a:pt x="0" y="28211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AutoShape 21"/>
          <p:cNvSpPr/>
          <p:nvPr/>
        </p:nvSpPr>
        <p:spPr>
          <a:xfrm flipH="1" flipV="1">
            <a:off x="4164569" y="5407305"/>
            <a:ext cx="3853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59126" y="395920"/>
            <a:ext cx="3977791" cy="2346649"/>
            <a:chOff x="0" y="0"/>
            <a:chExt cx="1047649" cy="6180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17667" y="395920"/>
            <a:ext cx="3977791" cy="2346649"/>
            <a:chOff x="0" y="0"/>
            <a:chExt cx="1047649" cy="6180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Bridge #1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17667" y="4233980"/>
            <a:ext cx="3977791" cy="2346649"/>
            <a:chOff x="0" y="0"/>
            <a:chExt cx="1047649" cy="6180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Matrix Server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995458" y="1569244"/>
            <a:ext cx="1763669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2" name="AutoShape 12"/>
          <p:cNvSpPr/>
          <p:nvPr/>
        </p:nvSpPr>
        <p:spPr>
          <a:xfrm flipV="1">
            <a:off x="10006562" y="2742569"/>
            <a:ext cx="5741459" cy="1491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13" name="AutoShape 13"/>
          <p:cNvSpPr/>
          <p:nvPr/>
        </p:nvSpPr>
        <p:spPr>
          <a:xfrm>
            <a:off x="10006562" y="2742569"/>
            <a:ext cx="0" cy="1491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14" name="Group 14"/>
          <p:cNvGrpSpPr/>
          <p:nvPr/>
        </p:nvGrpSpPr>
        <p:grpSpPr>
          <a:xfrm>
            <a:off x="8017667" y="7701080"/>
            <a:ext cx="3977791" cy="2346649"/>
            <a:chOff x="0" y="0"/>
            <a:chExt cx="1047649" cy="6180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Registarion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3759126" y="7701080"/>
            <a:ext cx="2306881" cy="2306881"/>
          </a:xfrm>
          <a:custGeom>
            <a:avLst/>
            <a:gdLst/>
            <a:ahLst/>
            <a:cxnLst/>
            <a:rect l="l" t="t" r="r" b="b"/>
            <a:pathLst>
              <a:path w="2306881" h="2306881">
                <a:moveTo>
                  <a:pt x="0" y="0"/>
                </a:moveTo>
                <a:lnTo>
                  <a:pt x="2306882" y="0"/>
                </a:lnTo>
                <a:lnTo>
                  <a:pt x="2306882" y="2306881"/>
                </a:lnTo>
                <a:lnTo>
                  <a:pt x="0" y="230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AutoShape 18"/>
          <p:cNvSpPr/>
          <p:nvPr/>
        </p:nvSpPr>
        <p:spPr>
          <a:xfrm flipV="1">
            <a:off x="10006562" y="6580629"/>
            <a:ext cx="0" cy="11204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19" name="AutoShape 19"/>
          <p:cNvSpPr/>
          <p:nvPr/>
        </p:nvSpPr>
        <p:spPr>
          <a:xfrm flipH="1">
            <a:off x="12284942" y="8854521"/>
            <a:ext cx="14741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1938528" y="3996707"/>
            <a:ext cx="2226041" cy="2821195"/>
          </a:xfrm>
          <a:custGeom>
            <a:avLst/>
            <a:gdLst/>
            <a:ahLst/>
            <a:cxnLst/>
            <a:rect l="l" t="t" r="r" b="b"/>
            <a:pathLst>
              <a:path w="2226041" h="2821195">
                <a:moveTo>
                  <a:pt x="0" y="0"/>
                </a:moveTo>
                <a:lnTo>
                  <a:pt x="2226041" y="0"/>
                </a:lnTo>
                <a:lnTo>
                  <a:pt x="2226041" y="2821195"/>
                </a:lnTo>
                <a:lnTo>
                  <a:pt x="0" y="28211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AutoShape 21"/>
          <p:cNvSpPr/>
          <p:nvPr/>
        </p:nvSpPr>
        <p:spPr>
          <a:xfrm flipH="1" flipV="1">
            <a:off x="4164569" y="5407305"/>
            <a:ext cx="3853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22" name="Group 22"/>
          <p:cNvGrpSpPr/>
          <p:nvPr/>
        </p:nvGrpSpPr>
        <p:grpSpPr>
          <a:xfrm>
            <a:off x="1028700" y="738378"/>
            <a:ext cx="4008382" cy="2004191"/>
            <a:chOff x="0" y="0"/>
            <a:chExt cx="812800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Anonymization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62653" y="7681196"/>
            <a:ext cx="3977791" cy="2346649"/>
            <a:chOff x="0" y="0"/>
            <a:chExt cx="1047649" cy="61804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47649" cy="618047"/>
            </a:xfrm>
            <a:custGeom>
              <a:avLst/>
              <a:gdLst/>
              <a:ahLst/>
              <a:cxnLst/>
              <a:rect l="l" t="t" r="r" b="b"/>
              <a:pathLst>
                <a:path w="1047649" h="618047">
                  <a:moveTo>
                    <a:pt x="99261" y="0"/>
                  </a:moveTo>
                  <a:lnTo>
                    <a:pt x="948388" y="0"/>
                  </a:lnTo>
                  <a:cubicBezTo>
                    <a:pt x="1003208" y="0"/>
                    <a:pt x="1047649" y="44440"/>
                    <a:pt x="1047649" y="99261"/>
                  </a:cubicBezTo>
                  <a:lnTo>
                    <a:pt x="1047649" y="518787"/>
                  </a:lnTo>
                  <a:cubicBezTo>
                    <a:pt x="1047649" y="573607"/>
                    <a:pt x="1003208" y="618047"/>
                    <a:pt x="948388" y="618047"/>
                  </a:cubicBezTo>
                  <a:lnTo>
                    <a:pt x="99261" y="618047"/>
                  </a:lnTo>
                  <a:cubicBezTo>
                    <a:pt x="44440" y="618047"/>
                    <a:pt x="0" y="573607"/>
                    <a:pt x="0" y="518787"/>
                  </a:cubicBezTo>
                  <a:lnTo>
                    <a:pt x="0" y="99261"/>
                  </a:lnTo>
                  <a:cubicBezTo>
                    <a:pt x="0" y="44440"/>
                    <a:pt x="44440" y="0"/>
                    <a:pt x="99261" y="0"/>
                  </a:cubicBezTo>
                  <a:close/>
                </a:path>
              </a:pathLst>
            </a:custGeom>
            <a:solidFill>
              <a:srgbClr val="25D366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1047649" cy="69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Administration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Sukar"/>
                  <a:ea typeface="Sukar"/>
                  <a:cs typeface="Sukar"/>
                  <a:sym typeface="Sukar"/>
                </a:rPr>
                <a:t>Panel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>
            <a:off x="5040444" y="8854521"/>
            <a:ext cx="2977223" cy="19884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29" name="AutoShape 29"/>
          <p:cNvSpPr/>
          <p:nvPr/>
        </p:nvSpPr>
        <p:spPr>
          <a:xfrm flipH="1" flipV="1">
            <a:off x="3051548" y="6817902"/>
            <a:ext cx="0" cy="863294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  <p:sp>
        <p:nvSpPr>
          <p:cNvPr id="30" name="AutoShape 30"/>
          <p:cNvSpPr/>
          <p:nvPr/>
        </p:nvSpPr>
        <p:spPr>
          <a:xfrm flipV="1">
            <a:off x="5040444" y="6817902"/>
            <a:ext cx="4629336" cy="2036619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331276">
            <a:off x="14451709" y="9014424"/>
            <a:ext cx="1535359" cy="742730"/>
          </a:xfrm>
          <a:custGeom>
            <a:avLst/>
            <a:gdLst/>
            <a:ahLst/>
            <a:cxnLst/>
            <a:rect l="l" t="t" r="r" b="b"/>
            <a:pathLst>
              <a:path w="1535359" h="742730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 rot="-2179807">
            <a:off x="-299104" y="7019692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8371286" y="6079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552342" y="607918"/>
            <a:ext cx="11127034" cy="9235438"/>
          </a:xfrm>
          <a:custGeom>
            <a:avLst/>
            <a:gdLst/>
            <a:ahLst/>
            <a:cxnLst/>
            <a:rect l="l" t="t" r="r" b="b"/>
            <a:pathLst>
              <a:path w="11127034" h="9235438">
                <a:moveTo>
                  <a:pt x="0" y="0"/>
                </a:moveTo>
                <a:lnTo>
                  <a:pt x="11127033" y="0"/>
                </a:lnTo>
                <a:lnTo>
                  <a:pt x="11127033" y="9235438"/>
                </a:lnTo>
                <a:lnTo>
                  <a:pt x="0" y="92354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331276">
            <a:off x="14451709" y="9014424"/>
            <a:ext cx="1535359" cy="742730"/>
          </a:xfrm>
          <a:custGeom>
            <a:avLst/>
            <a:gdLst/>
            <a:ahLst/>
            <a:cxnLst/>
            <a:rect l="l" t="t" r="r" b="b"/>
            <a:pathLst>
              <a:path w="1535359" h="742730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 rot="-2179807">
            <a:off x="-299104" y="7019692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8371286" y="6079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2515656" y="151330"/>
            <a:ext cx="12883019" cy="9984339"/>
          </a:xfrm>
          <a:custGeom>
            <a:avLst/>
            <a:gdLst/>
            <a:ahLst/>
            <a:cxnLst/>
            <a:rect l="l" t="t" r="r" b="b"/>
            <a:pathLst>
              <a:path w="12883019" h="9984339">
                <a:moveTo>
                  <a:pt x="0" y="0"/>
                </a:moveTo>
                <a:lnTo>
                  <a:pt x="12883018" y="0"/>
                </a:lnTo>
                <a:lnTo>
                  <a:pt x="12883018" y="9984340"/>
                </a:lnTo>
                <a:lnTo>
                  <a:pt x="0" y="99843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3390785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3104" y="3648940"/>
            <a:ext cx="674961" cy="6749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75B8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46379" y="4830173"/>
            <a:ext cx="9118318" cy="1220534"/>
            <a:chOff x="0" y="0"/>
            <a:chExt cx="2401532" cy="3214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53104" y="5107617"/>
            <a:ext cx="674961" cy="67496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A26A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6379" y="6269782"/>
            <a:ext cx="9118318" cy="1191165"/>
            <a:chOff x="0" y="0"/>
            <a:chExt cx="2401532" cy="3137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53104" y="6527884"/>
            <a:ext cx="674961" cy="6749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75B8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0" name="Freeform 30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1" name="Freeform 31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2" name="Freeform 32"/>
          <p:cNvSpPr/>
          <p:nvPr/>
        </p:nvSpPr>
        <p:spPr>
          <a:xfrm>
            <a:off x="14465879" y="4478038"/>
            <a:ext cx="3822121" cy="6356958"/>
          </a:xfrm>
          <a:custGeom>
            <a:avLst/>
            <a:gdLst/>
            <a:ahLst/>
            <a:cxnLst/>
            <a:rect l="l" t="t" r="r" b="b"/>
            <a:pathLst>
              <a:path w="3822121" h="6356958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3" name="Freeform 33"/>
          <p:cNvSpPr/>
          <p:nvPr/>
        </p:nvSpPr>
        <p:spPr>
          <a:xfrm rot="5400000" flipH="1">
            <a:off x="-711384" y="5060544"/>
            <a:ext cx="2897097" cy="818430"/>
          </a:xfrm>
          <a:custGeom>
            <a:avLst/>
            <a:gdLst/>
            <a:ahLst/>
            <a:cxnLst/>
            <a:rect l="l" t="t" r="r" b="b"/>
            <a:pathLst>
              <a:path w="2897097" h="818430">
                <a:moveTo>
                  <a:pt x="2897097" y="0"/>
                </a:moveTo>
                <a:lnTo>
                  <a:pt x="0" y="0"/>
                </a:lnTo>
                <a:lnTo>
                  <a:pt x="0" y="818429"/>
                </a:lnTo>
                <a:lnTo>
                  <a:pt x="2897097" y="818429"/>
                </a:lnTo>
                <a:lnTo>
                  <a:pt x="289709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4" name="TextBox 34"/>
          <p:cNvSpPr txBox="1"/>
          <p:nvPr/>
        </p:nvSpPr>
        <p:spPr>
          <a:xfrm>
            <a:off x="1251862" y="2535353"/>
            <a:ext cx="6631238" cy="58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1"/>
              </a:lnSpc>
            </a:pPr>
            <a:r>
              <a:rPr lang="en-US" sz="4204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Steps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03789" y="3844236"/>
            <a:ext cx="5959340" cy="37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6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Use HeBERT/AlephBERT on whatsapp chats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89848" y="3854865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592207" y="5263465"/>
            <a:ext cx="5959340" cy="37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6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Evaluate the results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89848" y="5313542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584101" y="3547763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474163" y="2029285"/>
            <a:ext cx="1121174" cy="77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592207" y="6647158"/>
            <a:ext cx="5959340" cy="37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6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Train the chosen model on chats using RAG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89848" y="6733809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5742494" y="1997594"/>
            <a:ext cx="680301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3" name="Group 13"/>
          <p:cNvGrpSpPr/>
          <p:nvPr/>
        </p:nvGrpSpPr>
        <p:grpSpPr>
          <a:xfrm>
            <a:off x="4966720" y="4209568"/>
            <a:ext cx="8354561" cy="5328422"/>
            <a:chOff x="0" y="0"/>
            <a:chExt cx="11139414" cy="7104563"/>
          </a:xfrm>
        </p:grpSpPr>
        <p:sp>
          <p:nvSpPr>
            <p:cNvPr id="14" name="AutoShape 14"/>
            <p:cNvSpPr/>
            <p:nvPr/>
          </p:nvSpPr>
          <p:spPr>
            <a:xfrm flipV="1">
              <a:off x="0" y="12700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0" y="178249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0" y="355228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0" y="5322072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0" y="7091863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120316" y="4277081"/>
            <a:ext cx="8047367" cy="1072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Integration between multiple platforms with different protocols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0625" y="3495193"/>
            <a:ext cx="8047367" cy="52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Adaptation to the Hebrew language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20316" y="5737050"/>
            <a:ext cx="8047367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Anonymization of participants and</a:t>
            </a:r>
          </a:p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prevention of sensitive data leakage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66720" y="7228107"/>
            <a:ext cx="8047367" cy="52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Maintaining data integrity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20316" y="8614609"/>
            <a:ext cx="8047367" cy="525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30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Preserving the scalability principle in the platform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673286" y="1883616"/>
            <a:ext cx="6749648" cy="213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Work</a:t>
            </a:r>
          </a:p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 Far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47217"/>
            <a:ext cx="12221649" cy="3266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Successful connection of single WhatsApp account to the terminal using </a:t>
            </a:r>
            <a:r>
              <a:rPr lang="en-US" sz="3600" dirty="0" err="1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whatsmeow</a:t>
            </a:r>
            <a:r>
              <a:rPr lang="en-US" sz="36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, the user’s conversation contacts were available on screen as well as incoming messages</a:t>
            </a:r>
          </a:p>
          <a:p>
            <a:pPr marL="777240" lvl="1" indent="-388620" algn="ctr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 configuration for a server,</a:t>
            </a:r>
          </a:p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currently the server isn’t connected to bridges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3991" y="2196041"/>
            <a:ext cx="5654588" cy="9303492"/>
            <a:chOff x="0" y="0"/>
            <a:chExt cx="1032002" cy="169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002" cy="1697953"/>
            </a:xfrm>
            <a:custGeom>
              <a:avLst/>
              <a:gdLst/>
              <a:ahLst/>
              <a:cxnLst/>
              <a:rect l="l" t="t" r="r" b="b"/>
              <a:pathLst>
                <a:path w="1032002" h="1697953">
                  <a:moveTo>
                    <a:pt x="0" y="0"/>
                  </a:moveTo>
                  <a:lnTo>
                    <a:pt x="1032002" y="0"/>
                  </a:lnTo>
                  <a:lnTo>
                    <a:pt x="1032002" y="1697953"/>
                  </a:lnTo>
                  <a:lnTo>
                    <a:pt x="0" y="1697953"/>
                  </a:lnTo>
                  <a:close/>
                </a:path>
              </a:pathLst>
            </a:custGeom>
            <a:solidFill>
              <a:srgbClr val="A3AF77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32002" cy="172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64628" y="1438826"/>
            <a:ext cx="5902338" cy="10879885"/>
          </a:xfrm>
          <a:custGeom>
            <a:avLst/>
            <a:gdLst/>
            <a:ahLst/>
            <a:cxnLst/>
            <a:rect l="l" t="t" r="r" b="b"/>
            <a:pathLst>
              <a:path w="5902338" h="10879885">
                <a:moveTo>
                  <a:pt x="0" y="0"/>
                </a:moveTo>
                <a:lnTo>
                  <a:pt x="5902338" y="0"/>
                </a:lnTo>
                <a:lnTo>
                  <a:pt x="5902338" y="10879885"/>
                </a:lnTo>
                <a:lnTo>
                  <a:pt x="0" y="1087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6775373" y="8855655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9144000" y="1559359"/>
            <a:ext cx="7573281" cy="3822629"/>
            <a:chOff x="0" y="0"/>
            <a:chExt cx="1909865" cy="9640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9865" cy="964008"/>
            </a:xfrm>
            <a:custGeom>
              <a:avLst/>
              <a:gdLst/>
              <a:ahLst/>
              <a:cxnLst/>
              <a:rect l="l" t="t" r="r" b="b"/>
              <a:pathLst>
                <a:path w="1909865" h="964008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911872"/>
                  </a:lnTo>
                  <a:cubicBezTo>
                    <a:pt x="1909865" y="925700"/>
                    <a:pt x="1904372" y="938961"/>
                    <a:pt x="1894595" y="948738"/>
                  </a:cubicBezTo>
                  <a:cubicBezTo>
                    <a:pt x="1884817" y="958515"/>
                    <a:pt x="1871556" y="964008"/>
                    <a:pt x="1857729" y="964008"/>
                  </a:cubicBezTo>
                  <a:lnTo>
                    <a:pt x="52136" y="964008"/>
                  </a:lnTo>
                  <a:cubicBezTo>
                    <a:pt x="23342" y="964008"/>
                    <a:pt x="0" y="940666"/>
                    <a:pt x="0" y="911872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909865" cy="992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437718" y="2540078"/>
            <a:ext cx="1412564" cy="14125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5477238"/>
            <a:ext cx="7573281" cy="3126141"/>
            <a:chOff x="0" y="0"/>
            <a:chExt cx="1909865" cy="7883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9865" cy="788364"/>
            </a:xfrm>
            <a:custGeom>
              <a:avLst/>
              <a:gdLst/>
              <a:ahLst/>
              <a:cxnLst/>
              <a:rect l="l" t="t" r="r" b="b"/>
              <a:pathLst>
                <a:path w="1909865" h="788364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736229"/>
                  </a:lnTo>
                  <a:cubicBezTo>
                    <a:pt x="1909865" y="765023"/>
                    <a:pt x="1886523" y="788364"/>
                    <a:pt x="1857729" y="788364"/>
                  </a:cubicBezTo>
                  <a:lnTo>
                    <a:pt x="52136" y="788364"/>
                  </a:lnTo>
                  <a:cubicBezTo>
                    <a:pt x="38308" y="788364"/>
                    <a:pt x="25048" y="782872"/>
                    <a:pt x="15270" y="773094"/>
                  </a:cubicBezTo>
                  <a:cubicBezTo>
                    <a:pt x="5493" y="763317"/>
                    <a:pt x="0" y="750056"/>
                    <a:pt x="0" y="736229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909865" cy="816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37718" y="6457956"/>
            <a:ext cx="1412564" cy="14125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8DD2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60424" y="3795762"/>
            <a:ext cx="5334693" cy="88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6699" b="1">
                <a:solidFill>
                  <a:srgbClr val="FFF7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Road 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21947" y="2896985"/>
            <a:ext cx="1244106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BF7"/>
                </a:solidFill>
                <a:latin typeface="Sukar Bold"/>
                <a:ea typeface="Sukar Bold"/>
                <a:cs typeface="Sukar Bold"/>
                <a:sym typeface="Sukar Bold"/>
              </a:rPr>
              <a:t>DEC24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66052" y="2437699"/>
            <a:ext cx="6687710" cy="247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Dec 20: Implementation of Matrix bridge for WhatsApp (single user)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Dec 25: Data processing and database connection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Dec 30: Migration to Kubernetes</a:t>
            </a:r>
          </a:p>
          <a:p>
            <a:pPr algn="l">
              <a:lnSpc>
                <a:spcPts val="3105"/>
              </a:lnSpc>
            </a:pPr>
            <a:endParaRPr lang="en-US" sz="2724" dirty="0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78349" y="5925134"/>
            <a:ext cx="6863117" cy="247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Jan 10: Setting up multiple bridges connecting in parallel to the same database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Jan 10: Expanding support for Telegram and Signal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Jan 16: POC (Proof of Concept) completion</a:t>
            </a: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7603106" y="6396774"/>
            <a:ext cx="1035363" cy="904649"/>
          </a:xfrm>
          <a:custGeom>
            <a:avLst/>
            <a:gdLst/>
            <a:ahLst/>
            <a:cxnLst/>
            <a:rect l="l" t="t" r="r" b="b"/>
            <a:pathLst>
              <a:path w="1035363" h="904649">
                <a:moveTo>
                  <a:pt x="0" y="0"/>
                </a:moveTo>
                <a:lnTo>
                  <a:pt x="1035364" y="0"/>
                </a:lnTo>
                <a:lnTo>
                  <a:pt x="1035364" y="904649"/>
                </a:lnTo>
                <a:lnTo>
                  <a:pt x="0" y="904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4" name="Freeform 24"/>
          <p:cNvSpPr/>
          <p:nvPr/>
        </p:nvSpPr>
        <p:spPr>
          <a:xfrm rot="-8308637">
            <a:off x="-147625" y="1008854"/>
            <a:ext cx="1326797" cy="641838"/>
          </a:xfrm>
          <a:custGeom>
            <a:avLst/>
            <a:gdLst/>
            <a:ahLst/>
            <a:cxnLst/>
            <a:rect l="l" t="t" r="r" b="b"/>
            <a:pathLst>
              <a:path w="1326797" h="641838">
                <a:moveTo>
                  <a:pt x="0" y="0"/>
                </a:moveTo>
                <a:lnTo>
                  <a:pt x="1326797" y="0"/>
                </a:lnTo>
                <a:lnTo>
                  <a:pt x="1326797" y="641838"/>
                </a:lnTo>
                <a:lnTo>
                  <a:pt x="0" y="641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5" name="TextBox 25"/>
          <p:cNvSpPr txBox="1"/>
          <p:nvPr/>
        </p:nvSpPr>
        <p:spPr>
          <a:xfrm>
            <a:off x="8521947" y="6839302"/>
            <a:ext cx="1244106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JAN25</a:t>
            </a:r>
          </a:p>
        </p:txBody>
      </p:sp>
      <p:sp>
        <p:nvSpPr>
          <p:cNvPr id="26" name="Freeform 26"/>
          <p:cNvSpPr/>
          <p:nvPr/>
        </p:nvSpPr>
        <p:spPr>
          <a:xfrm>
            <a:off x="2866739" y="5525404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3" y="0"/>
                </a:lnTo>
                <a:lnTo>
                  <a:pt x="3722063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90"/>
              </a:lnSpc>
            </a:pPr>
            <a:r>
              <a:rPr lang="en-US" sz="90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27856"/>
            <a:ext cx="11303111" cy="400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3991" y="2196041"/>
            <a:ext cx="5654588" cy="9303492"/>
            <a:chOff x="0" y="0"/>
            <a:chExt cx="1032002" cy="169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002" cy="1697953"/>
            </a:xfrm>
            <a:custGeom>
              <a:avLst/>
              <a:gdLst/>
              <a:ahLst/>
              <a:cxnLst/>
              <a:rect l="l" t="t" r="r" b="b"/>
              <a:pathLst>
                <a:path w="1032002" h="1697953">
                  <a:moveTo>
                    <a:pt x="0" y="0"/>
                  </a:moveTo>
                  <a:lnTo>
                    <a:pt x="1032002" y="0"/>
                  </a:lnTo>
                  <a:lnTo>
                    <a:pt x="1032002" y="1697953"/>
                  </a:lnTo>
                  <a:lnTo>
                    <a:pt x="0" y="1697953"/>
                  </a:lnTo>
                  <a:close/>
                </a:path>
              </a:pathLst>
            </a:custGeom>
            <a:solidFill>
              <a:srgbClr val="A3AF77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32002" cy="172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64628" y="1438826"/>
            <a:ext cx="5902338" cy="10879885"/>
          </a:xfrm>
          <a:custGeom>
            <a:avLst/>
            <a:gdLst/>
            <a:ahLst/>
            <a:cxnLst/>
            <a:rect l="l" t="t" r="r" b="b"/>
            <a:pathLst>
              <a:path w="5902338" h="10879885">
                <a:moveTo>
                  <a:pt x="0" y="0"/>
                </a:moveTo>
                <a:lnTo>
                  <a:pt x="5902338" y="0"/>
                </a:lnTo>
                <a:lnTo>
                  <a:pt x="5902338" y="10879885"/>
                </a:lnTo>
                <a:lnTo>
                  <a:pt x="0" y="1087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6775373" y="8855655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9228229" y="1208379"/>
            <a:ext cx="7573281" cy="1975324"/>
            <a:chOff x="0" y="0"/>
            <a:chExt cx="1909865" cy="4981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9865" cy="498146"/>
            </a:xfrm>
            <a:custGeom>
              <a:avLst/>
              <a:gdLst/>
              <a:ahLst/>
              <a:cxnLst/>
              <a:rect l="l" t="t" r="r" b="b"/>
              <a:pathLst>
                <a:path w="1909865" h="498146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446011"/>
                  </a:lnTo>
                  <a:cubicBezTo>
                    <a:pt x="1909865" y="474804"/>
                    <a:pt x="1886523" y="498146"/>
                    <a:pt x="1857729" y="498146"/>
                  </a:cubicBezTo>
                  <a:lnTo>
                    <a:pt x="52136" y="498146"/>
                  </a:lnTo>
                  <a:cubicBezTo>
                    <a:pt x="23342" y="498146"/>
                    <a:pt x="0" y="474804"/>
                    <a:pt x="0" y="446011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909865" cy="52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521947" y="1552416"/>
            <a:ext cx="1412564" cy="14125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41752" y="4390213"/>
            <a:ext cx="7573281" cy="1506574"/>
            <a:chOff x="0" y="0"/>
            <a:chExt cx="1909865" cy="3799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9865" cy="379935"/>
            </a:xfrm>
            <a:custGeom>
              <a:avLst/>
              <a:gdLst/>
              <a:ahLst/>
              <a:cxnLst/>
              <a:rect l="l" t="t" r="r" b="b"/>
              <a:pathLst>
                <a:path w="1909865" h="379935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327799"/>
                  </a:lnTo>
                  <a:cubicBezTo>
                    <a:pt x="1909865" y="341626"/>
                    <a:pt x="1904372" y="354887"/>
                    <a:pt x="1894595" y="364665"/>
                  </a:cubicBezTo>
                  <a:cubicBezTo>
                    <a:pt x="1884817" y="374442"/>
                    <a:pt x="1871556" y="379935"/>
                    <a:pt x="1857729" y="379935"/>
                  </a:cubicBezTo>
                  <a:lnTo>
                    <a:pt x="52136" y="379935"/>
                  </a:lnTo>
                  <a:cubicBezTo>
                    <a:pt x="23342" y="379935"/>
                    <a:pt x="0" y="356593"/>
                    <a:pt x="0" y="327799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909865" cy="408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21947" y="4390213"/>
            <a:ext cx="1412564" cy="14125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8DD2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60424" y="3795762"/>
            <a:ext cx="5334693" cy="88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6699" b="1">
                <a:solidFill>
                  <a:srgbClr val="FFF7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Road 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21947" y="1909323"/>
            <a:ext cx="1328335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BF7"/>
                </a:solidFill>
                <a:latin typeface="Sukar Bold"/>
                <a:ea typeface="Sukar Bold"/>
                <a:cs typeface="Sukar Bold"/>
                <a:sym typeface="Sukar Bold"/>
              </a:rPr>
              <a:t>MAR25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22645" y="4666354"/>
            <a:ext cx="6356221" cy="123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Apr 10: Basic dashboard and web UI implementation</a:t>
            </a: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7603106" y="6396774"/>
            <a:ext cx="1035363" cy="904649"/>
          </a:xfrm>
          <a:custGeom>
            <a:avLst/>
            <a:gdLst/>
            <a:ahLst/>
            <a:cxnLst/>
            <a:rect l="l" t="t" r="r" b="b"/>
            <a:pathLst>
              <a:path w="1035363" h="904649">
                <a:moveTo>
                  <a:pt x="0" y="0"/>
                </a:moveTo>
                <a:lnTo>
                  <a:pt x="1035364" y="0"/>
                </a:lnTo>
                <a:lnTo>
                  <a:pt x="1035364" y="904649"/>
                </a:lnTo>
                <a:lnTo>
                  <a:pt x="0" y="904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3" name="Freeform 23"/>
          <p:cNvSpPr/>
          <p:nvPr/>
        </p:nvSpPr>
        <p:spPr>
          <a:xfrm rot="-8308637">
            <a:off x="-147625" y="1008854"/>
            <a:ext cx="1326797" cy="641838"/>
          </a:xfrm>
          <a:custGeom>
            <a:avLst/>
            <a:gdLst/>
            <a:ahLst/>
            <a:cxnLst/>
            <a:rect l="l" t="t" r="r" b="b"/>
            <a:pathLst>
              <a:path w="1326797" h="641838">
                <a:moveTo>
                  <a:pt x="0" y="0"/>
                </a:moveTo>
                <a:lnTo>
                  <a:pt x="1326797" y="0"/>
                </a:lnTo>
                <a:lnTo>
                  <a:pt x="1326797" y="641838"/>
                </a:lnTo>
                <a:lnTo>
                  <a:pt x="0" y="641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4" name="TextBox 24"/>
          <p:cNvSpPr txBox="1"/>
          <p:nvPr/>
        </p:nvSpPr>
        <p:spPr>
          <a:xfrm>
            <a:off x="8606176" y="4771558"/>
            <a:ext cx="1244106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APR25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25571" y="1605436"/>
            <a:ext cx="6083180" cy="15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98" lvl="1" indent="-281449" algn="l">
              <a:lnSpc>
                <a:spcPts val="2972"/>
              </a:lnSpc>
              <a:buFont typeface="Arial"/>
              <a:buChar char="•"/>
            </a:pPr>
            <a:r>
              <a:rPr lang="en-US" sz="2607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Mar 24: Hebrew text anonymization</a:t>
            </a:r>
          </a:p>
          <a:p>
            <a:pPr marL="562898" lvl="1" indent="-281449" algn="l">
              <a:lnSpc>
                <a:spcPts val="2972"/>
              </a:lnSpc>
              <a:buFont typeface="Arial"/>
              <a:buChar char="•"/>
            </a:pPr>
            <a:r>
              <a:rPr lang="en-US" sz="2607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Mar 28: Integration with authentication service and user management</a:t>
            </a:r>
          </a:p>
          <a:p>
            <a:pPr algn="l">
              <a:lnSpc>
                <a:spcPts val="2972"/>
              </a:lnSpc>
            </a:pPr>
            <a:endParaRPr lang="en-US" sz="2607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9201536" y="7106462"/>
            <a:ext cx="7573281" cy="1975324"/>
            <a:chOff x="0" y="0"/>
            <a:chExt cx="1909865" cy="49814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09865" cy="498146"/>
            </a:xfrm>
            <a:custGeom>
              <a:avLst/>
              <a:gdLst/>
              <a:ahLst/>
              <a:cxnLst/>
              <a:rect l="l" t="t" r="r" b="b"/>
              <a:pathLst>
                <a:path w="1909865" h="498146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446011"/>
                  </a:lnTo>
                  <a:cubicBezTo>
                    <a:pt x="1909865" y="474804"/>
                    <a:pt x="1886523" y="498146"/>
                    <a:pt x="1857729" y="498146"/>
                  </a:cubicBezTo>
                  <a:lnTo>
                    <a:pt x="52136" y="498146"/>
                  </a:lnTo>
                  <a:cubicBezTo>
                    <a:pt x="23342" y="498146"/>
                    <a:pt x="0" y="474804"/>
                    <a:pt x="0" y="446011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1909865" cy="52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495254" y="7450499"/>
            <a:ext cx="1412564" cy="141256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495254" y="7807406"/>
            <a:ext cx="1328335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BF7"/>
                </a:solidFill>
                <a:latin typeface="Sukar Bold"/>
                <a:ea typeface="Sukar Bold"/>
                <a:cs typeface="Sukar Bold"/>
                <a:sym typeface="Sukar Bold"/>
              </a:rPr>
              <a:t>JUN25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25571" y="7460024"/>
            <a:ext cx="6056487" cy="19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0428" lvl="1" indent="-280214" algn="l">
              <a:lnSpc>
                <a:spcPts val="2959"/>
              </a:lnSpc>
              <a:buFont typeface="Arial"/>
              <a:buChar char="•"/>
            </a:pPr>
            <a:r>
              <a:rPr lang="en-US" sz="259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Jun 1: Testing phase</a:t>
            </a:r>
          </a:p>
          <a:p>
            <a:pPr marL="560428" lvl="1" indent="-280214" algn="l">
              <a:lnSpc>
                <a:spcPts val="2959"/>
              </a:lnSpc>
              <a:buFont typeface="Arial"/>
              <a:buChar char="•"/>
            </a:pPr>
            <a:r>
              <a:rPr lang="en-US" sz="259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Jun 1: Collaboration with survey company</a:t>
            </a:r>
          </a:p>
          <a:p>
            <a:pPr algn="l">
              <a:lnSpc>
                <a:spcPts val="2959"/>
              </a:lnSpc>
            </a:pPr>
            <a:endParaRPr lang="en-US" sz="2595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2959"/>
              </a:lnSpc>
            </a:pPr>
            <a:endParaRPr lang="en-US" sz="2595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2866739" y="5525404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3" y="0"/>
                </a:lnTo>
                <a:lnTo>
                  <a:pt x="3722063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417009" y="1228764"/>
            <a:ext cx="9081466" cy="3715145"/>
          </a:xfrm>
          <a:custGeom>
            <a:avLst/>
            <a:gdLst/>
            <a:ahLst/>
            <a:cxnLst/>
            <a:rect l="l" t="t" r="r" b="b"/>
            <a:pathLst>
              <a:path w="9081466" h="3715145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3528847" y="4986617"/>
            <a:ext cx="3678567" cy="5558274"/>
          </a:xfrm>
          <a:custGeom>
            <a:avLst/>
            <a:gdLst/>
            <a:ahLst/>
            <a:cxnLst/>
            <a:rect l="l" t="t" r="r" b="b"/>
            <a:pathLst>
              <a:path w="3678567" h="5558274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6835860" y="2268576"/>
            <a:ext cx="8243763" cy="107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95"/>
              </a:lnSpc>
              <a:spcBef>
                <a:spcPct val="0"/>
              </a:spcBef>
            </a:pPr>
            <a:r>
              <a:rPr lang="en-US" sz="8095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7383174" y="3828342"/>
            <a:ext cx="3436101" cy="710441"/>
          </a:xfrm>
          <a:custGeom>
            <a:avLst/>
            <a:gdLst/>
            <a:ahLst/>
            <a:cxnLst/>
            <a:rect l="l" t="t" r="r" b="b"/>
            <a:pathLst>
              <a:path w="3436101" h="71044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116907" y="1558885"/>
            <a:ext cx="1823585" cy="2161286"/>
          </a:xfrm>
          <a:custGeom>
            <a:avLst/>
            <a:gdLst/>
            <a:ahLst/>
            <a:cxnLst/>
            <a:rect l="l" t="t" r="r" b="b"/>
            <a:pathLst>
              <a:path w="1823585" h="2161286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6217507" y="2892365"/>
            <a:ext cx="1041793" cy="910266"/>
          </a:xfrm>
          <a:custGeom>
            <a:avLst/>
            <a:gdLst/>
            <a:ahLst/>
            <a:cxnLst/>
            <a:rect l="l" t="t" r="r" b="b"/>
            <a:pathLst>
              <a:path w="1041793" h="910266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308637">
            <a:off x="11021799" y="8600501"/>
            <a:ext cx="1846583" cy="893285"/>
          </a:xfrm>
          <a:custGeom>
            <a:avLst/>
            <a:gdLst/>
            <a:ahLst/>
            <a:cxnLst/>
            <a:rect l="l" t="t" r="r" b="b"/>
            <a:pathLst>
              <a:path w="1846583" h="893285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-346068" y="4708857"/>
            <a:ext cx="4322023" cy="5659792"/>
          </a:xfrm>
          <a:custGeom>
            <a:avLst/>
            <a:gdLst/>
            <a:ahLst/>
            <a:cxnLst/>
            <a:rect l="l" t="t" r="r" b="b"/>
            <a:pathLst>
              <a:path w="4322023" h="5659792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1433" y="2631035"/>
            <a:ext cx="4388480" cy="5486641"/>
            <a:chOff x="0" y="0"/>
            <a:chExt cx="1521197" cy="1901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1197" cy="1901857"/>
            </a:xfrm>
            <a:custGeom>
              <a:avLst/>
              <a:gdLst/>
              <a:ahLst/>
              <a:cxnLst/>
              <a:rect l="l" t="t" r="r" b="b"/>
              <a:pathLst>
                <a:path w="1521197" h="1901857">
                  <a:moveTo>
                    <a:pt x="89971" y="0"/>
                  </a:moveTo>
                  <a:lnTo>
                    <a:pt x="1431225" y="0"/>
                  </a:lnTo>
                  <a:cubicBezTo>
                    <a:pt x="1455087" y="0"/>
                    <a:pt x="1477972" y="9479"/>
                    <a:pt x="1494845" y="26352"/>
                  </a:cubicBezTo>
                  <a:cubicBezTo>
                    <a:pt x="1511718" y="43225"/>
                    <a:pt x="1521197" y="66110"/>
                    <a:pt x="1521197" y="89971"/>
                  </a:cubicBezTo>
                  <a:lnTo>
                    <a:pt x="1521197" y="1811886"/>
                  </a:lnTo>
                  <a:cubicBezTo>
                    <a:pt x="1521197" y="1861576"/>
                    <a:pt x="1480915" y="1901857"/>
                    <a:pt x="1431225" y="1901857"/>
                  </a:cubicBezTo>
                  <a:lnTo>
                    <a:pt x="89971" y="1901857"/>
                  </a:lnTo>
                  <a:cubicBezTo>
                    <a:pt x="40282" y="1901857"/>
                    <a:pt x="0" y="1861576"/>
                    <a:pt x="0" y="1811886"/>
                  </a:cubicBezTo>
                  <a:lnTo>
                    <a:pt x="0" y="89971"/>
                  </a:lnTo>
                  <a:cubicBezTo>
                    <a:pt x="0" y="40282"/>
                    <a:pt x="40282" y="0"/>
                    <a:pt x="8997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521197" cy="1930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13272" y="3821341"/>
            <a:ext cx="3924802" cy="3321696"/>
            <a:chOff x="0" y="0"/>
            <a:chExt cx="812800" cy="6879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87901"/>
            </a:xfrm>
            <a:custGeom>
              <a:avLst/>
              <a:gdLst/>
              <a:ahLst/>
              <a:cxnLst/>
              <a:rect l="l" t="t" r="r" b="b"/>
              <a:pathLst>
                <a:path w="812800" h="687901">
                  <a:moveTo>
                    <a:pt x="0" y="0"/>
                  </a:moveTo>
                  <a:lnTo>
                    <a:pt x="812800" y="0"/>
                  </a:lnTo>
                  <a:lnTo>
                    <a:pt x="812800" y="687901"/>
                  </a:lnTo>
                  <a:lnTo>
                    <a:pt x="0" y="687901"/>
                  </a:lnTo>
                  <a:close/>
                </a:path>
              </a:pathLst>
            </a:custGeom>
            <a:blipFill>
              <a:blip r:embed="rId2"/>
              <a:stretch>
                <a:fillRect t="-9078" b="-9078"/>
              </a:stretch>
            </a:blip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" name="Freeform 7"/>
          <p:cNvSpPr/>
          <p:nvPr/>
        </p:nvSpPr>
        <p:spPr>
          <a:xfrm>
            <a:off x="5531730" y="2979407"/>
            <a:ext cx="568573" cy="568573"/>
          </a:xfrm>
          <a:custGeom>
            <a:avLst/>
            <a:gdLst/>
            <a:ahLst/>
            <a:cxnLst/>
            <a:rect l="l" t="t" r="r" b="b"/>
            <a:pathLst>
              <a:path w="568573" h="568573">
                <a:moveTo>
                  <a:pt x="0" y="0"/>
                </a:moveTo>
                <a:lnTo>
                  <a:pt x="568572" y="0"/>
                </a:lnTo>
                <a:lnTo>
                  <a:pt x="568572" y="568573"/>
                </a:lnTo>
                <a:lnTo>
                  <a:pt x="0" y="5685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8" name="Group 8"/>
          <p:cNvGrpSpPr/>
          <p:nvPr/>
        </p:nvGrpSpPr>
        <p:grpSpPr>
          <a:xfrm>
            <a:off x="8945152" y="4119485"/>
            <a:ext cx="4388480" cy="5486641"/>
            <a:chOff x="0" y="0"/>
            <a:chExt cx="1521197" cy="19018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1197" cy="1901857"/>
            </a:xfrm>
            <a:custGeom>
              <a:avLst/>
              <a:gdLst/>
              <a:ahLst/>
              <a:cxnLst/>
              <a:rect l="l" t="t" r="r" b="b"/>
              <a:pathLst>
                <a:path w="1521197" h="1901857">
                  <a:moveTo>
                    <a:pt x="89971" y="0"/>
                  </a:moveTo>
                  <a:lnTo>
                    <a:pt x="1431225" y="0"/>
                  </a:lnTo>
                  <a:cubicBezTo>
                    <a:pt x="1455087" y="0"/>
                    <a:pt x="1477972" y="9479"/>
                    <a:pt x="1494845" y="26352"/>
                  </a:cubicBezTo>
                  <a:cubicBezTo>
                    <a:pt x="1511718" y="43225"/>
                    <a:pt x="1521197" y="66110"/>
                    <a:pt x="1521197" y="89971"/>
                  </a:cubicBezTo>
                  <a:lnTo>
                    <a:pt x="1521197" y="1811886"/>
                  </a:lnTo>
                  <a:cubicBezTo>
                    <a:pt x="1521197" y="1861576"/>
                    <a:pt x="1480915" y="1901857"/>
                    <a:pt x="1431225" y="1901857"/>
                  </a:cubicBezTo>
                  <a:lnTo>
                    <a:pt x="89971" y="1901857"/>
                  </a:lnTo>
                  <a:cubicBezTo>
                    <a:pt x="40282" y="1901857"/>
                    <a:pt x="0" y="1861576"/>
                    <a:pt x="0" y="1811886"/>
                  </a:cubicBezTo>
                  <a:lnTo>
                    <a:pt x="0" y="89971"/>
                  </a:lnTo>
                  <a:cubicBezTo>
                    <a:pt x="0" y="40282"/>
                    <a:pt x="40282" y="0"/>
                    <a:pt x="8997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521197" cy="1930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76991" y="5309791"/>
            <a:ext cx="3924802" cy="3321696"/>
            <a:chOff x="0" y="0"/>
            <a:chExt cx="812800" cy="6879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87901"/>
            </a:xfrm>
            <a:custGeom>
              <a:avLst/>
              <a:gdLst/>
              <a:ahLst/>
              <a:cxnLst/>
              <a:rect l="l" t="t" r="r" b="b"/>
              <a:pathLst>
                <a:path w="812800" h="687901">
                  <a:moveTo>
                    <a:pt x="0" y="0"/>
                  </a:moveTo>
                  <a:lnTo>
                    <a:pt x="812800" y="0"/>
                  </a:lnTo>
                  <a:lnTo>
                    <a:pt x="812800" y="687901"/>
                  </a:lnTo>
                  <a:lnTo>
                    <a:pt x="0" y="687901"/>
                  </a:lnTo>
                  <a:close/>
                </a:path>
              </a:pathLst>
            </a:custGeom>
            <a:blipFill>
              <a:blip r:embed="rId5"/>
              <a:stretch>
                <a:fillRect t="-9078" b="-9078"/>
              </a:stretch>
            </a:blip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3" name="Freeform 13"/>
          <p:cNvSpPr/>
          <p:nvPr/>
        </p:nvSpPr>
        <p:spPr>
          <a:xfrm>
            <a:off x="9195449" y="4467857"/>
            <a:ext cx="568573" cy="568573"/>
          </a:xfrm>
          <a:custGeom>
            <a:avLst/>
            <a:gdLst/>
            <a:ahLst/>
            <a:cxnLst/>
            <a:rect l="l" t="t" r="r" b="b"/>
            <a:pathLst>
              <a:path w="568573" h="568573">
                <a:moveTo>
                  <a:pt x="0" y="0"/>
                </a:moveTo>
                <a:lnTo>
                  <a:pt x="568573" y="0"/>
                </a:lnTo>
                <a:lnTo>
                  <a:pt x="568573" y="568573"/>
                </a:lnTo>
                <a:lnTo>
                  <a:pt x="0" y="5685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7694257">
            <a:off x="2004611" y="1736021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6095676" y="4659221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308637">
            <a:off x="6911723" y="8996055"/>
            <a:ext cx="1127900" cy="545622"/>
          </a:xfrm>
          <a:custGeom>
            <a:avLst/>
            <a:gdLst/>
            <a:ahLst/>
            <a:cxnLst/>
            <a:rect l="l" t="t" r="r" b="b"/>
            <a:pathLst>
              <a:path w="1127900" h="545622">
                <a:moveTo>
                  <a:pt x="0" y="0"/>
                </a:moveTo>
                <a:lnTo>
                  <a:pt x="1127900" y="0"/>
                </a:lnTo>
                <a:lnTo>
                  <a:pt x="1127900" y="545621"/>
                </a:lnTo>
                <a:lnTo>
                  <a:pt x="0" y="5456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5654879" y="7419262"/>
            <a:ext cx="424302" cy="377628"/>
          </a:xfrm>
          <a:custGeom>
            <a:avLst/>
            <a:gdLst/>
            <a:ahLst/>
            <a:cxnLst/>
            <a:rect l="l" t="t" r="r" b="b"/>
            <a:pathLst>
              <a:path w="424302" h="377628">
                <a:moveTo>
                  <a:pt x="0" y="0"/>
                </a:moveTo>
                <a:lnTo>
                  <a:pt x="424301" y="0"/>
                </a:lnTo>
                <a:lnTo>
                  <a:pt x="424301" y="377628"/>
                </a:lnTo>
                <a:lnTo>
                  <a:pt x="0" y="3776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9283291" y="8907712"/>
            <a:ext cx="424302" cy="377628"/>
          </a:xfrm>
          <a:custGeom>
            <a:avLst/>
            <a:gdLst/>
            <a:ahLst/>
            <a:cxnLst/>
            <a:rect l="l" t="t" r="r" b="b"/>
            <a:pathLst>
              <a:path w="424302" h="377628">
                <a:moveTo>
                  <a:pt x="0" y="0"/>
                </a:moveTo>
                <a:lnTo>
                  <a:pt x="424301" y="0"/>
                </a:lnTo>
                <a:lnTo>
                  <a:pt x="424301" y="377628"/>
                </a:lnTo>
                <a:lnTo>
                  <a:pt x="0" y="3776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TextBox 19"/>
          <p:cNvSpPr txBox="1"/>
          <p:nvPr/>
        </p:nvSpPr>
        <p:spPr>
          <a:xfrm>
            <a:off x="10002848" y="4605148"/>
            <a:ext cx="2961265" cy="40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2"/>
              </a:lnSpc>
            </a:pPr>
            <a:r>
              <a:rPr lang="en-US" sz="2946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Survey institues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84779" y="1294360"/>
            <a:ext cx="1091844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39128" y="3116698"/>
            <a:ext cx="2117959" cy="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3046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Researchers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2449197"/>
            <a:ext cx="525146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211860" y="3920716"/>
            <a:ext cx="7864280" cy="573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The platform will be able to: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Connect to the customer’s database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Generate a QR code for users to connect their apps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Set up bridges that connect to the different apps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Pull data from the apps into the chosen database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Anonymize the data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endParaRPr lang="en-US" sz="2983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The users &amp; costumers will be able to: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Choose which chats they want to share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manage the bridges and users’ data</a:t>
            </a: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view the users’ data and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3390785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25007" y="3497990"/>
            <a:ext cx="5880161" cy="111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76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Social networks and messaging apps in recent years have been restricting access to private and public data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53104" y="3648940"/>
            <a:ext cx="674961" cy="67496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75B8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89848" y="3854865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1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46379" y="4830173"/>
            <a:ext cx="9118318" cy="1220534"/>
            <a:chOff x="0" y="0"/>
            <a:chExt cx="2401532" cy="32145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92207" y="5096799"/>
            <a:ext cx="5959340" cy="79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Integration with various platforms</a:t>
            </a:r>
          </a:p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using different protocols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53104" y="5107617"/>
            <a:ext cx="674961" cy="67496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A26A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89848" y="5313542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46379" y="6269782"/>
            <a:ext cx="9118318" cy="1191165"/>
            <a:chOff x="0" y="0"/>
            <a:chExt cx="2401532" cy="3137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675620" y="3848095"/>
            <a:ext cx="6977498" cy="1173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00"/>
              </a:lnSpc>
              <a:spcBef>
                <a:spcPct val="0"/>
              </a:spcBef>
            </a:pPr>
            <a:r>
              <a:rPr lang="en-US" sz="87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Problem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474163" y="2029285"/>
            <a:ext cx="1121174" cy="77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?</a:t>
            </a:r>
          </a:p>
        </p:txBody>
      </p:sp>
      <p:sp>
        <p:nvSpPr>
          <p:cNvPr id="32" name="Freeform 32"/>
          <p:cNvSpPr/>
          <p:nvPr/>
        </p:nvSpPr>
        <p:spPr>
          <a:xfrm>
            <a:off x="14787984" y="5672397"/>
            <a:ext cx="3363253" cy="5012979"/>
          </a:xfrm>
          <a:custGeom>
            <a:avLst/>
            <a:gdLst/>
            <a:ahLst/>
            <a:cxnLst/>
            <a:rect l="l" t="t" r="r" b="b"/>
            <a:pathLst>
              <a:path w="3363253" h="5012979">
                <a:moveTo>
                  <a:pt x="0" y="0"/>
                </a:moveTo>
                <a:lnTo>
                  <a:pt x="3363254" y="0"/>
                </a:lnTo>
                <a:lnTo>
                  <a:pt x="3363254" y="5012979"/>
                </a:lnTo>
                <a:lnTo>
                  <a:pt x="0" y="501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3" name="TextBox 33"/>
          <p:cNvSpPr txBox="1"/>
          <p:nvPr/>
        </p:nvSpPr>
        <p:spPr>
          <a:xfrm>
            <a:off x="2592207" y="6521724"/>
            <a:ext cx="5959340" cy="77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Anonymization in Hebrew – there are no adequate models in the Hebrew language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453104" y="6527884"/>
            <a:ext cx="674961" cy="6749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75B8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489848" y="6733809"/>
            <a:ext cx="601474" cy="399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3075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3</a:t>
            </a:r>
          </a:p>
        </p:txBody>
      </p:sp>
      <p:sp>
        <p:nvSpPr>
          <p:cNvPr id="38" name="Freeform 38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9" name="Freeform 39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0" name="Freeform 40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95667"/>
            <a:ext cx="6632010" cy="1498561"/>
            <a:chOff x="0" y="0"/>
            <a:chExt cx="1746702" cy="3946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6702" cy="394683"/>
            </a:xfrm>
            <a:custGeom>
              <a:avLst/>
              <a:gdLst/>
              <a:ahLst/>
              <a:cxnLst/>
              <a:rect l="l" t="t" r="r" b="b"/>
              <a:pathLst>
                <a:path w="1746702" h="394683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352658"/>
                  </a:lnTo>
                  <a:cubicBezTo>
                    <a:pt x="1746702" y="375868"/>
                    <a:pt x="1727887" y="394683"/>
                    <a:pt x="1704678" y="394683"/>
                  </a:cubicBezTo>
                  <a:lnTo>
                    <a:pt x="42025" y="394683"/>
                  </a:lnTo>
                  <a:cubicBezTo>
                    <a:pt x="18815" y="394683"/>
                    <a:pt x="0" y="375868"/>
                    <a:pt x="0" y="352658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46702" cy="423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1642" y="7548788"/>
            <a:ext cx="6632010" cy="1278453"/>
            <a:chOff x="0" y="0"/>
            <a:chExt cx="1746702" cy="3367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6702" cy="336712"/>
            </a:xfrm>
            <a:custGeom>
              <a:avLst/>
              <a:gdLst/>
              <a:ahLst/>
              <a:cxnLst/>
              <a:rect l="l" t="t" r="r" b="b"/>
              <a:pathLst>
                <a:path w="1746702" h="336712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294687"/>
                  </a:lnTo>
                  <a:cubicBezTo>
                    <a:pt x="1746702" y="317897"/>
                    <a:pt x="1727887" y="336712"/>
                    <a:pt x="1704678" y="336712"/>
                  </a:cubicBezTo>
                  <a:lnTo>
                    <a:pt x="42025" y="336712"/>
                  </a:lnTo>
                  <a:cubicBezTo>
                    <a:pt x="18815" y="336712"/>
                    <a:pt x="0" y="317897"/>
                    <a:pt x="0" y="294687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46702" cy="365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96068" y="5530996"/>
            <a:ext cx="9118318" cy="2897828"/>
            <a:chOff x="0" y="0"/>
            <a:chExt cx="2401532" cy="7632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01532" cy="763214"/>
            </a:xfrm>
            <a:custGeom>
              <a:avLst/>
              <a:gdLst/>
              <a:ahLst/>
              <a:cxnLst/>
              <a:rect l="l" t="t" r="r" b="b"/>
              <a:pathLst>
                <a:path w="2401532" h="763214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732648"/>
                  </a:lnTo>
                  <a:cubicBezTo>
                    <a:pt x="2401532" y="749529"/>
                    <a:pt x="2387847" y="763214"/>
                    <a:pt x="2370967" y="763214"/>
                  </a:cubicBezTo>
                  <a:lnTo>
                    <a:pt x="30566" y="763214"/>
                  </a:lnTo>
                  <a:cubicBezTo>
                    <a:pt x="13685" y="763214"/>
                    <a:pt x="0" y="749529"/>
                    <a:pt x="0" y="732648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401532" cy="791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70677" y="5808673"/>
            <a:ext cx="5959340" cy="252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Participants can’t fake the data.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Real-time alerts for disconnections and interruptions.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Automatic anonymization of data.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 Quick data retrieval and basic statistical analysis.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endParaRPr lang="en-US" sz="2600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2" name="Freeform 12"/>
          <p:cNvSpPr/>
          <p:nvPr/>
        </p:nvSpPr>
        <p:spPr>
          <a:xfrm rot="-7383068">
            <a:off x="10961006" y="8536523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8000" y="0"/>
                </a:lnTo>
                <a:lnTo>
                  <a:pt x="1218000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>
            <a:off x="1411958" y="4245097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8308637">
            <a:off x="15225762" y="808535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2943997" y="854566"/>
            <a:ext cx="11263547" cy="1401686"/>
          </a:xfrm>
          <a:custGeom>
            <a:avLst/>
            <a:gdLst/>
            <a:ahLst/>
            <a:cxnLst/>
            <a:rect l="l" t="t" r="r" b="b"/>
            <a:pathLst>
              <a:path w="11263547" h="1401686">
                <a:moveTo>
                  <a:pt x="0" y="0"/>
                </a:moveTo>
                <a:lnTo>
                  <a:pt x="11263548" y="0"/>
                </a:lnTo>
                <a:lnTo>
                  <a:pt x="11263548" y="1401686"/>
                </a:lnTo>
                <a:lnTo>
                  <a:pt x="0" y="1401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TextBox 16"/>
          <p:cNvSpPr txBox="1"/>
          <p:nvPr/>
        </p:nvSpPr>
        <p:spPr>
          <a:xfrm>
            <a:off x="1057165" y="5057751"/>
            <a:ext cx="6603545" cy="165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Large and diverse user base.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Participants collaborate as it serves as a source of income.</a:t>
            </a:r>
          </a:p>
          <a:p>
            <a:pPr algn="l">
              <a:lnSpc>
                <a:spcPts val="3111"/>
              </a:lnSpc>
            </a:pPr>
            <a:endParaRPr lang="en-US" sz="2881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7165" y="7701370"/>
            <a:ext cx="5959340" cy="144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Participants can fake data.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Lacks data processing.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user doesn’t get “live” data</a:t>
            </a:r>
          </a:p>
          <a:p>
            <a:pPr algn="l">
              <a:lnSpc>
                <a:spcPts val="2808"/>
              </a:lnSpc>
            </a:pPr>
            <a:endParaRPr lang="en-US" sz="2600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8756" y="4230339"/>
            <a:ext cx="214963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Advantages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8756" y="6782821"/>
            <a:ext cx="282984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Disadvantages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64985" y="4736611"/>
            <a:ext cx="2929572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Our advantages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149265" y="2229999"/>
            <a:ext cx="8105962" cy="1824237"/>
            <a:chOff x="0" y="0"/>
            <a:chExt cx="2134904" cy="48045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34904" cy="480458"/>
            </a:xfrm>
            <a:custGeom>
              <a:avLst/>
              <a:gdLst/>
              <a:ahLst/>
              <a:cxnLst/>
              <a:rect l="l" t="t" r="r" b="b"/>
              <a:pathLst>
                <a:path w="2134904" h="480458">
                  <a:moveTo>
                    <a:pt x="48710" y="0"/>
                  </a:moveTo>
                  <a:lnTo>
                    <a:pt x="2086194" y="0"/>
                  </a:lnTo>
                  <a:cubicBezTo>
                    <a:pt x="2113096" y="0"/>
                    <a:pt x="2134904" y="21808"/>
                    <a:pt x="2134904" y="48710"/>
                  </a:cubicBezTo>
                  <a:lnTo>
                    <a:pt x="2134904" y="431748"/>
                  </a:lnTo>
                  <a:cubicBezTo>
                    <a:pt x="2134904" y="444667"/>
                    <a:pt x="2129772" y="457056"/>
                    <a:pt x="2120637" y="466191"/>
                  </a:cubicBezTo>
                  <a:cubicBezTo>
                    <a:pt x="2111502" y="475326"/>
                    <a:pt x="2099113" y="480458"/>
                    <a:pt x="2086194" y="480458"/>
                  </a:cubicBezTo>
                  <a:lnTo>
                    <a:pt x="48710" y="480458"/>
                  </a:lnTo>
                  <a:cubicBezTo>
                    <a:pt x="35791" y="480458"/>
                    <a:pt x="23402" y="475326"/>
                    <a:pt x="14267" y="466191"/>
                  </a:cubicBezTo>
                  <a:cubicBezTo>
                    <a:pt x="5132" y="457056"/>
                    <a:pt x="0" y="444667"/>
                    <a:pt x="0" y="431748"/>
                  </a:cubicBezTo>
                  <a:lnTo>
                    <a:pt x="0" y="48710"/>
                  </a:lnTo>
                  <a:cubicBezTo>
                    <a:pt x="0" y="35791"/>
                    <a:pt x="5132" y="23402"/>
                    <a:pt x="14267" y="14267"/>
                  </a:cubicBezTo>
                  <a:cubicBezTo>
                    <a:pt x="23402" y="5132"/>
                    <a:pt x="35791" y="0"/>
                    <a:pt x="4871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2134904" cy="5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618797" y="2589668"/>
            <a:ext cx="705040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 platform that allows online task distribution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 individuals for payment.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95667"/>
            <a:ext cx="6632010" cy="1498561"/>
            <a:chOff x="0" y="0"/>
            <a:chExt cx="1746702" cy="3946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6702" cy="394683"/>
            </a:xfrm>
            <a:custGeom>
              <a:avLst/>
              <a:gdLst/>
              <a:ahLst/>
              <a:cxnLst/>
              <a:rect l="l" t="t" r="r" b="b"/>
              <a:pathLst>
                <a:path w="1746702" h="394683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352658"/>
                  </a:lnTo>
                  <a:cubicBezTo>
                    <a:pt x="1746702" y="375868"/>
                    <a:pt x="1727887" y="394683"/>
                    <a:pt x="1704678" y="394683"/>
                  </a:cubicBezTo>
                  <a:lnTo>
                    <a:pt x="42025" y="394683"/>
                  </a:lnTo>
                  <a:cubicBezTo>
                    <a:pt x="18815" y="394683"/>
                    <a:pt x="0" y="375868"/>
                    <a:pt x="0" y="352658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46702" cy="423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548787"/>
            <a:ext cx="6632010" cy="1938113"/>
            <a:chOff x="0" y="0"/>
            <a:chExt cx="1746702" cy="3367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6702" cy="336712"/>
            </a:xfrm>
            <a:custGeom>
              <a:avLst/>
              <a:gdLst/>
              <a:ahLst/>
              <a:cxnLst/>
              <a:rect l="l" t="t" r="r" b="b"/>
              <a:pathLst>
                <a:path w="1746702" h="336712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294687"/>
                  </a:lnTo>
                  <a:cubicBezTo>
                    <a:pt x="1746702" y="317897"/>
                    <a:pt x="1727887" y="336712"/>
                    <a:pt x="1704678" y="336712"/>
                  </a:cubicBezTo>
                  <a:lnTo>
                    <a:pt x="42025" y="336712"/>
                  </a:lnTo>
                  <a:cubicBezTo>
                    <a:pt x="18815" y="336712"/>
                    <a:pt x="0" y="317897"/>
                    <a:pt x="0" y="294687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46702" cy="365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96068" y="5530996"/>
            <a:ext cx="9118318" cy="2897828"/>
            <a:chOff x="0" y="0"/>
            <a:chExt cx="2401532" cy="7632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01532" cy="763214"/>
            </a:xfrm>
            <a:custGeom>
              <a:avLst/>
              <a:gdLst/>
              <a:ahLst/>
              <a:cxnLst/>
              <a:rect l="l" t="t" r="r" b="b"/>
              <a:pathLst>
                <a:path w="2401532" h="763214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732648"/>
                  </a:lnTo>
                  <a:cubicBezTo>
                    <a:pt x="2401532" y="749529"/>
                    <a:pt x="2387847" y="763214"/>
                    <a:pt x="2370967" y="763214"/>
                  </a:cubicBezTo>
                  <a:lnTo>
                    <a:pt x="30566" y="763214"/>
                  </a:lnTo>
                  <a:cubicBezTo>
                    <a:pt x="13685" y="763214"/>
                    <a:pt x="0" y="749529"/>
                    <a:pt x="0" y="732648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401532" cy="791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534400" y="5829300"/>
            <a:ext cx="9118318" cy="2860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0385" lvl="1" indent="-370193" algn="l">
              <a:lnSpc>
                <a:spcPts val="3703"/>
              </a:lnSpc>
              <a:buFont typeface="Arial"/>
              <a:buChar char="•"/>
            </a:pPr>
            <a:r>
              <a:rPr lang="en-US" sz="28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Full flexibility in participant recruitment.</a:t>
            </a:r>
          </a:p>
          <a:p>
            <a:pPr marL="740385" lvl="1" indent="-370193" algn="l">
              <a:lnSpc>
                <a:spcPts val="3703"/>
              </a:lnSpc>
              <a:buFont typeface="Arial"/>
              <a:buChar char="•"/>
            </a:pPr>
            <a:r>
              <a:rPr lang="en-US" sz="28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Advanced anonymization methods.</a:t>
            </a:r>
          </a:p>
          <a:p>
            <a:pPr marL="740385" lvl="1" indent="-370193" algn="l">
              <a:lnSpc>
                <a:spcPts val="3703"/>
              </a:lnSpc>
              <a:buFont typeface="Arial"/>
              <a:buChar char="•"/>
            </a:pPr>
            <a:r>
              <a:rPr lang="en-US" sz="28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Notifications for disruptions or data-sharing stoppages.</a:t>
            </a:r>
          </a:p>
          <a:p>
            <a:pPr marL="740385" lvl="1" indent="-370193" algn="l">
              <a:lnSpc>
                <a:spcPts val="3703"/>
              </a:lnSpc>
              <a:buFont typeface="Arial"/>
              <a:buChar char="•"/>
            </a:pPr>
            <a:r>
              <a:rPr lang="en-US" sz="28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User gets instant data.</a:t>
            </a:r>
          </a:p>
          <a:p>
            <a:pPr marL="740385" lvl="1" indent="-370193">
              <a:lnSpc>
                <a:spcPts val="3703"/>
              </a:lnSpc>
              <a:buFont typeface="Arial"/>
              <a:buChar char="•"/>
            </a:pPr>
            <a:r>
              <a:rPr lang="en-US" sz="28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Data is taken from platforms with End-to-End </a:t>
            </a:r>
            <a:r>
              <a:rPr lang="en-US" sz="32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Encryption</a:t>
            </a:r>
          </a:p>
          <a:p>
            <a:pPr marL="740385" lvl="1" indent="-370193" algn="l">
              <a:lnSpc>
                <a:spcPts val="3703"/>
              </a:lnSpc>
              <a:buFont typeface="Arial"/>
              <a:buChar char="•"/>
            </a:pPr>
            <a:endParaRPr lang="en-US" sz="3429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2" name="Freeform 12"/>
          <p:cNvSpPr/>
          <p:nvPr/>
        </p:nvSpPr>
        <p:spPr>
          <a:xfrm rot="-7383068">
            <a:off x="10961006" y="8536523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8000" y="0"/>
                </a:lnTo>
                <a:lnTo>
                  <a:pt x="1218000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>
            <a:off x="1411958" y="4245097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8308637">
            <a:off x="15225762" y="808535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5" name="Group 15"/>
          <p:cNvGrpSpPr/>
          <p:nvPr/>
        </p:nvGrpSpPr>
        <p:grpSpPr>
          <a:xfrm>
            <a:off x="4757737" y="2229999"/>
            <a:ext cx="8909151" cy="1824237"/>
            <a:chOff x="0" y="0"/>
            <a:chExt cx="2346443" cy="4804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46443" cy="480458"/>
            </a:xfrm>
            <a:custGeom>
              <a:avLst/>
              <a:gdLst/>
              <a:ahLst/>
              <a:cxnLst/>
              <a:rect l="l" t="t" r="r" b="b"/>
              <a:pathLst>
                <a:path w="2346443" h="480458">
                  <a:moveTo>
                    <a:pt x="44318" y="0"/>
                  </a:moveTo>
                  <a:lnTo>
                    <a:pt x="2302125" y="0"/>
                  </a:lnTo>
                  <a:cubicBezTo>
                    <a:pt x="2313879" y="0"/>
                    <a:pt x="2325151" y="4669"/>
                    <a:pt x="2333462" y="12981"/>
                  </a:cubicBezTo>
                  <a:cubicBezTo>
                    <a:pt x="2341774" y="21292"/>
                    <a:pt x="2346443" y="32564"/>
                    <a:pt x="2346443" y="44318"/>
                  </a:cubicBezTo>
                  <a:lnTo>
                    <a:pt x="2346443" y="436139"/>
                  </a:lnTo>
                  <a:cubicBezTo>
                    <a:pt x="2346443" y="447893"/>
                    <a:pt x="2341774" y="459166"/>
                    <a:pt x="2333462" y="467477"/>
                  </a:cubicBezTo>
                  <a:cubicBezTo>
                    <a:pt x="2325151" y="475788"/>
                    <a:pt x="2313879" y="480458"/>
                    <a:pt x="2302125" y="480458"/>
                  </a:cubicBezTo>
                  <a:lnTo>
                    <a:pt x="44318" y="480458"/>
                  </a:lnTo>
                  <a:cubicBezTo>
                    <a:pt x="32564" y="480458"/>
                    <a:pt x="21292" y="475788"/>
                    <a:pt x="12981" y="467477"/>
                  </a:cubicBezTo>
                  <a:cubicBezTo>
                    <a:pt x="4669" y="459166"/>
                    <a:pt x="0" y="447893"/>
                    <a:pt x="0" y="436139"/>
                  </a:cubicBezTo>
                  <a:lnTo>
                    <a:pt x="0" y="44318"/>
                  </a:lnTo>
                  <a:cubicBezTo>
                    <a:pt x="0" y="32564"/>
                    <a:pt x="4669" y="21292"/>
                    <a:pt x="12981" y="12981"/>
                  </a:cubicBezTo>
                  <a:cubicBezTo>
                    <a:pt x="21292" y="4669"/>
                    <a:pt x="32564" y="0"/>
                    <a:pt x="44318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346443" cy="5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806463" y="61230"/>
            <a:ext cx="8675074" cy="2168768"/>
          </a:xfrm>
          <a:custGeom>
            <a:avLst/>
            <a:gdLst/>
            <a:ahLst/>
            <a:cxnLst/>
            <a:rect l="l" t="t" r="r" b="b"/>
            <a:pathLst>
              <a:path w="8675074" h="2168768">
                <a:moveTo>
                  <a:pt x="0" y="0"/>
                </a:moveTo>
                <a:lnTo>
                  <a:pt x="8675074" y="0"/>
                </a:lnTo>
                <a:lnTo>
                  <a:pt x="8675074" y="2168769"/>
                </a:lnTo>
                <a:lnTo>
                  <a:pt x="0" y="21687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TextBox 19"/>
          <p:cNvSpPr txBox="1"/>
          <p:nvPr/>
        </p:nvSpPr>
        <p:spPr>
          <a:xfrm>
            <a:off x="1057165" y="5057751"/>
            <a:ext cx="6603545" cy="208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Encrypted data transmission in real-time.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Built-in data processing.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endParaRPr lang="en-US" sz="2881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3111"/>
              </a:lnSpc>
            </a:pPr>
            <a:endParaRPr lang="en-US" sz="2881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08756" y="7658100"/>
            <a:ext cx="5959340" cy="252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Participants only from the US.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Basic anonymization only.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Can’t see data from platforms with End-to-End Encryption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Researchers don’t get instant data.</a:t>
            </a:r>
          </a:p>
          <a:p>
            <a:pPr algn="l">
              <a:lnSpc>
                <a:spcPts val="2808"/>
              </a:lnSpc>
            </a:pPr>
            <a:endParaRPr lang="en-US" sz="2600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2808"/>
              </a:lnSpc>
            </a:pPr>
            <a:endParaRPr lang="en-US" sz="2600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08756" y="4230339"/>
            <a:ext cx="214963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Advantages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08756" y="6782821"/>
            <a:ext cx="290604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Disadvantages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64985" y="4736611"/>
            <a:ext cx="2929572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Our advantages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35866" y="2322968"/>
            <a:ext cx="8545671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8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Collects data from participants' computers, tablets,</a:t>
            </a:r>
          </a:p>
          <a:p>
            <a:pPr algn="ctr">
              <a:lnSpc>
                <a:spcPts val="4200"/>
              </a:lnSpc>
            </a:pPr>
            <a:r>
              <a:rPr lang="en-US" sz="28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and smartphones through an app or browser extension.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Mainly used for internet research.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95667"/>
            <a:ext cx="6632010" cy="1953829"/>
            <a:chOff x="0" y="0"/>
            <a:chExt cx="1746702" cy="5145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6702" cy="514589"/>
            </a:xfrm>
            <a:custGeom>
              <a:avLst/>
              <a:gdLst/>
              <a:ahLst/>
              <a:cxnLst/>
              <a:rect l="l" t="t" r="r" b="b"/>
              <a:pathLst>
                <a:path w="1746702" h="514589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472564"/>
                  </a:lnTo>
                  <a:cubicBezTo>
                    <a:pt x="1746702" y="495774"/>
                    <a:pt x="1727887" y="514589"/>
                    <a:pt x="1704678" y="514589"/>
                  </a:cubicBezTo>
                  <a:lnTo>
                    <a:pt x="42025" y="514589"/>
                  </a:lnTo>
                  <a:cubicBezTo>
                    <a:pt x="18815" y="514589"/>
                    <a:pt x="0" y="495774"/>
                    <a:pt x="0" y="472564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46702" cy="543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548787"/>
            <a:ext cx="6632010" cy="1278453"/>
            <a:chOff x="0" y="0"/>
            <a:chExt cx="1746702" cy="3367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46702" cy="336712"/>
            </a:xfrm>
            <a:custGeom>
              <a:avLst/>
              <a:gdLst/>
              <a:ahLst/>
              <a:cxnLst/>
              <a:rect l="l" t="t" r="r" b="b"/>
              <a:pathLst>
                <a:path w="1746702" h="336712">
                  <a:moveTo>
                    <a:pt x="42025" y="0"/>
                  </a:moveTo>
                  <a:lnTo>
                    <a:pt x="1704678" y="0"/>
                  </a:lnTo>
                  <a:cubicBezTo>
                    <a:pt x="1727887" y="0"/>
                    <a:pt x="1746702" y="18815"/>
                    <a:pt x="1746702" y="42025"/>
                  </a:cubicBezTo>
                  <a:lnTo>
                    <a:pt x="1746702" y="294687"/>
                  </a:lnTo>
                  <a:cubicBezTo>
                    <a:pt x="1746702" y="317897"/>
                    <a:pt x="1727887" y="336712"/>
                    <a:pt x="1704678" y="336712"/>
                  </a:cubicBezTo>
                  <a:lnTo>
                    <a:pt x="42025" y="336712"/>
                  </a:lnTo>
                  <a:cubicBezTo>
                    <a:pt x="18815" y="336712"/>
                    <a:pt x="0" y="317897"/>
                    <a:pt x="0" y="294687"/>
                  </a:cubicBezTo>
                  <a:lnTo>
                    <a:pt x="0" y="42025"/>
                  </a:lnTo>
                  <a:cubicBezTo>
                    <a:pt x="0" y="18815"/>
                    <a:pt x="18815" y="0"/>
                    <a:pt x="42025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46702" cy="365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96068" y="5530996"/>
            <a:ext cx="9118318" cy="2897828"/>
            <a:chOff x="0" y="0"/>
            <a:chExt cx="2401532" cy="7632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01532" cy="763214"/>
            </a:xfrm>
            <a:custGeom>
              <a:avLst/>
              <a:gdLst/>
              <a:ahLst/>
              <a:cxnLst/>
              <a:rect l="l" t="t" r="r" b="b"/>
              <a:pathLst>
                <a:path w="2401532" h="763214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732648"/>
                  </a:lnTo>
                  <a:cubicBezTo>
                    <a:pt x="2401532" y="749529"/>
                    <a:pt x="2387847" y="763214"/>
                    <a:pt x="2370967" y="763214"/>
                  </a:cubicBezTo>
                  <a:lnTo>
                    <a:pt x="30566" y="763214"/>
                  </a:lnTo>
                  <a:cubicBezTo>
                    <a:pt x="13685" y="763214"/>
                    <a:pt x="0" y="749529"/>
                    <a:pt x="0" y="732648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401532" cy="791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7383068">
            <a:off x="10961006" y="8536523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8000" y="0"/>
                </a:lnTo>
                <a:lnTo>
                  <a:pt x="1218000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1411958" y="4245097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5225762" y="808535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4" name="Group 14"/>
          <p:cNvGrpSpPr/>
          <p:nvPr/>
        </p:nvGrpSpPr>
        <p:grpSpPr>
          <a:xfrm>
            <a:off x="4757737" y="2229999"/>
            <a:ext cx="8909151" cy="1824237"/>
            <a:chOff x="0" y="0"/>
            <a:chExt cx="2346443" cy="4804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46443" cy="480458"/>
            </a:xfrm>
            <a:custGeom>
              <a:avLst/>
              <a:gdLst/>
              <a:ahLst/>
              <a:cxnLst/>
              <a:rect l="l" t="t" r="r" b="b"/>
              <a:pathLst>
                <a:path w="2346443" h="480458">
                  <a:moveTo>
                    <a:pt x="44318" y="0"/>
                  </a:moveTo>
                  <a:lnTo>
                    <a:pt x="2302125" y="0"/>
                  </a:lnTo>
                  <a:cubicBezTo>
                    <a:pt x="2313879" y="0"/>
                    <a:pt x="2325151" y="4669"/>
                    <a:pt x="2333462" y="12981"/>
                  </a:cubicBezTo>
                  <a:cubicBezTo>
                    <a:pt x="2341774" y="21292"/>
                    <a:pt x="2346443" y="32564"/>
                    <a:pt x="2346443" y="44318"/>
                  </a:cubicBezTo>
                  <a:lnTo>
                    <a:pt x="2346443" y="436139"/>
                  </a:lnTo>
                  <a:cubicBezTo>
                    <a:pt x="2346443" y="447893"/>
                    <a:pt x="2341774" y="459166"/>
                    <a:pt x="2333462" y="467477"/>
                  </a:cubicBezTo>
                  <a:cubicBezTo>
                    <a:pt x="2325151" y="475788"/>
                    <a:pt x="2313879" y="480458"/>
                    <a:pt x="2302125" y="480458"/>
                  </a:cubicBezTo>
                  <a:lnTo>
                    <a:pt x="44318" y="480458"/>
                  </a:lnTo>
                  <a:cubicBezTo>
                    <a:pt x="32564" y="480458"/>
                    <a:pt x="21292" y="475788"/>
                    <a:pt x="12981" y="467477"/>
                  </a:cubicBezTo>
                  <a:cubicBezTo>
                    <a:pt x="4669" y="459166"/>
                    <a:pt x="0" y="447893"/>
                    <a:pt x="0" y="436139"/>
                  </a:cubicBezTo>
                  <a:lnTo>
                    <a:pt x="0" y="44318"/>
                  </a:lnTo>
                  <a:cubicBezTo>
                    <a:pt x="0" y="32564"/>
                    <a:pt x="4669" y="21292"/>
                    <a:pt x="12981" y="12981"/>
                  </a:cubicBezTo>
                  <a:cubicBezTo>
                    <a:pt x="21292" y="4669"/>
                    <a:pt x="32564" y="0"/>
                    <a:pt x="44318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346443" cy="5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5783482" y="294614"/>
            <a:ext cx="6857662" cy="1935385"/>
          </a:xfrm>
          <a:custGeom>
            <a:avLst/>
            <a:gdLst/>
            <a:ahLst/>
            <a:cxnLst/>
            <a:rect l="l" t="t" r="r" b="b"/>
            <a:pathLst>
              <a:path w="6857662" h="1935385">
                <a:moveTo>
                  <a:pt x="0" y="0"/>
                </a:moveTo>
                <a:lnTo>
                  <a:pt x="6857662" y="0"/>
                </a:lnTo>
                <a:lnTo>
                  <a:pt x="6857662" y="1935385"/>
                </a:lnTo>
                <a:lnTo>
                  <a:pt x="0" y="19353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8696068" y="5726045"/>
            <a:ext cx="7860129" cy="3055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437" lvl="1" indent="-316218" algn="l">
              <a:lnSpc>
                <a:spcPts val="3163"/>
              </a:lnSpc>
              <a:buFont typeface="Arial"/>
              <a:buChar char="•"/>
            </a:pPr>
            <a:r>
              <a:rPr lang="en-US" sz="292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Comprehensive data processing, including metadata and real content.</a:t>
            </a:r>
          </a:p>
          <a:p>
            <a:pPr marL="632437" lvl="1" indent="-316218" algn="l">
              <a:lnSpc>
                <a:spcPts val="3163"/>
              </a:lnSpc>
              <a:buFont typeface="Arial"/>
              <a:buChar char="•"/>
            </a:pPr>
            <a:r>
              <a:rPr lang="en-US" sz="292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Enhanced analytical capabilities through private data access.</a:t>
            </a:r>
          </a:p>
          <a:p>
            <a:pPr marL="632437" lvl="1" indent="-316218" algn="l">
              <a:lnSpc>
                <a:spcPts val="3163"/>
              </a:lnSpc>
              <a:buFont typeface="Arial"/>
              <a:buChar char="•"/>
            </a:pPr>
            <a:r>
              <a:rPr lang="en-US" sz="292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Customized participant selection tailored to research needs.</a:t>
            </a:r>
          </a:p>
          <a:p>
            <a:pPr marL="740386" lvl="1" indent="-370193" algn="l">
              <a:lnSpc>
                <a:spcPts val="3703"/>
              </a:lnSpc>
              <a:buFont typeface="Arial"/>
              <a:buChar char="•"/>
            </a:pPr>
            <a:endParaRPr lang="en-US" sz="2929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7165" y="5057751"/>
            <a:ext cx="6603545" cy="295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Flexible recruitment.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Secure information.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r>
              <a:rPr lang="en-US" sz="2881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Built-in processing of data from a wide range of public content.</a:t>
            </a: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endParaRPr lang="en-US" sz="2881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marL="622022" lvl="1" indent="-311011" algn="l">
              <a:lnSpc>
                <a:spcPts val="3111"/>
              </a:lnSpc>
              <a:buFont typeface="Arial"/>
              <a:buChar char="•"/>
            </a:pPr>
            <a:endParaRPr lang="en-US" sz="2881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3111"/>
              </a:lnSpc>
            </a:pPr>
            <a:endParaRPr lang="en-US" sz="2881" dirty="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08756" y="7872481"/>
            <a:ext cx="5959340" cy="185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Limited to metadata processing.</a:t>
            </a:r>
          </a:p>
          <a:p>
            <a:pPr marL="561341" lvl="1" indent="-280670" algn="l">
              <a:lnSpc>
                <a:spcPts val="2808"/>
              </a:lnSpc>
              <a:buFont typeface="Arial"/>
              <a:buChar char="•"/>
            </a:pPr>
            <a:r>
              <a:rPr lang="en-US" sz="26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Lacks advanced anonymization.</a:t>
            </a:r>
          </a:p>
          <a:p>
            <a:pPr algn="l">
              <a:lnSpc>
                <a:spcPts val="2808"/>
              </a:lnSpc>
            </a:pPr>
            <a:endParaRPr lang="en-US" sz="26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2808"/>
              </a:lnSpc>
            </a:pPr>
            <a:endParaRPr lang="en-US" sz="26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2808"/>
              </a:lnSpc>
            </a:pPr>
            <a:endParaRPr lang="en-US" sz="26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08756" y="4230339"/>
            <a:ext cx="214963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Advantages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1744" y="6861034"/>
            <a:ext cx="290604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Disadvantages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64985" y="4736611"/>
            <a:ext cx="2929572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Our advantages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24089" y="2322968"/>
            <a:ext cx="7769225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 platform that collects data from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public sources (e.g., social networks and websites)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without requiring plugins or app installations.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Sukar"/>
              <a:ea typeface="Sukar"/>
              <a:cs typeface="Sukar"/>
              <a:sym typeface="Suk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792913"/>
            <a:ext cx="5248258" cy="2147015"/>
          </a:xfrm>
          <a:custGeom>
            <a:avLst/>
            <a:gdLst/>
            <a:ahLst/>
            <a:cxnLst/>
            <a:rect l="l" t="t" r="r" b="b"/>
            <a:pathLst>
              <a:path w="5248258" h="2147015">
                <a:moveTo>
                  <a:pt x="0" y="0"/>
                </a:moveTo>
                <a:lnTo>
                  <a:pt x="5248258" y="0"/>
                </a:lnTo>
                <a:lnTo>
                  <a:pt x="5248258" y="2147015"/>
                </a:lnTo>
                <a:lnTo>
                  <a:pt x="0" y="2147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6706873" y="1272451"/>
            <a:ext cx="10771036" cy="10079851"/>
            <a:chOff x="0" y="0"/>
            <a:chExt cx="2716289" cy="25419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505326"/>
                  </a:lnTo>
                  <a:cubicBezTo>
                    <a:pt x="2716289" y="2515048"/>
                    <a:pt x="2712427" y="2524372"/>
                    <a:pt x="2705552" y="2531246"/>
                  </a:cubicBezTo>
                  <a:cubicBezTo>
                    <a:pt x="2698678" y="2538121"/>
                    <a:pt x="2689354" y="2541983"/>
                    <a:pt x="2679632" y="2541983"/>
                  </a:cubicBezTo>
                  <a:lnTo>
                    <a:pt x="36657" y="2541983"/>
                  </a:lnTo>
                  <a:cubicBezTo>
                    <a:pt x="26935" y="2541983"/>
                    <a:pt x="17611" y="2538121"/>
                    <a:pt x="10737" y="2531246"/>
                  </a:cubicBezTo>
                  <a:cubicBezTo>
                    <a:pt x="3862" y="2524372"/>
                    <a:pt x="0" y="2515048"/>
                    <a:pt x="0" y="2505326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6706873" y="3156553"/>
            <a:ext cx="10771036" cy="0"/>
          </a:xfrm>
          <a:prstGeom prst="line">
            <a:avLst/>
          </a:prstGeom>
          <a:ln w="19050" cap="flat">
            <a:solidFill>
              <a:srgbClr val="FFE0C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7" name="AutoShape 7"/>
          <p:cNvSpPr/>
          <p:nvPr/>
        </p:nvSpPr>
        <p:spPr>
          <a:xfrm>
            <a:off x="11365864" y="1837045"/>
            <a:ext cx="1453054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>
            <a:off x="9906603" y="5325199"/>
            <a:ext cx="2562111" cy="529737"/>
          </a:xfrm>
          <a:custGeom>
            <a:avLst/>
            <a:gdLst/>
            <a:ahLst/>
            <a:cxnLst/>
            <a:rect l="l" t="t" r="r" b="b"/>
            <a:pathLst>
              <a:path w="2562111" h="529737">
                <a:moveTo>
                  <a:pt x="0" y="0"/>
                </a:moveTo>
                <a:lnTo>
                  <a:pt x="2562111" y="0"/>
                </a:lnTo>
                <a:lnTo>
                  <a:pt x="2562111" y="529737"/>
                </a:lnTo>
                <a:lnTo>
                  <a:pt x="0" y="5297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9906603" y="8415335"/>
            <a:ext cx="2562111" cy="529737"/>
          </a:xfrm>
          <a:custGeom>
            <a:avLst/>
            <a:gdLst/>
            <a:ahLst/>
            <a:cxnLst/>
            <a:rect l="l" t="t" r="r" b="b"/>
            <a:pathLst>
              <a:path w="2562111" h="529737">
                <a:moveTo>
                  <a:pt x="0" y="0"/>
                </a:moveTo>
                <a:lnTo>
                  <a:pt x="2562111" y="0"/>
                </a:lnTo>
                <a:lnTo>
                  <a:pt x="2562111" y="529736"/>
                </a:lnTo>
                <a:lnTo>
                  <a:pt x="0" y="529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6806107" y="8491879"/>
            <a:ext cx="906385" cy="906385"/>
          </a:xfrm>
          <a:custGeom>
            <a:avLst/>
            <a:gdLst/>
            <a:ahLst/>
            <a:cxnLst/>
            <a:rect l="l" t="t" r="r" b="b"/>
            <a:pathLst>
              <a:path w="906385" h="906385">
                <a:moveTo>
                  <a:pt x="0" y="0"/>
                </a:moveTo>
                <a:lnTo>
                  <a:pt x="906386" y="0"/>
                </a:lnTo>
                <a:lnTo>
                  <a:pt x="906386" y="906385"/>
                </a:lnTo>
                <a:lnTo>
                  <a:pt x="0" y="9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420261" y="1438032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2691745" y="9646470"/>
            <a:ext cx="961085" cy="839748"/>
          </a:xfrm>
          <a:custGeom>
            <a:avLst/>
            <a:gdLst/>
            <a:ahLst/>
            <a:cxnLst/>
            <a:rect l="l" t="t" r="r" b="b"/>
            <a:pathLst>
              <a:path w="961085" h="839748">
                <a:moveTo>
                  <a:pt x="0" y="0"/>
                </a:moveTo>
                <a:lnTo>
                  <a:pt x="961084" y="0"/>
                </a:lnTo>
                <a:lnTo>
                  <a:pt x="961084" y="839748"/>
                </a:lnTo>
                <a:lnTo>
                  <a:pt x="0" y="839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3471553" y="122292"/>
            <a:ext cx="1201457" cy="581205"/>
          </a:xfrm>
          <a:custGeom>
            <a:avLst/>
            <a:gdLst/>
            <a:ahLst/>
            <a:cxnLst/>
            <a:rect l="l" t="t" r="r" b="b"/>
            <a:pathLst>
              <a:path w="1201457" h="581205">
                <a:moveTo>
                  <a:pt x="0" y="0"/>
                </a:moveTo>
                <a:lnTo>
                  <a:pt x="1201457" y="0"/>
                </a:lnTo>
                <a:lnTo>
                  <a:pt x="1201457" y="581205"/>
                </a:lnTo>
                <a:lnTo>
                  <a:pt x="0" y="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7422579" y="3944738"/>
            <a:ext cx="970320" cy="1227337"/>
          </a:xfrm>
          <a:custGeom>
            <a:avLst/>
            <a:gdLst/>
            <a:ahLst/>
            <a:cxnLst/>
            <a:rect l="l" t="t" r="r" b="b"/>
            <a:pathLst>
              <a:path w="970320" h="1227337">
                <a:moveTo>
                  <a:pt x="0" y="0"/>
                </a:moveTo>
                <a:lnTo>
                  <a:pt x="970320" y="0"/>
                </a:lnTo>
                <a:lnTo>
                  <a:pt x="970320" y="1227337"/>
                </a:lnTo>
                <a:lnTo>
                  <a:pt x="0" y="12273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7422579" y="6804434"/>
            <a:ext cx="970320" cy="1299344"/>
          </a:xfrm>
          <a:custGeom>
            <a:avLst/>
            <a:gdLst/>
            <a:ahLst/>
            <a:cxnLst/>
            <a:rect l="l" t="t" r="r" b="b"/>
            <a:pathLst>
              <a:path w="970320" h="1299344">
                <a:moveTo>
                  <a:pt x="0" y="0"/>
                </a:moveTo>
                <a:lnTo>
                  <a:pt x="970320" y="0"/>
                </a:lnTo>
                <a:lnTo>
                  <a:pt x="970320" y="1299344"/>
                </a:lnTo>
                <a:lnTo>
                  <a:pt x="0" y="12993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TextBox 16"/>
          <p:cNvSpPr txBox="1"/>
          <p:nvPr/>
        </p:nvSpPr>
        <p:spPr>
          <a:xfrm>
            <a:off x="1339355" y="5267325"/>
            <a:ext cx="4599183" cy="773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00"/>
              </a:lnSpc>
              <a:spcBef>
                <a:spcPct val="0"/>
              </a:spcBef>
            </a:pPr>
            <a:r>
              <a:rPr lang="en-US" sz="57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Process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93214" y="3954263"/>
            <a:ext cx="7551000" cy="126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Utilization of the Matrix protocol, which enables connection to various messaging applications and data retrieval from them using bridges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09255" y="5379551"/>
            <a:ext cx="1197348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Reply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07306" y="7245423"/>
            <a:ext cx="7722818" cy="128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99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 multi-service system ready for deployment in cloud services / on-premises using Kubernetes / Docker.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709255" y="8469686"/>
            <a:ext cx="1197348" cy="430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Reply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755</Words>
  <Application>Microsoft Office PowerPoint</Application>
  <PresentationFormat>Custom</PresentationFormat>
  <Paragraphs>147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Canva Sans Bold</vt:lpstr>
      <vt:lpstr>Sukar Bold</vt:lpstr>
      <vt:lpstr>TAN Nimbus</vt:lpstr>
      <vt:lpstr>Calibri</vt:lpstr>
      <vt:lpstr>Arial</vt:lpstr>
      <vt:lpstr>Aptos</vt:lpstr>
      <vt:lpstr>Sukar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ETEE Platform</dc:title>
  <cp:lastModifiedBy>Ron Sharabi</cp:lastModifiedBy>
  <cp:revision>10</cp:revision>
  <dcterms:created xsi:type="dcterms:W3CDTF">2006-08-16T00:00:00Z</dcterms:created>
  <dcterms:modified xsi:type="dcterms:W3CDTF">2024-12-12T08:14:48Z</dcterms:modified>
  <dc:identifier>DAGYoZsZuIQ</dc:identifier>
</cp:coreProperties>
</file>