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</p:sldIdLst>
  <p:sldSz cx="9144000" cy="6858000" type="screen4x3"/>
  <p:notesSz cx="9872663" cy="674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3">
          <p15:clr>
            <a:srgbClr val="A4A3A4"/>
          </p15:clr>
        </p15:guide>
        <p15:guide id="2" pos="31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n Gregory" initials="IG" lastIdx="2" clrIdx="0"/>
  <p:cmAuthor id="1" name="Rong Yang" initials="R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459" y="-72"/>
      </p:cViewPr>
      <p:guideLst>
        <p:guide orient="horz" pos="2123"/>
        <p:guide pos="31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Cryptography and Coding Systems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225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BFEC70-DDA2-4CEF-8472-EB909A95E8D7}" type="datetime1">
              <a:rPr lang="en-US"/>
              <a:pPr/>
              <a:t>9/28/2017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 dirty="0"/>
              <a:t>Lecture 1 – UFCFT4-15-3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225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C6886A7-F774-47C6-AD9A-3A2C87D57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4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Cryptography and Coding Systems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5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09359F-466A-4DD8-B0B2-747DB43E6D47}" type="datetime1">
              <a:rPr lang="en-US"/>
              <a:pPr/>
              <a:t>9/28/2017</a:t>
            </a:fld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4825"/>
            <a:ext cx="3373437" cy="2528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02504"/>
            <a:ext cx="7898130" cy="303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Lecture 1 - UFCEMU-20-3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5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E510043-3927-4626-A9D5-929829904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190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AF083-AC4D-4DA9-B32C-6455134AD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BDA8D-C8FC-4F09-ACA5-9A34821163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0C28D-EC14-42A2-8738-1FEFB172B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8A3D86-3FE6-4714-BB80-0BE1476BE3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C615CD-2C5C-436F-ADE9-50C6F90078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A2806D-3319-4ED0-A677-29E248ADEE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C0E73-B4B7-4CAB-A119-D6A9C228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EBE08-CF58-4476-8465-72BC83C0C8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80EE3-442F-47FF-8BFB-9A16FF6CF6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5EEE2-C989-451F-BD6A-B06CF55B15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B7D2F-3E77-43FC-87EB-327479033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328D6-C675-4846-B964-BB424BAB8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1CFAF-6869-436B-9092-EBB8EF017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1E987-9143-4663-BA8F-0F0A0E3A5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B4E8B40-B11F-44E9-BEFB-6E248A7F7E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53400" cy="1401762"/>
          </a:xfrm>
        </p:spPr>
        <p:txBody>
          <a:bodyPr/>
          <a:lstStyle/>
          <a:p>
            <a:r>
              <a:rPr lang="en-US" sz="3200" dirty="0"/>
              <a:t>Modular Arithmetic</a:t>
            </a:r>
            <a:endParaRPr lang="en-US" sz="40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058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/>
              <a:t>Operation </a:t>
            </a:r>
            <a:r>
              <a:rPr lang="en-GB" sz="2400" u="sng" dirty="0"/>
              <a:t>x mod y</a:t>
            </a:r>
            <a:r>
              <a:rPr lang="en-GB" sz="2400" dirty="0"/>
              <a:t> means finding reminder of </a:t>
            </a:r>
          </a:p>
          <a:p>
            <a:pPr>
              <a:buFontTx/>
              <a:buNone/>
            </a:pPr>
            <a:r>
              <a:rPr lang="en-GB" sz="2400" dirty="0"/>
              <a:t>	x </a:t>
            </a:r>
            <a:r>
              <a:rPr lang="en-US" sz="2400" dirty="0">
                <a:cs typeface="Arial" charset="0"/>
              </a:rPr>
              <a:t>÷ y. e.g. 13 mod 12 = 1 (</a:t>
            </a:r>
            <a:r>
              <a:rPr lang="en-US" sz="2000" dirty="0">
                <a:cs typeface="Arial" charset="0"/>
              </a:rPr>
              <a:t>a 12 hour </a:t>
            </a:r>
            <a:r>
              <a:rPr lang="en-US" sz="2000" b="1" dirty="0">
                <a:cs typeface="Arial" charset="0"/>
              </a:rPr>
              <a:t>clock</a:t>
            </a:r>
            <a:r>
              <a:rPr lang="en-US" sz="2000" dirty="0">
                <a:cs typeface="Arial" charset="0"/>
              </a:rPr>
              <a:t> system</a:t>
            </a:r>
            <a:r>
              <a:rPr lang="en-US" sz="2400" dirty="0"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GB" sz="2400" dirty="0">
                <a:cs typeface="Arial" charset="0"/>
              </a:rPr>
              <a:t>	24 mod 7 = 3 		15 mod 3 = 0</a:t>
            </a:r>
          </a:p>
          <a:p>
            <a:pPr>
              <a:buFontTx/>
              <a:buNone/>
            </a:pPr>
            <a:r>
              <a:rPr lang="en-GB" sz="2400" dirty="0">
                <a:cs typeface="Arial" charset="0"/>
              </a:rPr>
              <a:t>    -5 mod 12 = 7		-10 mod 60 = 50</a:t>
            </a:r>
          </a:p>
          <a:p>
            <a:pPr>
              <a:buFontTx/>
              <a:buNone/>
            </a:pPr>
            <a:r>
              <a:rPr lang="en-GB" sz="2400" dirty="0">
                <a:cs typeface="Arial" charset="0"/>
              </a:rPr>
              <a:t>	34 mod 11 = 56 mod 11 = 1</a:t>
            </a:r>
          </a:p>
          <a:p>
            <a:pPr>
              <a:buFontTx/>
              <a:buNone/>
            </a:pPr>
            <a:r>
              <a:rPr lang="en-GB" sz="2400" dirty="0">
                <a:cs typeface="Arial" charset="0"/>
              </a:rPr>
              <a:t>	</a:t>
            </a:r>
            <a:r>
              <a:rPr lang="en-GB" sz="2400" u="sng" dirty="0">
                <a:cs typeface="Arial" charset="0"/>
              </a:rPr>
              <a:t>(</a:t>
            </a:r>
            <a:r>
              <a:rPr lang="en-GB" sz="2400" u="sng" dirty="0" err="1">
                <a:cs typeface="Arial" charset="0"/>
              </a:rPr>
              <a:t>a+b</a:t>
            </a:r>
            <a:r>
              <a:rPr lang="en-GB" sz="2400" u="sng" dirty="0">
                <a:cs typeface="Arial" charset="0"/>
              </a:rPr>
              <a:t>) mod c = (a mod c + b mod c) mod c</a:t>
            </a:r>
          </a:p>
          <a:p>
            <a:pPr>
              <a:buFontTx/>
              <a:buNone/>
            </a:pPr>
            <a:r>
              <a:rPr lang="en-GB" sz="2400" dirty="0">
                <a:cs typeface="Arial" charset="0"/>
              </a:rPr>
              <a:t>	</a:t>
            </a:r>
            <a:r>
              <a:rPr lang="en-GB" sz="2400" u="sng" dirty="0">
                <a:cs typeface="Arial" charset="0"/>
              </a:rPr>
              <a:t>(a*b) mod c = (a mod c) * (b mod c)</a:t>
            </a:r>
          </a:p>
          <a:p>
            <a:pPr>
              <a:buFontTx/>
              <a:buNone/>
            </a:pPr>
            <a:r>
              <a:rPr lang="en-GB" sz="2400" dirty="0">
                <a:cs typeface="Arial" charset="0"/>
              </a:rPr>
              <a:t>	(17+15) mod 11 = 32 mod 11= 10</a:t>
            </a:r>
          </a:p>
          <a:p>
            <a:pPr>
              <a:buFontTx/>
              <a:buNone/>
            </a:pPr>
            <a:r>
              <a:rPr lang="en-GB" sz="2400" dirty="0">
                <a:cs typeface="Arial" charset="0"/>
              </a:rPr>
              <a:t>	 = 17 mod 11 + 15 mod 11 = 6+4</a:t>
            </a:r>
          </a:p>
          <a:p>
            <a:pPr>
              <a:buFontTx/>
              <a:buNone/>
            </a:pPr>
            <a:r>
              <a:rPr lang="en-GB" sz="2400" dirty="0">
                <a:cs typeface="Arial" charset="0"/>
              </a:rPr>
              <a:t>	(17*15) mod 11 = 255 mod 11= 2</a:t>
            </a:r>
          </a:p>
          <a:p>
            <a:pPr>
              <a:buFontTx/>
              <a:buNone/>
            </a:pPr>
            <a:r>
              <a:rPr lang="en-GB" sz="2400" dirty="0">
                <a:cs typeface="Arial" charset="0"/>
              </a:rPr>
              <a:t>	 = 17 mod 11 * 15 mod 11 = 6 * 4 = 24 = 2 mod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88" y="990600"/>
            <a:ext cx="8328212" cy="56388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Think of the number line: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-∞                          0                           +∞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Wrap around		  0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85800" y="1828800"/>
            <a:ext cx="7848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4495800" y="16764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3276600" y="4068760"/>
            <a:ext cx="2438400" cy="2286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4524935" y="3927871"/>
            <a:ext cx="0" cy="327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527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 is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Division is the inverse operation of multiplication. This means that every division question is answered by answering a "find the missing number" multiplication question.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687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001000" cy="45719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25963"/>
          </a:xfrm>
        </p:spPr>
        <p:txBody>
          <a:bodyPr/>
          <a:lstStyle/>
          <a:p>
            <a:r>
              <a:rPr lang="en-GB" sz="2400" dirty="0"/>
              <a:t>Example:</a:t>
            </a:r>
            <a:br>
              <a:rPr lang="en-GB" sz="2400" dirty="0"/>
            </a:br>
            <a:r>
              <a:rPr lang="en-GB" sz="2400" dirty="0"/>
              <a:t>5 / 7 = ? (on a 12-hour clock) means</a:t>
            </a:r>
            <a:br>
              <a:rPr lang="en-GB" sz="2400" dirty="0"/>
            </a:br>
            <a:r>
              <a:rPr lang="en-GB" sz="2400" dirty="0"/>
              <a:t>? x 7 = 5 (on a 12-hour clock)</a:t>
            </a:r>
            <a:br>
              <a:rPr lang="en-GB" sz="2400" dirty="0"/>
            </a:br>
            <a:r>
              <a:rPr lang="en-GB" sz="2400" dirty="0"/>
              <a:t>By trial and error (there are only 12 numbers to try) or by using different names for 5</a:t>
            </a:r>
            <a:br>
              <a:rPr lang="en-GB" sz="2400" dirty="0"/>
            </a:br>
            <a:r>
              <a:rPr lang="en-GB" sz="2400" dirty="0"/>
              <a:t> x 7 = 5</a:t>
            </a:r>
            <a:br>
              <a:rPr lang="en-GB" sz="2400" dirty="0"/>
            </a:br>
            <a:r>
              <a:rPr lang="en-GB" sz="2400" dirty="0"/>
              <a:t> x 7 = 17</a:t>
            </a:r>
            <a:br>
              <a:rPr lang="en-GB" sz="2400" dirty="0"/>
            </a:br>
            <a:r>
              <a:rPr lang="en-GB" sz="2400" dirty="0"/>
              <a:t> x 7 = 29</a:t>
            </a:r>
            <a:br>
              <a:rPr lang="en-GB" sz="2400" dirty="0"/>
            </a:br>
            <a:r>
              <a:rPr lang="en-GB" sz="2400" dirty="0"/>
              <a:t> x 7 = 41</a:t>
            </a:r>
            <a:br>
              <a:rPr lang="en-GB" sz="2400" dirty="0"/>
            </a:br>
            <a:r>
              <a:rPr lang="en-GB" sz="2400" dirty="0"/>
              <a:t> x 7 = 65</a:t>
            </a:r>
            <a:br>
              <a:rPr lang="en-GB" sz="2400" dirty="0"/>
            </a:br>
            <a:r>
              <a:rPr lang="en-GB" sz="2400" dirty="0"/>
              <a:t> x 7 = 77  find it!  must be 11.</a:t>
            </a:r>
            <a:br>
              <a:rPr lang="en-GB" sz="2400" dirty="0"/>
            </a:br>
            <a:r>
              <a:rPr lang="en-GB" sz="2400" dirty="0"/>
              <a:t>The big problem with division is that some division questions have no answers, and some division questions have more than one answer.</a:t>
            </a:r>
            <a:endParaRPr lang="en-GB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34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big problem with division is that some division questions have no answers, and some division questions have more than one answer.</a:t>
            </a:r>
            <a:endParaRPr lang="en-GB" b="1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487363"/>
          </a:xfrm>
        </p:spPr>
        <p:txBody>
          <a:bodyPr/>
          <a:lstStyle/>
          <a:p>
            <a:pPr algn="l"/>
            <a:r>
              <a:rPr lang="en-GB" sz="1400" dirty="0"/>
              <a:t>(repeat)</a:t>
            </a:r>
            <a:r>
              <a:rPr lang="en-GB" sz="2400" dirty="0"/>
              <a:t>	</a:t>
            </a:r>
            <a:r>
              <a:rPr lang="en-GB" sz="2800" dirty="0"/>
              <a:t>An interesting code example (today’s lab)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u="sng" dirty="0"/>
              <a:t>Example 1.2</a:t>
            </a:r>
            <a:r>
              <a:rPr lang="en-GB" sz="1800" dirty="0"/>
              <a:t> </a:t>
            </a:r>
            <a:r>
              <a:rPr lang="en-GB" sz="2400" dirty="0"/>
              <a:t>The ISBN code (International Standard Book Number) e.g. 0-19-853287-3. Hyphens positions are ignored. Total 10 digits.</a:t>
            </a:r>
          </a:p>
          <a:p>
            <a:pPr>
              <a:buFontTx/>
              <a:buNone/>
            </a:pPr>
            <a:r>
              <a:rPr lang="en-GB" sz="2400" dirty="0"/>
              <a:t>The 1</a:t>
            </a:r>
            <a:r>
              <a:rPr lang="en-GB" sz="2400" baseline="30000" dirty="0"/>
              <a:t>st</a:t>
            </a:r>
            <a:r>
              <a:rPr lang="en-GB" sz="2400" dirty="0"/>
              <a:t> digit indicates the language (e.g. 0 for English)</a:t>
            </a:r>
          </a:p>
          <a:p>
            <a:pPr>
              <a:buFontTx/>
              <a:buNone/>
            </a:pPr>
            <a:r>
              <a:rPr lang="en-GB" sz="2400" dirty="0"/>
              <a:t>The next 2 digits stand for publisher (e.g. 19 for Oxford Uni. Press)</a:t>
            </a:r>
          </a:p>
          <a:p>
            <a:pPr>
              <a:buFontTx/>
              <a:buNone/>
            </a:pPr>
            <a:r>
              <a:rPr lang="en-GB" sz="2400" dirty="0"/>
              <a:t>The next 6 digits are assigned by the publisher</a:t>
            </a:r>
          </a:p>
          <a:p>
            <a:pPr>
              <a:buFontTx/>
              <a:buNone/>
            </a:pPr>
            <a:r>
              <a:rPr lang="en-GB" sz="2400" dirty="0"/>
              <a:t>The final digit is for error detecting, it is worked out by</a:t>
            </a:r>
          </a:p>
          <a:p>
            <a:pPr fontAlgn="b">
              <a:buFontTx/>
              <a:buNone/>
            </a:pPr>
            <a:r>
              <a:rPr lang="en-GB" sz="2400" dirty="0"/>
              <a:t>	d</a:t>
            </a:r>
            <a:r>
              <a:rPr lang="en-GB" sz="2400" baseline="-25000" dirty="0"/>
              <a:t>10 </a:t>
            </a:r>
            <a:r>
              <a:rPr lang="en-GB" sz="2400" dirty="0"/>
              <a:t> = (d</a:t>
            </a:r>
            <a:r>
              <a:rPr lang="en-GB" sz="2400" baseline="-25000" dirty="0"/>
              <a:t>1 </a:t>
            </a:r>
            <a:r>
              <a:rPr lang="en-GB" sz="2400" dirty="0"/>
              <a:t>+ 2d</a:t>
            </a:r>
            <a:r>
              <a:rPr lang="en-GB" sz="2400" baseline="-25000" dirty="0"/>
              <a:t>2 </a:t>
            </a:r>
            <a:r>
              <a:rPr lang="en-GB" sz="2400" dirty="0"/>
              <a:t>+ 3d</a:t>
            </a:r>
            <a:r>
              <a:rPr lang="en-GB" sz="2400" baseline="-25000" dirty="0"/>
              <a:t>3 </a:t>
            </a:r>
            <a:r>
              <a:rPr lang="en-GB" sz="2400" dirty="0"/>
              <a:t>+ …+ 9d</a:t>
            </a:r>
            <a:r>
              <a:rPr lang="en-GB" sz="2400" baseline="-25000" dirty="0"/>
              <a:t>9</a:t>
            </a:r>
            <a:r>
              <a:rPr lang="en-GB" sz="2400" dirty="0"/>
              <a:t>) mod </a:t>
            </a:r>
            <a:r>
              <a:rPr lang="en-GB" sz="2000" dirty="0"/>
              <a:t>11 </a:t>
            </a:r>
          </a:p>
          <a:p>
            <a:pPr fontAlgn="b">
              <a:buFontTx/>
              <a:buNone/>
            </a:pPr>
            <a:r>
              <a:rPr lang="en-GB" sz="2000" dirty="0"/>
              <a:t>	(Q. what is the difference with binary parity checking code?)</a:t>
            </a:r>
          </a:p>
          <a:p>
            <a:pPr fontAlgn="b">
              <a:buFontTx/>
              <a:buNone/>
            </a:pPr>
            <a:r>
              <a:rPr lang="en-GB" sz="2400" dirty="0"/>
              <a:t>Check the example 0-19-853287-3</a:t>
            </a:r>
          </a:p>
          <a:p>
            <a:pPr fontAlgn="b">
              <a:buFontTx/>
              <a:buNone/>
            </a:pPr>
            <a:r>
              <a:rPr lang="en-GB" sz="2400" dirty="0"/>
              <a:t>	0+2+3*9+4*8+5*5+6*3+7*2+8*8+9*7=245</a:t>
            </a:r>
          </a:p>
          <a:p>
            <a:pPr fontAlgn="b">
              <a:buFontTx/>
              <a:buNone/>
            </a:pPr>
            <a:r>
              <a:rPr lang="en-GB" sz="2400" dirty="0"/>
              <a:t>	245 mod 11 = 3  (245=11*22+3)     d</a:t>
            </a:r>
            <a:r>
              <a:rPr lang="en-GB" sz="2400" baseline="-25000" dirty="0"/>
              <a:t>9</a:t>
            </a:r>
            <a:r>
              <a:rPr lang="en-GB" sz="2400" dirty="0"/>
              <a:t> = 3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000" u="sng" dirty="0"/>
              <a:t>Note that when mod operation returns 10, the symbol X is used.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To check if a given number is a valid ISBN, we check if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   (d</a:t>
            </a:r>
            <a:r>
              <a:rPr lang="en-GB" sz="2000" baseline="-25000" dirty="0"/>
              <a:t>1 </a:t>
            </a:r>
            <a:r>
              <a:rPr lang="en-GB" sz="2000" dirty="0"/>
              <a:t>+ 2d</a:t>
            </a:r>
            <a:r>
              <a:rPr lang="en-GB" sz="2000" baseline="-25000" dirty="0"/>
              <a:t>2 </a:t>
            </a:r>
            <a:r>
              <a:rPr lang="en-GB" sz="2000" dirty="0"/>
              <a:t>+ 3d</a:t>
            </a:r>
            <a:r>
              <a:rPr lang="en-GB" sz="2000" baseline="-25000" dirty="0"/>
              <a:t>3 </a:t>
            </a:r>
            <a:r>
              <a:rPr lang="en-GB" sz="2000" dirty="0"/>
              <a:t>+ …+ 9d</a:t>
            </a:r>
            <a:r>
              <a:rPr lang="en-GB" sz="2000" baseline="-25000" dirty="0"/>
              <a:t>9</a:t>
            </a:r>
            <a:r>
              <a:rPr lang="en-GB" sz="2000" dirty="0"/>
              <a:t>+10d</a:t>
            </a:r>
            <a:r>
              <a:rPr lang="en-GB" sz="2000" baseline="-25000" dirty="0"/>
              <a:t>10</a:t>
            </a:r>
            <a:r>
              <a:rPr lang="en-GB" sz="2000" dirty="0"/>
              <a:t>) mod </a:t>
            </a:r>
            <a:r>
              <a:rPr lang="en-GB" sz="1800" b="1" dirty="0"/>
              <a:t>11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800" b="1" dirty="0"/>
              <a:t>	or					        (</a:t>
            </a:r>
            <a:r>
              <a:rPr lang="en-GB" sz="2000" dirty="0"/>
              <a:t>Q. why these two do </a:t>
            </a:r>
            <a:endParaRPr lang="en-GB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1800" b="1" dirty="0"/>
              <a:t>	</a:t>
            </a:r>
            <a:r>
              <a:rPr lang="en-GB" sz="2000" dirty="0"/>
              <a:t>(d</a:t>
            </a:r>
            <a:r>
              <a:rPr lang="en-GB" sz="2000" baseline="-25000" dirty="0"/>
              <a:t>1 </a:t>
            </a:r>
            <a:r>
              <a:rPr lang="en-GB" sz="2000" dirty="0"/>
              <a:t>+ 2d</a:t>
            </a:r>
            <a:r>
              <a:rPr lang="en-GB" sz="2000" baseline="-25000" dirty="0"/>
              <a:t>2 </a:t>
            </a:r>
            <a:r>
              <a:rPr lang="en-GB" sz="2000" dirty="0"/>
              <a:t>+ 3d</a:t>
            </a:r>
            <a:r>
              <a:rPr lang="en-GB" sz="2000" baseline="-25000" dirty="0"/>
              <a:t>3 </a:t>
            </a:r>
            <a:r>
              <a:rPr lang="en-GB" sz="2000" dirty="0"/>
              <a:t>+ …+ 9d</a:t>
            </a:r>
            <a:r>
              <a:rPr lang="en-GB" sz="2000" baseline="-25000" dirty="0"/>
              <a:t>9</a:t>
            </a:r>
            <a:r>
              <a:rPr lang="en-GB" sz="2000" dirty="0"/>
              <a:t>) mod </a:t>
            </a:r>
            <a:r>
              <a:rPr lang="en-GB" sz="1800" b="1" dirty="0"/>
              <a:t>11 = </a:t>
            </a:r>
            <a:r>
              <a:rPr lang="en-GB" sz="2000" dirty="0"/>
              <a:t>d</a:t>
            </a:r>
            <a:r>
              <a:rPr lang="en-GB" sz="2000" baseline="-25000" dirty="0"/>
              <a:t>10                    </a:t>
            </a:r>
            <a:r>
              <a:rPr lang="en-GB" sz="2000" dirty="0"/>
              <a:t>the same check?)</a:t>
            </a:r>
            <a:endParaRPr lang="en-GB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Examples: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Check whether 0-2-33-56131-5 is a valid ISBN: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1*0+2*2+3*3+4*3+5*5+6*6+7*1+8*3+9*1=126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126 mod 11 = 5, so it is a valid ISBN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What if this number is entered wrongly as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0-2-</a:t>
            </a:r>
            <a:r>
              <a:rPr lang="en-GB" sz="2000" u="sng" dirty="0"/>
              <a:t>8</a:t>
            </a:r>
            <a:r>
              <a:rPr lang="en-GB" sz="2000" dirty="0"/>
              <a:t>3-56131-5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1*0+2*2+3*8+4*3+5*5+6*6+7*1+8*3+9*1=141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141 mod 11 = 9, so it not an ISBN code.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What if two digits have been transposed, 0-13-1</a:t>
            </a:r>
            <a:r>
              <a:rPr lang="en-GB" sz="2000" u="sng" dirty="0"/>
              <a:t>65</a:t>
            </a:r>
            <a:r>
              <a:rPr lang="en-GB" sz="2000" dirty="0"/>
              <a:t>332-5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1*0+2*2+3*3+4*3+5*6+6*5+7*1+8*3+9*1=125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125 mod 4 = 3, so it not an ISBN code.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We can see from the above example that by using </a:t>
            </a:r>
            <a:r>
              <a:rPr lang="en-GB" sz="2000" i="1" dirty="0"/>
              <a:t>a weighted check sum</a:t>
            </a:r>
            <a:r>
              <a:rPr lang="en-GB" sz="2000" dirty="0"/>
              <a:t>, we can not only detect single error but also detect the transposition of two digits.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033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211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Modular Arithmetic</vt:lpstr>
      <vt:lpstr>PowerPoint Presentation</vt:lpstr>
      <vt:lpstr>Division is tricky</vt:lpstr>
      <vt:lpstr>PowerPoint Presentation</vt:lpstr>
      <vt:lpstr>PowerPoint Presentation</vt:lpstr>
      <vt:lpstr>(repeat) An interesting code example (today’s lab)</vt:lpstr>
      <vt:lpstr>PowerPoint Presentation</vt:lpstr>
    </vt:vector>
  </TitlesOfParts>
  <Company>PLP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Coding Systems</dc:title>
  <dc:creator>Rong Yang</dc:creator>
  <cp:lastModifiedBy>Aaron Squire</cp:lastModifiedBy>
  <cp:revision>72</cp:revision>
  <cp:lastPrinted>2014-09-23T09:04:02Z</cp:lastPrinted>
  <dcterms:created xsi:type="dcterms:W3CDTF">2007-08-20T22:44:43Z</dcterms:created>
  <dcterms:modified xsi:type="dcterms:W3CDTF">2017-09-28T11:26:02Z</dcterms:modified>
</cp:coreProperties>
</file>