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80" r:id="rId2"/>
    <p:sldId id="256" r:id="rId3"/>
    <p:sldId id="279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8" r:id="rId15"/>
    <p:sldId id="270" r:id="rId16"/>
    <p:sldId id="271" r:id="rId17"/>
    <p:sldId id="275" r:id="rId18"/>
    <p:sldId id="276" r:id="rId19"/>
    <p:sldId id="274" r:id="rId20"/>
  </p:sldIdLst>
  <p:sldSz cx="9144000" cy="6858000" type="screen4x3"/>
  <p:notesSz cx="9872663" cy="674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3">
          <p15:clr>
            <a:srgbClr val="A4A3A4"/>
          </p15:clr>
        </p15:guide>
        <p15:guide id="2" pos="31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 Gregory" initials="IG" lastIdx="2" clrIdx="0"/>
  <p:cmAuthor id="1" name="Rong Yang" initials="R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459" y="-72"/>
      </p:cViewPr>
      <p:guideLst>
        <p:guide orient="horz" pos="2123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1:31:39.153" idx="1">
    <p:pos x="5047" y="3493"/>
    <p:text>d(C2)=2 as 000 to all others distance is 2,
d(011,101) = 2 
011
110 = 2
101
110 = 2
d(C3)=3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Cryptography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225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BFEC70-DDA2-4CEF-8472-EB909A95E8D7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dirty="0"/>
              <a:t>Lecture 1 – UFCFT4-15-3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225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6886A7-F774-47C6-AD9A-3A2C87D57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4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Cryptography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09359F-466A-4DD8-B0B2-747DB43E6D47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73437" cy="252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02504"/>
            <a:ext cx="7898130" cy="30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Lecture 1 - UFCEMU-20-3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E510043-3927-4626-A9D5-929829904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19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C09359F-466A-4DD8-B0B2-747DB43E6D47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1 - UFCEMU-20-3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510043-3927-4626-A9D5-9298299041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58171B-21F9-4EC7-9D97-74C2373C3AAB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1 - UFCEMU-20-3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1CD96-FD52-4510-8F6C-4D95C46F91B2}" type="slidenum">
              <a:rPr lang="en-US"/>
              <a:pPr/>
              <a:t>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58171B-21F9-4EC7-9D97-74C2373C3AAB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1 - UFCEMU-20-3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1CD96-FD52-4510-8F6C-4D95C46F91B2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4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78894F-7BAA-4721-9AF3-448942ABFA6A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1 - UFCEMU-20-3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3DFC6-DF68-45DF-B5E2-ED3A519A7F9A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6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2DE9D1-8E31-4758-97AB-11A8C1556C59}" type="datetime1">
              <a:rPr lang="en-US"/>
              <a:pPr/>
              <a:t>9/27/2017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1 - UFCEMU-20-3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60D25-3F44-4669-B006-737D4B9C407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4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F083-AC4D-4DA9-B32C-6455134AD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BDA8D-C8FC-4F09-ACA5-9A3482116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0C28D-EC14-42A2-8738-1FEFB172B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8A3D86-3FE6-4714-BB80-0BE1476BE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C615CD-2C5C-436F-ADE9-50C6F90078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A2806D-3319-4ED0-A677-29E248ADE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C0E73-B4B7-4CAB-A119-D6A9C228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EBE08-CF58-4476-8465-72BC83C0C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80EE3-442F-47FF-8BFB-9A16FF6CF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5EEE2-C989-451F-BD6A-B06CF55B15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7D2F-3E77-43FC-87EB-327479033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328D6-C675-4846-B964-BB424BAB8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1CFAF-6869-436B-9092-EBB8EF017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1E987-9143-4663-BA8F-0F0A0E3A5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B4E8B40-B11F-44E9-BEFB-6E248A7F7E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g.yang@uwe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696200" cy="2438400"/>
          </a:xfrm>
        </p:spPr>
        <p:txBody>
          <a:bodyPr/>
          <a:lstStyle/>
          <a:p>
            <a:r>
              <a:rPr lang="en-GB" dirty="0"/>
              <a:t>UFCFT4-15-3 Cryptography</a:t>
            </a:r>
            <a:br>
              <a:rPr lang="en-GB" dirty="0"/>
            </a:br>
            <a:r>
              <a:rPr lang="en-GB" sz="3200" dirty="0"/>
              <a:t>by Rong Yang and </a:t>
            </a:r>
            <a:r>
              <a:rPr lang="en-GB" sz="3200" dirty="0" err="1"/>
              <a:t>Essam</a:t>
            </a:r>
            <a:r>
              <a:rPr lang="en-GB" sz="3200" dirty="0"/>
              <a:t> </a:t>
            </a:r>
            <a:r>
              <a:rPr lang="en-GB" sz="3200" dirty="0" err="1"/>
              <a:t>Ghadafi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rong.yang@uwe.ac.uk</a:t>
            </a:r>
            <a:br>
              <a:rPr lang="en-GB" sz="3200" dirty="0"/>
            </a:br>
            <a:r>
              <a:rPr lang="en-GB" sz="3200" dirty="0"/>
              <a:t>room 2P35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06825"/>
            <a:ext cx="6400800" cy="2438400"/>
          </a:xfrm>
        </p:spPr>
        <p:txBody>
          <a:bodyPr/>
          <a:lstStyle/>
          <a:p>
            <a:pPr algn="l"/>
            <a:r>
              <a:rPr lang="en-GB" dirty="0"/>
              <a:t>3 hours contact time per week: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Lecture – for 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Tutorial – three groups  (lecturing +  problem solving in class)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Lab – three groups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083-AC4D-4DA9-B32C-6455134AD4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/>
              <a:t>Checking codes given so far, can you work out their minimum distances?</a:t>
            </a:r>
          </a:p>
          <a:p>
            <a:pPr>
              <a:buFontTx/>
              <a:buNone/>
            </a:pPr>
            <a:endParaRPr lang="en-GB" sz="2800" dirty="0"/>
          </a:p>
          <a:p>
            <a:pPr>
              <a:buFontTx/>
              <a:buNone/>
            </a:pPr>
            <a:r>
              <a:rPr lang="en-GB" sz="2800" i="1" dirty="0"/>
              <a:t>C1</a:t>
            </a:r>
            <a:r>
              <a:rPr lang="en-GB" sz="2800" dirty="0"/>
              <a:t> = {00,01,10,11}</a:t>
            </a:r>
          </a:p>
          <a:p>
            <a:pPr>
              <a:buFontTx/>
              <a:buNone/>
            </a:pPr>
            <a:r>
              <a:rPr lang="en-GB" sz="2800" dirty="0"/>
              <a:t>	</a:t>
            </a:r>
            <a:r>
              <a:rPr lang="en-GB" sz="2800" i="1" dirty="0"/>
              <a:t>d(C1)</a:t>
            </a:r>
            <a:r>
              <a:rPr lang="en-GB" sz="2800" dirty="0"/>
              <a:t> = 1</a:t>
            </a:r>
          </a:p>
          <a:p>
            <a:pPr>
              <a:buFontTx/>
              <a:buNone/>
            </a:pPr>
            <a:endParaRPr lang="en-GB" sz="2800" dirty="0"/>
          </a:p>
          <a:p>
            <a:pPr>
              <a:buFontTx/>
              <a:buNone/>
            </a:pPr>
            <a:r>
              <a:rPr lang="en-GB" sz="2800" i="1" dirty="0"/>
              <a:t>C2</a:t>
            </a:r>
            <a:r>
              <a:rPr lang="en-GB" sz="2800" dirty="0"/>
              <a:t> = {000,011,101,110}</a:t>
            </a:r>
          </a:p>
          <a:p>
            <a:pPr>
              <a:buFontTx/>
              <a:buNone/>
            </a:pPr>
            <a:r>
              <a:rPr lang="en-GB" sz="2800" dirty="0"/>
              <a:t>	</a:t>
            </a:r>
            <a:r>
              <a:rPr lang="en-GB" sz="2800" i="1" dirty="0"/>
              <a:t>d(C2)</a:t>
            </a:r>
            <a:r>
              <a:rPr lang="en-GB" sz="2800" dirty="0"/>
              <a:t> = 2 </a:t>
            </a:r>
          </a:p>
          <a:p>
            <a:pPr>
              <a:buFontTx/>
              <a:buNone/>
            </a:pPr>
            <a:endParaRPr lang="en-GB" sz="2800" dirty="0"/>
          </a:p>
          <a:p>
            <a:pPr>
              <a:buFontTx/>
              <a:buNone/>
            </a:pPr>
            <a:r>
              <a:rPr lang="en-GB" sz="2800" i="1" dirty="0"/>
              <a:t>C3</a:t>
            </a:r>
            <a:r>
              <a:rPr lang="en-GB" sz="2800" dirty="0"/>
              <a:t> = {000000,000111,111000,111111}</a:t>
            </a:r>
          </a:p>
          <a:p>
            <a:pPr>
              <a:buFontTx/>
              <a:buNone/>
            </a:pPr>
            <a:r>
              <a:rPr lang="en-GB" sz="2800" dirty="0"/>
              <a:t>	</a:t>
            </a:r>
            <a:r>
              <a:rPr lang="en-GB" sz="2800" i="1" dirty="0"/>
              <a:t>d(C3)</a:t>
            </a:r>
            <a:r>
              <a:rPr lang="en-GB" sz="2800" dirty="0"/>
              <a:t> </a:t>
            </a:r>
            <a:r>
              <a:rPr lang="en-GB" sz="2800"/>
              <a:t>= 3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Theorem </a:t>
            </a:r>
            <a:r>
              <a:rPr lang="en-GB" sz="2400"/>
              <a:t>(what is the limit on detecting error?)</a:t>
            </a:r>
            <a:endParaRPr lang="en-US" sz="2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u="sng"/>
              <a:t>Theorem 1.1</a:t>
            </a:r>
            <a:r>
              <a:rPr lang="en-GB" sz="2400"/>
              <a:t>  A code </a:t>
            </a:r>
            <a:r>
              <a:rPr lang="en-GB" sz="2400" i="1"/>
              <a:t>C</a:t>
            </a:r>
            <a:r>
              <a:rPr lang="en-GB" sz="2400"/>
              <a:t> can detect up to </a:t>
            </a:r>
            <a:r>
              <a:rPr lang="en-GB" sz="2400" i="1"/>
              <a:t>s</a:t>
            </a:r>
            <a:r>
              <a:rPr lang="en-GB" sz="2400"/>
              <a:t> errors in any codeword if d(</a:t>
            </a:r>
            <a:r>
              <a:rPr lang="en-GB" sz="2400" i="1"/>
              <a:t>C</a:t>
            </a:r>
            <a:r>
              <a:rPr lang="en-GB" sz="2400"/>
              <a:t>) &gt;= </a:t>
            </a:r>
            <a:r>
              <a:rPr lang="en-GB" sz="2400" i="1"/>
              <a:t>s</a:t>
            </a:r>
            <a:r>
              <a:rPr lang="en-GB" sz="2400"/>
              <a:t>+1.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i="1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/>
              <a:t>Proof: </a:t>
            </a:r>
            <a:r>
              <a:rPr lang="en-GB" sz="2400"/>
              <a:t>Suppose a codeword</a:t>
            </a:r>
            <a:r>
              <a:rPr lang="en-GB" sz="2400" i="1"/>
              <a:t> x </a:t>
            </a:r>
            <a:r>
              <a:rPr lang="en-GB" sz="2400"/>
              <a:t>is transmitted, and received as</a:t>
            </a:r>
            <a:r>
              <a:rPr lang="en-GB" sz="2400" i="1"/>
              <a:t> y </a:t>
            </a:r>
            <a:r>
              <a:rPr lang="en-GB" sz="2400"/>
              <a:t>with</a:t>
            </a:r>
            <a:r>
              <a:rPr lang="en-GB" sz="2400" i="1"/>
              <a:t> s </a:t>
            </a:r>
            <a:r>
              <a:rPr lang="en-GB" sz="2400"/>
              <a:t>or fewer</a:t>
            </a:r>
            <a:r>
              <a:rPr lang="en-GB" sz="2400" i="1"/>
              <a:t> </a:t>
            </a:r>
            <a:r>
              <a:rPr lang="en-GB" sz="2400"/>
              <a:t>errors</a:t>
            </a:r>
            <a:r>
              <a:rPr lang="en-GB" sz="2400" i="1"/>
              <a:t> (s&gt;=1), </a:t>
            </a:r>
            <a:r>
              <a:rPr lang="en-GB" sz="2400"/>
              <a:t>Then we recognise that</a:t>
            </a:r>
            <a:r>
              <a:rPr lang="en-GB" sz="2400" i="1"/>
              <a:t> y </a:t>
            </a:r>
            <a:r>
              <a:rPr lang="en-GB" sz="2400"/>
              <a:t>has been  distorted because</a:t>
            </a:r>
            <a:r>
              <a:rPr lang="en-GB" sz="2400" i="1"/>
              <a:t> y </a:t>
            </a:r>
            <a:r>
              <a:rPr lang="en-GB" sz="2400"/>
              <a:t>is no longer a codeword.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E.g. </a:t>
            </a:r>
            <a:r>
              <a:rPr lang="en-GB" sz="2400" i="1"/>
              <a:t>C </a:t>
            </a:r>
            <a:r>
              <a:rPr lang="en-GB" sz="2400"/>
              <a:t>= {000,011,101,110}, parity checking code, d(</a:t>
            </a:r>
            <a:r>
              <a:rPr lang="en-GB" sz="2400" i="1"/>
              <a:t>C</a:t>
            </a:r>
            <a:r>
              <a:rPr lang="en-GB" sz="2400"/>
              <a:t>) =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It can detect a single error (i.e.  d(</a:t>
            </a:r>
            <a:r>
              <a:rPr lang="en-GB" sz="2400" i="1"/>
              <a:t>C</a:t>
            </a:r>
            <a:r>
              <a:rPr lang="en-GB" sz="2400"/>
              <a:t>)=2&gt;=</a:t>
            </a:r>
            <a:r>
              <a:rPr lang="en-GB" sz="2400" i="1"/>
              <a:t>s</a:t>
            </a:r>
            <a:r>
              <a:rPr lang="en-GB" sz="2400"/>
              <a:t>+1, so </a:t>
            </a:r>
            <a:r>
              <a:rPr lang="en-GB" sz="2400" i="1"/>
              <a:t>s</a:t>
            </a:r>
            <a:r>
              <a:rPr lang="en-GB" sz="2400"/>
              <a:t>=1)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000 -&gt; 010</a:t>
            </a:r>
            <a:r>
              <a:rPr lang="en-GB" sz="1800"/>
              <a:t> wrong</a:t>
            </a:r>
            <a:r>
              <a:rPr lang="en-GB" sz="2400"/>
              <a:t>  101 -&gt; 001 </a:t>
            </a:r>
            <a:r>
              <a:rPr lang="en-GB" sz="1800"/>
              <a:t>wrong</a:t>
            </a:r>
            <a:r>
              <a:rPr lang="en-GB" sz="2400"/>
              <a:t>  111 - &gt; 101 </a:t>
            </a:r>
            <a:r>
              <a:rPr lang="en-GB" sz="1800"/>
              <a:t>wrong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000 -&gt; 000</a:t>
            </a:r>
            <a:r>
              <a:rPr lang="en-GB" sz="1800"/>
              <a:t> correct</a:t>
            </a:r>
            <a:r>
              <a:rPr lang="en-GB" sz="2400"/>
              <a:t>  101 -&gt; 000 </a:t>
            </a:r>
            <a:r>
              <a:rPr lang="en-GB" sz="1800"/>
              <a:t>wrong, but 2 errors can’t be detected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Theorem </a:t>
            </a:r>
            <a:r>
              <a:rPr lang="en-GB" sz="2400"/>
              <a:t>(what is the limit on correcting error?)</a:t>
            </a:r>
            <a:endParaRPr lang="en-US" sz="2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05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u="sng"/>
              <a:t>Theorem 1.2</a:t>
            </a:r>
            <a:r>
              <a:rPr lang="en-GB" sz="2400"/>
              <a:t>  A code </a:t>
            </a:r>
            <a:r>
              <a:rPr lang="en-GB" sz="2400" i="1"/>
              <a:t>C</a:t>
            </a:r>
            <a:r>
              <a:rPr lang="en-GB" sz="2400"/>
              <a:t> can correct up to </a:t>
            </a:r>
            <a:r>
              <a:rPr lang="en-GB" sz="2400" i="1"/>
              <a:t>s</a:t>
            </a:r>
            <a:r>
              <a:rPr lang="en-GB" sz="2400"/>
              <a:t> errors in any codeword if </a:t>
            </a:r>
            <a:r>
              <a:rPr lang="en-GB" sz="2400" i="1"/>
              <a:t>d(C)</a:t>
            </a:r>
            <a:r>
              <a:rPr lang="en-GB" sz="2400"/>
              <a:t> &gt;= 2</a:t>
            </a:r>
            <a:r>
              <a:rPr lang="en-GB" sz="2400" i="1"/>
              <a:t>s</a:t>
            </a:r>
            <a:r>
              <a:rPr lang="en-GB" sz="2400"/>
              <a:t>+1.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/>
              <a:t>Proof (informal): </a:t>
            </a:r>
            <a:r>
              <a:rPr lang="en-GB" sz="2400"/>
              <a:t>Suppose a codeword</a:t>
            </a:r>
            <a:r>
              <a:rPr lang="en-GB" sz="2400" i="1"/>
              <a:t> x </a:t>
            </a:r>
            <a:r>
              <a:rPr lang="en-GB" sz="2400"/>
              <a:t>is transmitted, and received as</a:t>
            </a:r>
            <a:r>
              <a:rPr lang="en-GB" sz="2400" i="1"/>
              <a:t> z </a:t>
            </a:r>
            <a:r>
              <a:rPr lang="en-GB" sz="2400"/>
              <a:t>with</a:t>
            </a:r>
            <a:r>
              <a:rPr lang="en-GB" sz="2400" i="1"/>
              <a:t> s </a:t>
            </a:r>
            <a:r>
              <a:rPr lang="en-GB" sz="2400"/>
              <a:t>or fewer</a:t>
            </a:r>
            <a:r>
              <a:rPr lang="en-GB" sz="2400" i="1"/>
              <a:t> </a:t>
            </a:r>
            <a:r>
              <a:rPr lang="en-GB" sz="2400"/>
              <a:t>errors</a:t>
            </a:r>
            <a:r>
              <a:rPr lang="en-GB" sz="2400" i="1"/>
              <a:t> (s&gt;=1), t</a:t>
            </a:r>
            <a:r>
              <a:rPr lang="en-GB" sz="2400"/>
              <a:t>hen d(</a:t>
            </a:r>
            <a:r>
              <a:rPr lang="en-GB" sz="2400" i="1"/>
              <a:t>x,z</a:t>
            </a:r>
            <a:r>
              <a:rPr lang="en-GB" sz="2400"/>
              <a:t>)=&lt;</a:t>
            </a:r>
            <a:r>
              <a:rPr lang="en-GB" sz="2400" i="1"/>
              <a:t>s. </a:t>
            </a:r>
            <a:r>
              <a:rPr lang="en-GB" sz="2400"/>
              <a:t>Since d(C)&gt;=2s+1, x to any other codeword y’s distance is greater than or equal to 2s+1. Therefore from z we can find x by looking for the nearest codeword.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(this is called nearest neighbour decoding) </a:t>
            </a:r>
          </a:p>
        </p:txBody>
      </p:sp>
      <p:pic>
        <p:nvPicPr>
          <p:cNvPr id="21515" name="Picture 11" descr="image0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86400" y="1447800"/>
            <a:ext cx="3167063" cy="4572000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15CD-2C5C-436F-ADE9-50C6F90078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15963"/>
          </a:xfrm>
        </p:spPr>
        <p:txBody>
          <a:bodyPr/>
          <a:lstStyle/>
          <a:p>
            <a:pPr algn="l"/>
            <a:r>
              <a:rPr lang="en-GB" sz="2400" dirty="0"/>
              <a:t>Cont. from the last slide. A simple example, using 3D space to illustrate ….</a:t>
            </a:r>
            <a:endParaRPr 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2672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All possible binary strings with length 3 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	{000,001,010,011,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100,101,110,111}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Let’s have a code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 dirty="0"/>
              <a:t>	C </a:t>
            </a:r>
            <a:r>
              <a:rPr lang="en-GB" sz="2400" dirty="0"/>
              <a:t>= {000,111},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d(</a:t>
            </a:r>
            <a:r>
              <a:rPr lang="en-GB" sz="2400" i="1" dirty="0"/>
              <a:t>C</a:t>
            </a:r>
            <a:r>
              <a:rPr lang="en-GB" sz="2400" dirty="0"/>
              <a:t>) = 3, </a:t>
            </a:r>
            <a:r>
              <a:rPr lang="en-GB" sz="2400" i="1" dirty="0"/>
              <a:t>s</a:t>
            </a:r>
            <a:r>
              <a:rPr lang="en-GB" sz="2400" dirty="0"/>
              <a:t>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It can correct a single error: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000 -&gt; 010</a:t>
            </a:r>
            <a:r>
              <a:rPr lang="en-GB" sz="1800" dirty="0"/>
              <a:t> wrong, nearest </a:t>
            </a:r>
            <a:r>
              <a:rPr lang="en-GB" sz="1800" dirty="0" err="1"/>
              <a:t>codeword</a:t>
            </a:r>
            <a:r>
              <a:rPr lang="en-GB" sz="1800" dirty="0"/>
              <a:t> is 000</a:t>
            </a:r>
            <a:r>
              <a:rPr lang="en-GB" sz="2400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111 -&gt; 101 </a:t>
            </a:r>
            <a:r>
              <a:rPr lang="en-GB" sz="1800" dirty="0"/>
              <a:t>wrong, nearest </a:t>
            </a:r>
            <a:r>
              <a:rPr lang="en-GB" sz="1800" dirty="0" err="1"/>
              <a:t>codeword</a:t>
            </a:r>
            <a:r>
              <a:rPr lang="en-GB" sz="1800" dirty="0"/>
              <a:t> is 111</a:t>
            </a:r>
            <a:r>
              <a:rPr lang="en-GB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000 -&gt; 110</a:t>
            </a:r>
            <a:r>
              <a:rPr lang="en-GB" sz="1800" dirty="0"/>
              <a:t> wrong, but 2 errors can’t be corrected</a:t>
            </a:r>
            <a:endParaRPr lang="en-US" sz="1800" dirty="0"/>
          </a:p>
        </p:txBody>
      </p:sp>
      <p:pic>
        <p:nvPicPr>
          <p:cNvPr id="23557" name="Picture 5" descr="image0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1371600"/>
            <a:ext cx="4381500" cy="4138613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15CD-2C5C-436F-ADE9-50C6F90078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487363"/>
          </a:xfrm>
        </p:spPr>
        <p:txBody>
          <a:bodyPr/>
          <a:lstStyle/>
          <a:p>
            <a:pPr algn="l"/>
            <a:r>
              <a:rPr lang="en-GB" sz="2400" dirty="0"/>
              <a:t>		</a:t>
            </a:r>
            <a:r>
              <a:rPr lang="en-GB" sz="2800" dirty="0"/>
              <a:t>An interesting code example (today’s lab)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u="sng" dirty="0"/>
              <a:t>Example 1.2</a:t>
            </a:r>
            <a:r>
              <a:rPr lang="en-GB" sz="1800" dirty="0"/>
              <a:t> </a:t>
            </a:r>
            <a:r>
              <a:rPr lang="en-GB" sz="2400" dirty="0"/>
              <a:t>The ISBN code (International Standard Book Number) e.g. 0-19-853287-3. Hyphens positions are ignored. Total 10 digits.</a:t>
            </a:r>
          </a:p>
          <a:p>
            <a:pPr>
              <a:buFontTx/>
              <a:buNone/>
            </a:pPr>
            <a:r>
              <a:rPr lang="en-GB" sz="2400" dirty="0"/>
              <a:t>The 1</a:t>
            </a:r>
            <a:r>
              <a:rPr lang="en-GB" sz="2400" baseline="30000" dirty="0"/>
              <a:t>st</a:t>
            </a:r>
            <a:r>
              <a:rPr lang="en-GB" sz="2400" dirty="0"/>
              <a:t> digit indicates the language (e.g. 0 for English)</a:t>
            </a:r>
          </a:p>
          <a:p>
            <a:pPr>
              <a:buFontTx/>
              <a:buNone/>
            </a:pPr>
            <a:r>
              <a:rPr lang="en-GB" sz="2400" dirty="0"/>
              <a:t>The next 2 digits stand for publisher (e.g. 19 for Oxford Uni. Press)</a:t>
            </a:r>
          </a:p>
          <a:p>
            <a:pPr>
              <a:buFontTx/>
              <a:buNone/>
            </a:pPr>
            <a:r>
              <a:rPr lang="en-GB" sz="2400" dirty="0"/>
              <a:t>The next 6 digits are assigned by the publisher</a:t>
            </a:r>
          </a:p>
          <a:p>
            <a:pPr>
              <a:buFontTx/>
              <a:buNone/>
            </a:pPr>
            <a:r>
              <a:rPr lang="en-GB" sz="2400" dirty="0"/>
              <a:t>The final digit is for error detecting, it is worked out by</a:t>
            </a:r>
          </a:p>
          <a:p>
            <a:pPr fontAlgn="b">
              <a:buFontTx/>
              <a:buNone/>
            </a:pPr>
            <a:r>
              <a:rPr lang="en-GB" sz="2400" dirty="0"/>
              <a:t>	d</a:t>
            </a:r>
            <a:r>
              <a:rPr lang="en-GB" sz="2400" baseline="-25000" dirty="0"/>
              <a:t>10 </a:t>
            </a:r>
            <a:r>
              <a:rPr lang="en-GB" sz="2400" dirty="0"/>
              <a:t> = (d</a:t>
            </a:r>
            <a:r>
              <a:rPr lang="en-GB" sz="2400" baseline="-25000" dirty="0"/>
              <a:t>1 </a:t>
            </a:r>
            <a:r>
              <a:rPr lang="en-GB" sz="2400" dirty="0"/>
              <a:t>+ 2d</a:t>
            </a:r>
            <a:r>
              <a:rPr lang="en-GB" sz="2400" baseline="-25000" dirty="0"/>
              <a:t>2 </a:t>
            </a:r>
            <a:r>
              <a:rPr lang="en-GB" sz="2400" dirty="0"/>
              <a:t>+ 3d</a:t>
            </a:r>
            <a:r>
              <a:rPr lang="en-GB" sz="2400" baseline="-25000" dirty="0"/>
              <a:t>3 </a:t>
            </a:r>
            <a:r>
              <a:rPr lang="en-GB" sz="2400" dirty="0"/>
              <a:t>+ …+ 9d</a:t>
            </a:r>
            <a:r>
              <a:rPr lang="en-GB" sz="2400" baseline="-25000" dirty="0"/>
              <a:t>9</a:t>
            </a:r>
            <a:r>
              <a:rPr lang="en-GB" sz="2400" dirty="0"/>
              <a:t>) mod </a:t>
            </a:r>
            <a:r>
              <a:rPr lang="en-GB" sz="2000" dirty="0"/>
              <a:t>11 </a:t>
            </a:r>
          </a:p>
          <a:p>
            <a:pPr fontAlgn="b">
              <a:buFontTx/>
              <a:buNone/>
            </a:pPr>
            <a:r>
              <a:rPr lang="en-GB" sz="2000" dirty="0"/>
              <a:t>	(Q. what is the difference with binary parity checking code?)</a:t>
            </a:r>
          </a:p>
          <a:p>
            <a:pPr fontAlgn="b">
              <a:buFontTx/>
              <a:buNone/>
            </a:pPr>
            <a:r>
              <a:rPr lang="en-GB" sz="2400" dirty="0"/>
              <a:t>Check the example 0-19-853287-3</a:t>
            </a:r>
          </a:p>
          <a:p>
            <a:pPr fontAlgn="b">
              <a:buFontTx/>
              <a:buNone/>
            </a:pPr>
            <a:r>
              <a:rPr lang="en-GB" sz="2400" dirty="0"/>
              <a:t>	0+2+3*9+4*8+5*5+6*3+7*2+8*8+9*7=245</a:t>
            </a:r>
          </a:p>
          <a:p>
            <a:pPr fontAlgn="b">
              <a:buFontTx/>
              <a:buNone/>
            </a:pPr>
            <a:r>
              <a:rPr lang="en-GB" sz="2400" dirty="0"/>
              <a:t>	245 mod 11 = 3  (245=11*22+3)     d</a:t>
            </a:r>
            <a:r>
              <a:rPr lang="en-GB" sz="2400" baseline="-25000" dirty="0"/>
              <a:t>9</a:t>
            </a:r>
            <a:r>
              <a:rPr lang="en-GB" sz="2400" dirty="0"/>
              <a:t> = 3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u="sng" dirty="0"/>
              <a:t>Note that when mod operation returns 10, the symbol X is used.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To check if a given number is a valid ISBN, we check 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 (d</a:t>
            </a:r>
            <a:r>
              <a:rPr lang="en-GB" sz="2000" baseline="-25000" dirty="0"/>
              <a:t>1 </a:t>
            </a:r>
            <a:r>
              <a:rPr lang="en-GB" sz="2000" dirty="0"/>
              <a:t>+ 2d</a:t>
            </a:r>
            <a:r>
              <a:rPr lang="en-GB" sz="2000" baseline="-25000" dirty="0"/>
              <a:t>2 </a:t>
            </a:r>
            <a:r>
              <a:rPr lang="en-GB" sz="2000" dirty="0"/>
              <a:t>+ 3d</a:t>
            </a:r>
            <a:r>
              <a:rPr lang="en-GB" sz="2000" baseline="-25000" dirty="0"/>
              <a:t>3 </a:t>
            </a:r>
            <a:r>
              <a:rPr lang="en-GB" sz="2000" dirty="0"/>
              <a:t>+ …+ 9d</a:t>
            </a:r>
            <a:r>
              <a:rPr lang="en-GB" sz="2000" baseline="-25000" dirty="0"/>
              <a:t>9</a:t>
            </a:r>
            <a:r>
              <a:rPr lang="en-GB" sz="2000" dirty="0"/>
              <a:t>+10d</a:t>
            </a:r>
            <a:r>
              <a:rPr lang="en-GB" sz="2000" baseline="-25000" dirty="0"/>
              <a:t>10</a:t>
            </a:r>
            <a:r>
              <a:rPr lang="en-GB" sz="2000" dirty="0"/>
              <a:t>) mod </a:t>
            </a:r>
            <a:r>
              <a:rPr lang="en-GB" sz="1800" b="1" dirty="0"/>
              <a:t>11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b="1" dirty="0"/>
              <a:t>	or					        (</a:t>
            </a:r>
            <a:r>
              <a:rPr lang="en-GB" sz="2000" dirty="0"/>
              <a:t>Q. why these two do </a:t>
            </a:r>
            <a:endParaRPr lang="en-GB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b="1" dirty="0"/>
              <a:t>	</a:t>
            </a:r>
            <a:r>
              <a:rPr lang="en-GB" sz="2000" dirty="0"/>
              <a:t>(d</a:t>
            </a:r>
            <a:r>
              <a:rPr lang="en-GB" sz="2000" baseline="-25000" dirty="0"/>
              <a:t>1 </a:t>
            </a:r>
            <a:r>
              <a:rPr lang="en-GB" sz="2000" dirty="0"/>
              <a:t>+ 2d</a:t>
            </a:r>
            <a:r>
              <a:rPr lang="en-GB" sz="2000" baseline="-25000" dirty="0"/>
              <a:t>2 </a:t>
            </a:r>
            <a:r>
              <a:rPr lang="en-GB" sz="2000" dirty="0"/>
              <a:t>+ 3d</a:t>
            </a:r>
            <a:r>
              <a:rPr lang="en-GB" sz="2000" baseline="-25000" dirty="0"/>
              <a:t>3 </a:t>
            </a:r>
            <a:r>
              <a:rPr lang="en-GB" sz="2000" dirty="0"/>
              <a:t>+ …+ 9d</a:t>
            </a:r>
            <a:r>
              <a:rPr lang="en-GB" sz="2000" baseline="-25000" dirty="0"/>
              <a:t>9</a:t>
            </a:r>
            <a:r>
              <a:rPr lang="en-GB" sz="2000" dirty="0"/>
              <a:t>) mod </a:t>
            </a:r>
            <a:r>
              <a:rPr lang="en-GB" sz="1800" b="1" dirty="0"/>
              <a:t>11 = </a:t>
            </a:r>
            <a:r>
              <a:rPr lang="en-GB" sz="2000" dirty="0"/>
              <a:t>d</a:t>
            </a:r>
            <a:r>
              <a:rPr lang="en-GB" sz="2000" baseline="-25000" dirty="0"/>
              <a:t>10                    </a:t>
            </a:r>
            <a:r>
              <a:rPr lang="en-GB" sz="2000" dirty="0"/>
              <a:t>the same check?)</a:t>
            </a:r>
            <a:endParaRPr lang="en-GB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Examples: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Check whether 0-2-33-56131-5 is a valid ISBN: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1*0+2*2+3*3+4*3+5*5+6*6+7*1+8*3+9*1=126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126 mod 11 = 5, so it is a valid ISBN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What if this number is entered wrongly 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0-2-</a:t>
            </a:r>
            <a:r>
              <a:rPr lang="en-GB" sz="2000" u="sng" dirty="0"/>
              <a:t>8</a:t>
            </a:r>
            <a:r>
              <a:rPr lang="en-GB" sz="2000" dirty="0"/>
              <a:t>3-56131-5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1*0+2*2+3*8+4*3+5*5+6*6+7*1+8*3+9*1=141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141 mod 11 = 9, so it not an ISBN code.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What if two digits have been transposed, 0-13-1</a:t>
            </a:r>
            <a:r>
              <a:rPr lang="en-GB" sz="2000" u="sng" dirty="0"/>
              <a:t>65</a:t>
            </a:r>
            <a:r>
              <a:rPr lang="en-GB" sz="2000" dirty="0"/>
              <a:t>332-5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1*0+2*2+3*3+4*3+5*6+6*5+7*1+8*3+9*1=125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125 mod 4 = 3, so it not an ISBN code.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We can see from the above example that by using </a:t>
            </a:r>
            <a:r>
              <a:rPr lang="en-GB" sz="2000" i="1" dirty="0"/>
              <a:t>a weighted check sum</a:t>
            </a:r>
            <a:r>
              <a:rPr lang="en-GB" sz="2000" dirty="0"/>
              <a:t>, we can not only detect single error but also detect the transposition of two digits.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Q. The following ISBNs have been received with smudges. What are the missing digits?</a:t>
            </a:r>
            <a:endParaRPr lang="en-US" sz="2800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body" sz="half" idx="3"/>
          </p:nvPr>
        </p:nvSpPr>
        <p:spPr>
          <a:xfrm>
            <a:off x="3733800" y="1295400"/>
            <a:ext cx="4876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GB" sz="2000"/>
              <a:t>Find </a:t>
            </a:r>
            <a:r>
              <a:rPr lang="en-GB" sz="2000" b="1" i="1"/>
              <a:t>x</a:t>
            </a:r>
            <a:r>
              <a:rPr lang="en-GB" sz="2000"/>
              <a:t> such that</a:t>
            </a:r>
          </a:p>
          <a:p>
            <a:pPr>
              <a:buFontTx/>
              <a:buNone/>
            </a:pPr>
            <a:r>
              <a:rPr lang="en-GB" sz="2000"/>
              <a:t>2*1+3*3+4*1+5*x+6*9+7*1+8*3+9*9+</a:t>
            </a:r>
          </a:p>
          <a:p>
            <a:pPr>
              <a:buFontTx/>
              <a:buNone/>
            </a:pPr>
            <a:r>
              <a:rPr lang="en-GB" sz="2000"/>
              <a:t>	10*9 </a:t>
            </a:r>
            <a:r>
              <a:rPr lang="en-GB" sz="2000">
                <a:cs typeface="Arial" charset="0"/>
              </a:rPr>
              <a:t>≡</a:t>
            </a:r>
            <a:r>
              <a:rPr lang="en-GB" sz="2000"/>
              <a:t> 0 mod 11</a:t>
            </a:r>
          </a:p>
          <a:p>
            <a:pPr>
              <a:buFontTx/>
              <a:buNone/>
            </a:pPr>
            <a:r>
              <a:rPr lang="en-GB" sz="2000">
                <a:cs typeface="Arial" charset="0"/>
              </a:rPr>
              <a:t>→ 271</a:t>
            </a:r>
            <a:r>
              <a:rPr lang="en-GB" sz="2000"/>
              <a:t>+5*</a:t>
            </a:r>
            <a:r>
              <a:rPr lang="en-GB" sz="2000" b="1" i="1"/>
              <a:t>x</a:t>
            </a:r>
            <a:r>
              <a:rPr lang="en-GB" sz="2000"/>
              <a:t> </a:t>
            </a:r>
            <a:r>
              <a:rPr lang="en-GB" sz="2000">
                <a:cs typeface="Arial" charset="0"/>
              </a:rPr>
              <a:t>≡</a:t>
            </a:r>
            <a:r>
              <a:rPr lang="en-GB" sz="2000"/>
              <a:t> 0 mod 11</a:t>
            </a:r>
          </a:p>
          <a:p>
            <a:pPr>
              <a:buFontTx/>
              <a:buNone/>
            </a:pPr>
            <a:r>
              <a:rPr lang="en-GB" sz="2000">
                <a:cs typeface="Arial" charset="0"/>
              </a:rPr>
              <a:t>→ 7</a:t>
            </a:r>
            <a:r>
              <a:rPr lang="en-GB" sz="2000"/>
              <a:t>+5*</a:t>
            </a:r>
            <a:r>
              <a:rPr lang="en-GB" sz="2000" b="1" i="1"/>
              <a:t>x</a:t>
            </a:r>
            <a:r>
              <a:rPr lang="en-GB" sz="2000"/>
              <a:t> </a:t>
            </a:r>
            <a:r>
              <a:rPr lang="en-GB" sz="2000">
                <a:cs typeface="Arial" charset="0"/>
              </a:rPr>
              <a:t>≡</a:t>
            </a:r>
            <a:r>
              <a:rPr lang="en-GB" sz="2000"/>
              <a:t> 0 mod 11</a:t>
            </a:r>
          </a:p>
          <a:p>
            <a:pPr>
              <a:buFontTx/>
              <a:buNone/>
            </a:pPr>
            <a:r>
              <a:rPr lang="en-GB" sz="2000">
                <a:cs typeface="Arial" charset="0"/>
              </a:rPr>
              <a:t>→ </a:t>
            </a:r>
            <a:r>
              <a:rPr lang="en-GB" sz="2000" b="1" i="1"/>
              <a:t>x</a:t>
            </a:r>
            <a:r>
              <a:rPr lang="en-GB" sz="2000"/>
              <a:t> = 3</a:t>
            </a:r>
            <a:endParaRPr lang="en-US" sz="2000"/>
          </a:p>
          <a:p>
            <a:pPr>
              <a:buFontTx/>
              <a:buNone/>
            </a:pPr>
            <a:endParaRPr lang="en-GB" sz="2000"/>
          </a:p>
          <a:p>
            <a:pPr>
              <a:buFontTx/>
              <a:buNone/>
            </a:pPr>
            <a:r>
              <a:rPr lang="en-GB" sz="2000"/>
              <a:t>Harder! Find </a:t>
            </a:r>
            <a:r>
              <a:rPr lang="en-GB" sz="2000" b="1" i="1"/>
              <a:t>x,y</a:t>
            </a:r>
            <a:r>
              <a:rPr lang="en-GB" sz="2000"/>
              <a:t> such that</a:t>
            </a:r>
          </a:p>
          <a:p>
            <a:pPr>
              <a:buFontTx/>
              <a:buNone/>
            </a:pPr>
            <a:r>
              <a:rPr lang="en-GB" sz="2000"/>
              <a:t>3*2+4*3+5*2+6*x+7*y+8*8 </a:t>
            </a:r>
            <a:r>
              <a:rPr lang="en-GB" sz="2000">
                <a:cs typeface="Arial" charset="0"/>
              </a:rPr>
              <a:t>≡</a:t>
            </a:r>
            <a:r>
              <a:rPr lang="en-GB" sz="2000"/>
              <a:t> 0 mod 11</a:t>
            </a:r>
            <a:endParaRPr lang="en-US" sz="2000"/>
          </a:p>
          <a:p>
            <a:pPr>
              <a:buFontTx/>
              <a:buNone/>
            </a:pPr>
            <a:r>
              <a:rPr lang="en-GB" sz="2000">
                <a:cs typeface="Arial" charset="0"/>
              </a:rPr>
              <a:t>→ 92+6*</a:t>
            </a:r>
            <a:r>
              <a:rPr lang="en-GB" sz="2000" b="1" i="1">
                <a:cs typeface="Arial" charset="0"/>
              </a:rPr>
              <a:t>x</a:t>
            </a:r>
            <a:r>
              <a:rPr lang="en-GB" sz="2000">
                <a:cs typeface="Arial" charset="0"/>
              </a:rPr>
              <a:t>+7*</a:t>
            </a:r>
            <a:r>
              <a:rPr lang="en-GB" sz="2000" b="1" i="1">
                <a:cs typeface="Arial" charset="0"/>
              </a:rPr>
              <a:t>y</a:t>
            </a:r>
            <a:r>
              <a:rPr lang="en-GB" sz="2000">
                <a:cs typeface="Arial" charset="0"/>
              </a:rPr>
              <a:t> ≡ </a:t>
            </a:r>
            <a:r>
              <a:rPr lang="en-GB" sz="2000"/>
              <a:t>0 mod 11</a:t>
            </a:r>
          </a:p>
          <a:p>
            <a:pPr>
              <a:buFontTx/>
              <a:buNone/>
            </a:pPr>
            <a:r>
              <a:rPr lang="en-GB" sz="2000">
                <a:cs typeface="Arial" charset="0"/>
              </a:rPr>
              <a:t>→ 4+6*</a:t>
            </a:r>
            <a:r>
              <a:rPr lang="en-GB" sz="2000" b="1" i="1">
                <a:cs typeface="Arial" charset="0"/>
              </a:rPr>
              <a:t>x</a:t>
            </a:r>
            <a:r>
              <a:rPr lang="en-GB" sz="2000">
                <a:cs typeface="Arial" charset="0"/>
              </a:rPr>
              <a:t>+7*</a:t>
            </a:r>
            <a:r>
              <a:rPr lang="en-GB" sz="2000" b="1" i="1">
                <a:cs typeface="Arial" charset="0"/>
              </a:rPr>
              <a:t>y</a:t>
            </a:r>
            <a:r>
              <a:rPr lang="en-GB" sz="2000">
                <a:cs typeface="Arial" charset="0"/>
              </a:rPr>
              <a:t> ≡ </a:t>
            </a:r>
            <a:r>
              <a:rPr lang="en-GB" sz="2000"/>
              <a:t>0 mod 11</a:t>
            </a:r>
          </a:p>
          <a:p>
            <a:pPr>
              <a:buFontTx/>
              <a:buNone/>
            </a:pPr>
            <a:r>
              <a:rPr lang="en-GB" sz="2000"/>
              <a:t>multiple solutions ?? </a:t>
            </a:r>
          </a:p>
          <a:p>
            <a:pPr>
              <a:buFontTx/>
              <a:buNone/>
            </a:pPr>
            <a:r>
              <a:rPr lang="en-GB" sz="2000"/>
              <a:t>(x=3,y=0)</a:t>
            </a:r>
          </a:p>
          <a:p>
            <a:pPr>
              <a:buFontTx/>
              <a:buNone/>
            </a:pPr>
            <a:r>
              <a:rPr lang="en-US" sz="2000"/>
              <a:t>(x=9,y=9) … ?</a:t>
            </a:r>
          </a:p>
        </p:txBody>
      </p:sp>
      <p:pic>
        <p:nvPicPr>
          <p:cNvPr id="32786" name="Picture 18" descr="image0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191000"/>
            <a:ext cx="3276600" cy="1600200"/>
          </a:xfrm>
          <a:noFill/>
          <a:ln>
            <a:solidFill>
              <a:schemeClr val="tx1"/>
            </a:solidFill>
          </a:ln>
        </p:spPr>
      </p:pic>
      <p:pic>
        <p:nvPicPr>
          <p:cNvPr id="32788" name="Picture 20" descr="image01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676400"/>
            <a:ext cx="3276600" cy="1619250"/>
          </a:xfrm>
          <a:noFill/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806D-3319-4ED0-A677-29E248ADEE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487363"/>
          </a:xfrm>
        </p:spPr>
        <p:txBody>
          <a:bodyPr/>
          <a:lstStyle/>
          <a:p>
            <a:pPr algn="l"/>
            <a:r>
              <a:rPr lang="en-GB" sz="2400"/>
              <a:t>		Another interesting  code example</a:t>
            </a:r>
            <a:endParaRPr lang="en-US" sz="24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u="sng" dirty="0"/>
              <a:t>Example 1.3</a:t>
            </a:r>
            <a:r>
              <a:rPr lang="en-GB" sz="1600" dirty="0"/>
              <a:t>   </a:t>
            </a:r>
            <a:r>
              <a:rPr lang="en-GB" sz="2000" dirty="0"/>
              <a:t>How credit card numbers are generated?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total 16 digits,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first 6 digits is known as the issuer identifier number,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next 9 digits in the middle form the account number, and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the last digit is the “check digit”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Similar to ISBN number but not using mod 11, the last number is generated to satisfy a certain condition called the </a:t>
            </a:r>
            <a:r>
              <a:rPr lang="en-GB" sz="2000" dirty="0" err="1"/>
              <a:t>Luhn</a:t>
            </a:r>
            <a:r>
              <a:rPr lang="en-GB" sz="2000" dirty="0"/>
              <a:t> or Mod 10 check.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Use an example to illustrate </a:t>
            </a:r>
            <a:r>
              <a:rPr lang="en-GB" sz="2000" dirty="0" err="1"/>
              <a:t>Luhn</a:t>
            </a:r>
            <a:r>
              <a:rPr lang="en-GB" sz="2000" dirty="0"/>
              <a:t> check: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4552      7204     1234  5698  		</a:t>
            </a:r>
            <a:r>
              <a:rPr lang="en-GB" sz="1600" dirty="0"/>
              <a:t>first, double every alternate number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-&gt; 85(10)2 (14)204 2264 (10)6(18)8 	</a:t>
            </a:r>
            <a:r>
              <a:rPr lang="en-GB" sz="1600" dirty="0"/>
              <a:t>if result &gt;=10, take away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-&gt; 8512      5204     2264  1698 		</a:t>
            </a:r>
            <a:r>
              <a:rPr lang="en-GB" sz="1600" dirty="0"/>
              <a:t>now use this to do mod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 Add up all the digits in this new number. If the final total is perfectly divisible by 10, then the credit card number is valid (</a:t>
            </a:r>
            <a:r>
              <a:rPr lang="en-GB" sz="2000" dirty="0" err="1"/>
              <a:t>Luhn</a:t>
            </a:r>
            <a:r>
              <a:rPr lang="en-GB" sz="2000" dirty="0"/>
              <a:t> check is satisfied), else it is invalid.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In this example, 8+5+1+2+5+2+4+2+2+6+4+1+6+9+8=65, so it’s invalid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Can you work out what the correct check digit should be?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401762"/>
          </a:xfrm>
        </p:spPr>
        <p:txBody>
          <a:bodyPr/>
          <a:lstStyle/>
          <a:p>
            <a:pPr algn="l"/>
            <a:r>
              <a:rPr lang="en-GB" sz="3200" dirty="0"/>
              <a:t>Additional Maths</a:t>
            </a:r>
            <a:r>
              <a:rPr lang="en-GB" sz="4000" dirty="0"/>
              <a:t> - </a:t>
            </a:r>
            <a:r>
              <a:rPr lang="en-US" sz="3200" b="1" dirty="0"/>
              <a:t>Modular Arithmetic</a:t>
            </a:r>
            <a:endParaRPr lang="en-US" sz="4000" b="1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Operation </a:t>
            </a:r>
            <a:r>
              <a:rPr lang="en-GB" sz="2400" u="sng"/>
              <a:t>x mod y</a:t>
            </a:r>
            <a:r>
              <a:rPr lang="en-GB" sz="2400"/>
              <a:t> means finding reminder of </a:t>
            </a:r>
          </a:p>
          <a:p>
            <a:pPr>
              <a:buFontTx/>
              <a:buNone/>
            </a:pPr>
            <a:r>
              <a:rPr lang="en-GB" sz="2400"/>
              <a:t>	x </a:t>
            </a:r>
            <a:r>
              <a:rPr lang="en-US" sz="2400">
                <a:cs typeface="Arial" charset="0"/>
              </a:rPr>
              <a:t>÷ y. e.g. 13 mod 12 = 1 (</a:t>
            </a:r>
            <a:r>
              <a:rPr lang="en-US" sz="2000">
                <a:cs typeface="Arial" charset="0"/>
              </a:rPr>
              <a:t>a 12 hour clock system</a:t>
            </a:r>
            <a:r>
              <a:rPr lang="en-US" sz="2400"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24 mod 7 = 3 		15 mod 3 = 0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    -5 mod 12 = 7		-10 mod 60 = 50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34 mod 11 = 56 mod 11 = 1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</a:t>
            </a:r>
            <a:r>
              <a:rPr lang="en-GB" sz="2400" u="sng">
                <a:cs typeface="Arial" charset="0"/>
              </a:rPr>
              <a:t>(a+b) mod c = a mod c + b mod c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</a:t>
            </a:r>
            <a:r>
              <a:rPr lang="en-GB" sz="2400" u="sng">
                <a:cs typeface="Arial" charset="0"/>
              </a:rPr>
              <a:t>(a*b) mod c = (a mod c) * (b mod c)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(17+15) mod 11 = 32 mod 11= 10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 = 17 mod 11 + 15 mod 11 = 6+4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(17*15) mod 11 = 255 mod 11= 2</a:t>
            </a:r>
          </a:p>
          <a:p>
            <a:pPr>
              <a:buFontTx/>
              <a:buNone/>
            </a:pPr>
            <a:r>
              <a:rPr lang="en-GB" sz="2400">
                <a:cs typeface="Arial" charset="0"/>
              </a:rPr>
              <a:t>	 = 17 mod 11 * 15 mod 11 = 6 * 4 = 24 = 2 mod 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r>
              <a:rPr lang="en-GB" sz="4000"/>
              <a:t>What to remember …</a:t>
            </a:r>
            <a:endParaRPr 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Hamming distance between two codewords</a:t>
            </a:r>
          </a:p>
          <a:p>
            <a:r>
              <a:rPr lang="en-GB"/>
              <a:t>The minimum distance of a code</a:t>
            </a:r>
          </a:p>
          <a:p>
            <a:r>
              <a:rPr lang="en-GB"/>
              <a:t>How to generate/verify ISBN code</a:t>
            </a:r>
          </a:p>
          <a:p>
            <a:r>
              <a:rPr lang="en-GB"/>
              <a:t>How to generate/verify a credit card number</a:t>
            </a:r>
          </a:p>
          <a:p>
            <a:r>
              <a:rPr lang="en-GB"/>
              <a:t>Modular arithmetic</a:t>
            </a:r>
          </a:p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sz="3600" b="1" dirty="0"/>
              <a:t>Coding, Coding Theories</a:t>
            </a:r>
            <a:br>
              <a:rPr lang="en-US" sz="3600" b="1" dirty="0"/>
            </a:br>
            <a:r>
              <a:rPr lang="en-US" sz="3600" b="1" dirty="0"/>
              <a:t>some math + some programming</a:t>
            </a:r>
            <a:br>
              <a:rPr lang="en-US" sz="3600" b="1" dirty="0"/>
            </a:br>
            <a:r>
              <a:rPr lang="en-US" sz="3600" b="1" dirty="0"/>
              <a:t>a theoretical subject, learn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7543800" cy="3733800"/>
          </a:xfrm>
        </p:spPr>
        <p:txBody>
          <a:bodyPr/>
          <a:lstStyle/>
          <a:p>
            <a:r>
              <a:rPr lang="en-US" sz="2400" dirty="0"/>
              <a:t>What do we mean by coding?</a:t>
            </a:r>
          </a:p>
          <a:p>
            <a:r>
              <a:rPr lang="en-US" sz="2400" dirty="0"/>
              <a:t>Data  </a:t>
            </a:r>
            <a:r>
              <a:rPr lang="en-US" sz="2400" dirty="0">
                <a:sym typeface="Wingdings" pitchFamily="2" charset="2"/>
              </a:rPr>
              <a:t>      Encoded Data </a:t>
            </a:r>
          </a:p>
          <a:p>
            <a:r>
              <a:rPr lang="en-US" sz="2400" dirty="0"/>
              <a:t>Encoded Data  </a:t>
            </a:r>
            <a:r>
              <a:rPr lang="en-US" sz="2400" dirty="0">
                <a:sym typeface="Wingdings" pitchFamily="2" charset="2"/>
              </a:rPr>
              <a:t>      Data</a:t>
            </a:r>
          </a:p>
          <a:p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  <a:p>
            <a:pPr lvl="3" algn="l"/>
            <a:r>
              <a:rPr lang="en-US" sz="2800" dirty="0"/>
              <a:t>Three areas in coding :</a:t>
            </a:r>
          </a:p>
          <a:p>
            <a:pPr lvl="4" algn="l">
              <a:buFont typeface="Arial" pitchFamily="34" charset="0"/>
              <a:buChar char="•"/>
            </a:pPr>
            <a:r>
              <a:rPr lang="en-US" sz="2800" dirty="0"/>
              <a:t>Error correction</a:t>
            </a:r>
          </a:p>
          <a:p>
            <a:pPr lvl="4" algn="l">
              <a:buFont typeface="Arial" pitchFamily="34" charset="0"/>
              <a:buChar char="•"/>
            </a:pPr>
            <a:r>
              <a:rPr lang="en-US" sz="2800" dirty="0"/>
              <a:t>Cryptography</a:t>
            </a:r>
          </a:p>
          <a:p>
            <a:pPr lvl="4" algn="l">
              <a:buFont typeface="Arial" pitchFamily="34" charset="0"/>
              <a:buChar char="•"/>
            </a:pPr>
            <a:r>
              <a:rPr lang="en-US" sz="2800" dirty="0"/>
              <a:t>Data Compression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083-AC4D-4DA9-B32C-6455134AD4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dirty="0"/>
              <a:t>Cryptography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905000"/>
            <a:ext cx="7467600" cy="4724400"/>
          </a:xfrm>
        </p:spPr>
        <p:txBody>
          <a:bodyPr/>
          <a:lstStyle/>
          <a:p>
            <a:r>
              <a:rPr lang="en-GB" altLang="zh-CN" sz="3600" u="sng" dirty="0">
                <a:ea typeface="SimSun" pitchFamily="2" charset="-122"/>
              </a:rPr>
              <a:t>Plan</a:t>
            </a:r>
            <a:endParaRPr lang="en-US" altLang="zh-CN" sz="3600" u="sng" dirty="0">
              <a:ea typeface="SimSun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800" dirty="0">
                <a:ea typeface="SimSun" pitchFamily="2" charset="-122"/>
              </a:rPr>
              <a:t> Part 1 - Error Correcting Codes (2-3 weeks)</a:t>
            </a:r>
          </a:p>
          <a:p>
            <a:pPr algn="l">
              <a:buFontTx/>
              <a:buChar char="•"/>
            </a:pPr>
            <a:r>
              <a:rPr lang="en-US" altLang="zh-CN" sz="2800" dirty="0">
                <a:ea typeface="SimSun" pitchFamily="2" charset="-122"/>
              </a:rPr>
              <a:t> Part 2 - Cryptography (7-8 weeks)</a:t>
            </a:r>
            <a:endParaRPr lang="en-GB" altLang="zh-CN" sz="2800" dirty="0">
              <a:ea typeface="SimSun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800" dirty="0">
                <a:ea typeface="SimSun" pitchFamily="2" charset="-122"/>
              </a:rPr>
              <a:t> Part 3 - Data Compression (1 weeks)</a:t>
            </a:r>
          </a:p>
          <a:p>
            <a:pPr algn="l">
              <a:buFontTx/>
              <a:buChar char="•"/>
            </a:pPr>
            <a:r>
              <a:rPr lang="en-GB" altLang="zh-CN" sz="2800" dirty="0">
                <a:ea typeface="SimSun" pitchFamily="2" charset="-122"/>
              </a:rPr>
              <a:t> Revision (1 week)</a:t>
            </a:r>
          </a:p>
          <a:p>
            <a:r>
              <a:rPr lang="en-GB" altLang="zh-CN" sz="2800" dirty="0">
                <a:ea typeface="SimSun" pitchFamily="2" charset="-122"/>
              </a:rPr>
              <a:t>~~~~~~~~~~~~~~~~</a:t>
            </a:r>
          </a:p>
          <a:p>
            <a:pPr lvl="1" algn="l"/>
            <a:r>
              <a:rPr lang="en-US" sz="2400" b="1" dirty="0"/>
              <a:t>CW –    75% </a:t>
            </a:r>
            <a:r>
              <a:rPr lang="en-US" sz="2400" dirty="0"/>
              <a:t>(hand in </a:t>
            </a:r>
            <a:r>
              <a:rPr lang="en-US" sz="2400" dirty="0">
                <a:solidFill>
                  <a:srgbClr val="FF0000"/>
                </a:solidFill>
              </a:rPr>
              <a:t>Thursday, 14-12-2017</a:t>
            </a:r>
            <a:r>
              <a:rPr lang="en-US" sz="2400" dirty="0"/>
              <a:t>)</a:t>
            </a:r>
          </a:p>
          <a:p>
            <a:pPr lvl="1" algn="l"/>
            <a:r>
              <a:rPr lang="en-US" sz="2400" b="1" dirty="0"/>
              <a:t>Exam – 25%</a:t>
            </a:r>
            <a:r>
              <a:rPr lang="en-US" sz="2400" dirty="0"/>
              <a:t> (any day between </a:t>
            </a:r>
            <a:r>
              <a:rPr lang="en-US" sz="2000" dirty="0"/>
              <a:t>8-19 January 2018</a:t>
            </a:r>
            <a:r>
              <a:rPr lang="en-US" sz="24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083-AC4D-4DA9-B32C-6455134AD4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Books:</a:t>
            </a:r>
          </a:p>
          <a:p>
            <a:pPr>
              <a:lnSpc>
                <a:spcPct val="90000"/>
              </a:lnSpc>
            </a:pPr>
            <a:r>
              <a:rPr lang="en-GB" sz="2400" i="1" dirty="0"/>
              <a:t>A First course in Coding Theory</a:t>
            </a:r>
            <a:r>
              <a:rPr lang="en-GB" sz="2400" dirty="0"/>
              <a:t> by R. Hill</a:t>
            </a:r>
          </a:p>
          <a:p>
            <a:pPr>
              <a:lnSpc>
                <a:spcPct val="90000"/>
              </a:lnSpc>
            </a:pPr>
            <a:r>
              <a:rPr lang="en-GB" sz="2400" i="1" dirty="0"/>
              <a:t>Codes and Cryptography</a:t>
            </a:r>
            <a:r>
              <a:rPr lang="en-GB" sz="2400" dirty="0"/>
              <a:t> by D. Welsh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ea typeface="SimSun" pitchFamily="2" charset="-122"/>
              </a:rPr>
              <a:t>Coding Theory: A First Course</a:t>
            </a:r>
            <a:r>
              <a:rPr lang="en-US" altLang="zh-CN" sz="2400" dirty="0">
                <a:ea typeface="SimSun" pitchFamily="2" charset="-122"/>
              </a:rPr>
              <a:t> by </a:t>
            </a:r>
            <a:r>
              <a:rPr lang="en-US" altLang="zh-CN" sz="2400" dirty="0" err="1">
                <a:ea typeface="SimSun" pitchFamily="2" charset="-122"/>
              </a:rPr>
              <a:t>S.Ling</a:t>
            </a:r>
            <a:r>
              <a:rPr lang="en-US" altLang="zh-CN" sz="2400" dirty="0">
                <a:ea typeface="SimSun" pitchFamily="2" charset="-122"/>
              </a:rPr>
              <a:t>, &amp; C. Xing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Cryptography and Network Security by William Stallings (can be shared with the internet security module?)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~~~~~~~~~~~~~~~~~~~~~~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We will try to use maths as little as possible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But at least we need </a:t>
            </a:r>
            <a:r>
              <a:rPr lang="en-US" sz="2400" i="1" dirty="0"/>
              <a:t>modular arithmetic </a:t>
            </a:r>
            <a:r>
              <a:rPr lang="en-US" sz="2400" dirty="0"/>
              <a:t>(this week’s tutorial)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z="3600">
                <a:ea typeface="SimSun" pitchFamily="2" charset="-122"/>
              </a:rPr>
              <a:t>Introduction to Error Correcting Codes</a:t>
            </a:r>
            <a:endParaRPr lang="en-US" sz="360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229600" cy="3100388"/>
          </a:xfrm>
        </p:spPr>
        <p:txBody>
          <a:bodyPr/>
          <a:lstStyle/>
          <a:p>
            <a:pPr>
              <a:buFontTx/>
              <a:buNone/>
            </a:pPr>
            <a:r>
              <a:rPr lang="en-GB" sz="2000" i="1" u="sng"/>
              <a:t>Error correcting codes</a:t>
            </a:r>
            <a:r>
              <a:rPr lang="en-GB" sz="2000"/>
              <a:t> are used to correct errors when messages are transmitted through a noisy communication channel.</a:t>
            </a:r>
          </a:p>
          <a:p>
            <a:pPr>
              <a:buFontTx/>
              <a:buNone/>
            </a:pPr>
            <a:r>
              <a:rPr lang="en-GB" sz="2000"/>
              <a:t>The </a:t>
            </a:r>
            <a:r>
              <a:rPr lang="en-GB" sz="2000" i="1" u="sng"/>
              <a:t>channel</a:t>
            </a:r>
            <a:r>
              <a:rPr lang="en-GB" sz="2000" i="1"/>
              <a:t> </a:t>
            </a:r>
            <a:r>
              <a:rPr lang="en-GB" sz="2000"/>
              <a:t>may be: a telephone line, a satellite communication link, or an information storage medium (e.g. cd, magnetic-tape, RAM)</a:t>
            </a:r>
          </a:p>
          <a:p>
            <a:pPr>
              <a:buFontTx/>
              <a:buNone/>
            </a:pPr>
            <a:r>
              <a:rPr lang="en-GB" sz="2000"/>
              <a:t>The </a:t>
            </a:r>
            <a:r>
              <a:rPr lang="en-GB" sz="2000" i="1" u="sng"/>
              <a:t>noise</a:t>
            </a:r>
            <a:r>
              <a:rPr lang="en-GB" sz="2000"/>
              <a:t> may be human error, lightning, thermal noise, imperfection in equipment, etc.</a:t>
            </a:r>
          </a:p>
          <a:p>
            <a:pPr>
              <a:buFontTx/>
              <a:buNone/>
            </a:pPr>
            <a:r>
              <a:rPr lang="en-GB" sz="2000"/>
              <a:t>The object of an error correcting code is to encode the data, by adding a certain amount of ‘redundancy’ to the message, so that the original message can be recovered if errors have occurred.</a:t>
            </a:r>
            <a:endParaRPr lang="en-US" sz="2000"/>
          </a:p>
        </p:txBody>
      </p:sp>
      <p:pic>
        <p:nvPicPr>
          <p:cNvPr id="6151" name="Picture 7" descr="intr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4572000"/>
            <a:ext cx="8229600" cy="2057400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3D86-3FE6-4714-BB80-0BE1476BE3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1524000"/>
          </a:xfrm>
        </p:spPr>
        <p:txBody>
          <a:bodyPr/>
          <a:lstStyle/>
          <a:p>
            <a:r>
              <a:rPr lang="en-GB" sz="2400" u="sng"/>
              <a:t>Example 1.1</a:t>
            </a:r>
            <a:r>
              <a:rPr lang="en-GB" sz="2400"/>
              <a:t> HQ and X have identical maps girded as shown below, but that only HQ knows the route indicated, avoiding enemy territory, by which X can return safely to HQ.</a:t>
            </a:r>
            <a:endParaRPr lang="en-US" sz="240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4648200" cy="4144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Source symbols = {N,W,E,S}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Message is a sequence of source symbols: </a:t>
            </a:r>
            <a:r>
              <a:rPr lang="en-GB" sz="2000"/>
              <a:t>NNWNNWWSSWWNNNNWWN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As there are 4 different symbols, they can be encoded into the following binary codeword: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  * shortest code              * parity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00 = N                           000 =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01 = W            or           011 =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10 = E                           101 =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11 = S                           110 = S</a:t>
            </a:r>
            <a:endParaRPr lang="en-US" sz="2000"/>
          </a:p>
        </p:txBody>
      </p:sp>
      <p:pic>
        <p:nvPicPr>
          <p:cNvPr id="8199" name="Picture 7" descr="exampl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24400" y="2133600"/>
            <a:ext cx="4038600" cy="357822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15CD-2C5C-436F-ADE9-50C6F90078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8392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How is the 3</a:t>
            </a:r>
            <a:r>
              <a:rPr lang="en-GB" sz="2400" baseline="30000"/>
              <a:t>rd</a:t>
            </a:r>
            <a:r>
              <a:rPr lang="en-GB" sz="2400"/>
              <a:t> digit added in?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s3 = (s1+ s2) mod 2</a:t>
            </a:r>
          </a:p>
          <a:p>
            <a:pPr>
              <a:lnSpc>
                <a:spcPct val="90000"/>
              </a:lnSpc>
            </a:pPr>
            <a:r>
              <a:rPr lang="en-GB" sz="2400"/>
              <a:t>What is it used for?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to detect single error (</a:t>
            </a:r>
            <a:r>
              <a:rPr lang="en-GB" sz="2400" u="sng"/>
              <a:t>let’s assume that multiple errors are very rare in this example</a:t>
            </a:r>
            <a:r>
              <a:rPr lang="en-GB" sz="24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When single error occurred, we can recognize it because it is NOT a codeword! (all codeword have even number of 1s)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In this example, reliability is far more important than speed of transmission. Thus, it is definitely worth adding an extra digit. When X receive a distorted information, he can ask HQ to return it again until correct information is received.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Question - Is this kind of error detecting good enough? What if X can only receive from HQ but unable to send message back to HQ (one-way channel)?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Examples of One-way channel: playing CD or tape; receiving life pictures from spaceship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GB" sz="2800" u="sng"/>
              <a:t>We need not only to detect but also correct errors</a:t>
            </a:r>
            <a:endParaRPr lang="en-US" sz="2800" u="sng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GB" sz="2400" dirty="0"/>
              <a:t>How to recognize the error and correct it?</a:t>
            </a:r>
          </a:p>
          <a:p>
            <a:pPr>
              <a:buFontTx/>
              <a:buNone/>
            </a:pPr>
            <a:r>
              <a:rPr lang="en-GB" sz="2400" dirty="0"/>
              <a:t>A naïve method – e.g. duplicating every bit to 3 copies</a:t>
            </a:r>
          </a:p>
          <a:p>
            <a:pPr>
              <a:buFontTx/>
              <a:buNone/>
            </a:pPr>
            <a:r>
              <a:rPr lang="en-GB" sz="2400" dirty="0"/>
              <a:t>	00 -&gt; 000 000</a:t>
            </a:r>
            <a:endParaRPr lang="en-GB" sz="2000" dirty="0"/>
          </a:p>
          <a:p>
            <a:pPr>
              <a:buFontTx/>
              <a:buNone/>
            </a:pPr>
            <a:r>
              <a:rPr lang="en-GB" sz="2400" dirty="0"/>
              <a:t>	01 -&gt; 000 111      </a:t>
            </a:r>
            <a:r>
              <a:rPr lang="en-GB" sz="2000" dirty="0"/>
              <a:t>with this coding, e.g. a distorted 001 can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10 -&gt; 111 000      </a:t>
            </a:r>
            <a:r>
              <a:rPr lang="en-GB" sz="2000" dirty="0"/>
              <a:t>be identified and corrected to 000.</a:t>
            </a:r>
          </a:p>
          <a:p>
            <a:pPr>
              <a:buFontTx/>
              <a:buNone/>
            </a:pPr>
            <a:r>
              <a:rPr lang="en-GB" sz="2400" dirty="0"/>
              <a:t>	11 -&gt; 111 111      </a:t>
            </a:r>
            <a:r>
              <a:rPr lang="en-GB" sz="2000" dirty="0"/>
              <a:t>but the length of message is increased 3 times!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			</a:t>
            </a:r>
            <a:r>
              <a:rPr lang="en-GB" sz="2000" dirty="0"/>
              <a:t>What if there are two or more errors?</a:t>
            </a:r>
          </a:p>
          <a:p>
            <a:pPr>
              <a:buFontTx/>
              <a:buNone/>
            </a:pPr>
            <a:r>
              <a:rPr lang="en-GB" sz="2400" dirty="0"/>
              <a:t>Major Issues :</a:t>
            </a:r>
          </a:p>
          <a:p>
            <a:r>
              <a:rPr lang="en-GB" sz="2400" dirty="0"/>
              <a:t> How to design an efficient code with the minimum redundant digits</a:t>
            </a:r>
          </a:p>
          <a:p>
            <a:r>
              <a:rPr lang="en-GB" sz="2400" dirty="0"/>
              <a:t>What is minimum? How to work out a lower bound?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GB" sz="3600"/>
              <a:t>Definitions – for an important metric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76800"/>
          </a:xfrm>
        </p:spPr>
        <p:txBody>
          <a:bodyPr/>
          <a:lstStyle/>
          <a:p>
            <a:r>
              <a:rPr lang="en-GB" sz="2800" u="sng"/>
              <a:t>Definition1.1</a:t>
            </a:r>
            <a:r>
              <a:rPr lang="en-GB" sz="2800" i="1"/>
              <a:t> The Hamming distance</a:t>
            </a:r>
            <a:r>
              <a:rPr lang="en-GB" sz="2800"/>
              <a:t> between codeword </a:t>
            </a:r>
            <a:r>
              <a:rPr lang="en-GB" sz="2800" i="1"/>
              <a:t>x, y</a:t>
            </a:r>
            <a:r>
              <a:rPr lang="en-GB" sz="2800"/>
              <a:t> is denoted by </a:t>
            </a:r>
            <a:r>
              <a:rPr lang="en-GB" sz="2800" i="1"/>
              <a:t>d(x,y). </a:t>
            </a:r>
            <a:r>
              <a:rPr lang="en-GB" sz="2800"/>
              <a:t>It is the number of places in which</a:t>
            </a:r>
            <a:r>
              <a:rPr lang="en-GB" sz="2800" i="1"/>
              <a:t> x </a:t>
            </a:r>
            <a:r>
              <a:rPr lang="en-GB" sz="2800"/>
              <a:t>and</a:t>
            </a:r>
            <a:r>
              <a:rPr lang="en-GB" sz="2800" i="1"/>
              <a:t> y </a:t>
            </a:r>
            <a:r>
              <a:rPr lang="en-GB" sz="2800"/>
              <a:t>are differ</a:t>
            </a:r>
            <a:r>
              <a:rPr lang="en-GB" sz="2800" i="1"/>
              <a:t>.</a:t>
            </a:r>
          </a:p>
          <a:p>
            <a:endParaRPr lang="en-GB" sz="2800" i="1"/>
          </a:p>
          <a:p>
            <a:pPr>
              <a:buFontTx/>
              <a:buNone/>
            </a:pPr>
            <a:r>
              <a:rPr lang="en-GB" sz="2400" i="1"/>
              <a:t>	e.g. d(000,010)=1,    d(00111,11001)=4,    d(an,as)=1</a:t>
            </a:r>
          </a:p>
          <a:p>
            <a:pPr>
              <a:buFontTx/>
              <a:buNone/>
            </a:pPr>
            <a:endParaRPr lang="en-GB" sz="2400" i="1"/>
          </a:p>
          <a:p>
            <a:r>
              <a:rPr lang="en-GB" sz="2800" u="sng"/>
              <a:t>Definition1.2</a:t>
            </a:r>
            <a:r>
              <a:rPr lang="en-GB" sz="2800"/>
              <a:t> </a:t>
            </a:r>
            <a:r>
              <a:rPr lang="en-GB" sz="2800" i="1"/>
              <a:t>The minimum distance</a:t>
            </a:r>
            <a:r>
              <a:rPr lang="en-GB" sz="2800"/>
              <a:t> of a code </a:t>
            </a:r>
            <a:r>
              <a:rPr lang="en-GB" sz="2800" i="1"/>
              <a:t>C</a:t>
            </a:r>
            <a:r>
              <a:rPr lang="en-GB" sz="2800"/>
              <a:t>, denoted  </a:t>
            </a:r>
            <a:r>
              <a:rPr lang="en-GB" sz="2800" i="1"/>
              <a:t>d(C),</a:t>
            </a:r>
            <a:r>
              <a:rPr lang="en-GB" sz="2800"/>
              <a:t> is the smallest of the distances between distinct codewords in </a:t>
            </a:r>
            <a:r>
              <a:rPr lang="en-GB" sz="2800" i="1"/>
              <a:t>C</a:t>
            </a:r>
            <a:r>
              <a:rPr lang="en-GB" sz="2800"/>
              <a:t>.</a:t>
            </a:r>
          </a:p>
          <a:p>
            <a:pPr>
              <a:buFontTx/>
              <a:buNone/>
            </a:pPr>
            <a:r>
              <a:rPr lang="en-GB" sz="2800"/>
              <a:t>		</a:t>
            </a:r>
            <a:r>
              <a:rPr lang="en-GB" sz="2800" i="1"/>
              <a:t>d(C)</a:t>
            </a:r>
            <a:r>
              <a:rPr lang="en-GB" sz="2800"/>
              <a:t> = min{ </a:t>
            </a:r>
            <a:r>
              <a:rPr lang="en-GB" sz="2800" i="1"/>
              <a:t>d(x,y)</a:t>
            </a:r>
            <a:r>
              <a:rPr lang="en-GB" sz="2800"/>
              <a:t> | </a:t>
            </a:r>
            <a:r>
              <a:rPr lang="en-GB" sz="2800" i="1"/>
              <a:t>x,y</a:t>
            </a:r>
            <a:r>
              <a:rPr lang="en-GB" sz="2800"/>
              <a:t> </a:t>
            </a:r>
            <a:r>
              <a:rPr lang="en-GB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∊ </a:t>
            </a:r>
            <a:r>
              <a:rPr lang="en-GB" sz="28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C, x ≠ y</a:t>
            </a:r>
            <a:r>
              <a:rPr lang="en-GB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</a:p>
          <a:p>
            <a:endParaRPr lang="en-GB" sz="2800"/>
          </a:p>
          <a:p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73-B4B7-4CAB-A119-D6A9C228ED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12513</TotalTime>
  <Words>1114</Words>
  <Application>Microsoft Office PowerPoint</Application>
  <PresentationFormat>On-screen Show (4:3)</PresentationFormat>
  <Paragraphs>225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SimSun</vt:lpstr>
      <vt:lpstr>Arial</vt:lpstr>
      <vt:lpstr>Arial Unicode MS</vt:lpstr>
      <vt:lpstr>Wingdings</vt:lpstr>
      <vt:lpstr>Default Design</vt:lpstr>
      <vt:lpstr>UFCFT4-15-3 Cryptography by Rong Yang and Essam Ghadafi  rong.yang@uwe.ac.uk room 2P35</vt:lpstr>
      <vt:lpstr>Coding, Coding Theories some math + some programming a theoretical subject, learn algorithms</vt:lpstr>
      <vt:lpstr>Cryptography</vt:lpstr>
      <vt:lpstr>References</vt:lpstr>
      <vt:lpstr>Introduction to Error Correcting Codes</vt:lpstr>
      <vt:lpstr>Example 1.1 HQ and X have identical maps girded as shown below, but that only HQ knows the route indicated, avoiding enemy territory, by which X can return safely to HQ.</vt:lpstr>
      <vt:lpstr>PowerPoint Presentation</vt:lpstr>
      <vt:lpstr>We need not only to detect but also correct errors</vt:lpstr>
      <vt:lpstr>Definitions – for an important metric</vt:lpstr>
      <vt:lpstr>PowerPoint Presentation</vt:lpstr>
      <vt:lpstr>Theorem (what is the limit on detecting error?)</vt:lpstr>
      <vt:lpstr>Theorem (what is the limit on correcting error?)</vt:lpstr>
      <vt:lpstr>Cont. from the last slide. A simple example, using 3D space to illustrate ….</vt:lpstr>
      <vt:lpstr>  An interesting code example (today’s lab)</vt:lpstr>
      <vt:lpstr>PowerPoint Presentation</vt:lpstr>
      <vt:lpstr>Q. The following ISBNs have been received with smudges. What are the missing digits?</vt:lpstr>
      <vt:lpstr>  Another interesting  code example</vt:lpstr>
      <vt:lpstr>Additional Maths - Modular Arithmetic</vt:lpstr>
      <vt:lpstr>What to remember …</vt:lpstr>
    </vt:vector>
  </TitlesOfParts>
  <Company>PLP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Coding Systems</dc:title>
  <dc:creator>Rong Yang</dc:creator>
  <cp:lastModifiedBy>Aaron Squire</cp:lastModifiedBy>
  <cp:revision>85</cp:revision>
  <cp:lastPrinted>2017-09-26T11:30:48Z</cp:lastPrinted>
  <dcterms:created xsi:type="dcterms:W3CDTF">2007-08-20T22:44:43Z</dcterms:created>
  <dcterms:modified xsi:type="dcterms:W3CDTF">2017-09-27T10:44:05Z</dcterms:modified>
</cp:coreProperties>
</file>