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8" r:id="rId12"/>
    <p:sldId id="269" r:id="rId13"/>
    <p:sldId id="270" r:id="rId14"/>
    <p:sldId id="271" r:id="rId15"/>
    <p:sldId id="277" r:id="rId16"/>
    <p:sldId id="291" r:id="rId17"/>
    <p:sldId id="289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</p:sldIdLst>
  <p:sldSz cx="9144000" cy="6858000" type="screen4x3"/>
  <p:notesSz cx="9872663" cy="674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3" userDrawn="1">
          <p15:clr>
            <a:srgbClr val="A4A3A4"/>
          </p15:clr>
        </p15:guide>
        <p15:guide id="2" pos="31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 Yang" initials="R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15"/>
    </p:cViewPr>
  </p:sorterViewPr>
  <p:notesViewPr>
    <p:cSldViewPr>
      <p:cViewPr varScale="1">
        <p:scale>
          <a:sx n="63" d="100"/>
          <a:sy n="63" d="100"/>
        </p:scale>
        <p:origin x="-1459" y="-72"/>
      </p:cViewPr>
      <p:guideLst>
        <p:guide orient="horz" pos="2123"/>
        <p:guide pos="3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3181" y="1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3E7A2CA-5735-4127-A96F-0AA1FDC14C45}" type="datetime1">
              <a:rPr lang="en-US" smtClean="0"/>
              <a:t>10/5/2017</a:t>
            </a:fld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6403552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 2 - UFCFT4-15-3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3181" y="6403552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F517C8-9E3E-4387-8466-93C6F439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960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181" y="1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94EAC1-49B0-4F66-9FE4-2BD04618C336}" type="datetime1">
              <a:rPr lang="en-US" smtClean="0"/>
              <a:t>10/5/2017</a:t>
            </a:fld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04825"/>
            <a:ext cx="3370263" cy="252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032" y="3202316"/>
            <a:ext cx="7898600" cy="303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6403552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 2 - UFCFT4-15-3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181" y="6403552"/>
            <a:ext cx="4277136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928F68F-1FE0-456F-86ED-6CF35647B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14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Lecture 2 - UFCFT4-15-3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B4D40-5A40-49D9-8A60-1CE82004695F}" type="slidenum">
              <a:rPr lang="en-US"/>
              <a:pPr/>
              <a:t>1</a:t>
            </a:fld>
            <a:endParaRPr lang="en-US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27632AF-F5BE-4AD3-999A-8228541C1EC3}" type="datetime1">
              <a:rPr lang="en-US" smtClean="0"/>
              <a:t>10/5/2017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3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Lecture 2 - UFCFT4-15-3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BF94F-69C9-41F6-8340-B8B0CFB5F57E}" type="slidenum">
              <a:rPr lang="en-US"/>
              <a:pPr/>
              <a:t>15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7244AA-DF67-4BA0-8F91-2FF77BB4BEEB}" type="datetime1">
              <a:rPr lang="en-US" smtClean="0"/>
              <a:t>10/5/2017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8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E94EAC1-49B0-4F66-9FE4-2BD04618C336}" type="datetime1">
              <a:rPr lang="en-US" smtClean="0"/>
              <a:t>10/5/2017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2 - UFCFT4-15-3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928F68F-1FE0-456F-86ED-6CF35647B2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BF7C8E-7BCE-4DFA-8681-D7F6F9288C3E}" type="datetime1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2 - UFCFT4-15-3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1AEE171-E722-49BD-AD58-C5B03FE00C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1440-5EA6-4D1F-A24C-75A1FF222CD5}" type="datetime1">
              <a:rPr lang="en-US" smtClean="0"/>
              <a:t>10/5/2017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69C3E-9316-4D25-ACD8-0A53AF41F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CB5FD-959B-4EC1-BF2F-62375C0EA33E}" type="datetime1">
              <a:rPr lang="en-US" smtClean="0"/>
              <a:t>10/5/2017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06C33-F431-43C8-BFFD-2C79FE2A1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3620-0037-4DD9-9A2C-03AC8716A9FE}" type="datetime1">
              <a:rPr lang="en-US" smtClean="0"/>
              <a:t>10/5/2017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462D2-3727-48BF-B6ED-D07E82D99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33EF-6C39-4A21-B273-2B8219DC092E}" type="datetime1">
              <a:rPr lang="en-US" smtClean="0"/>
              <a:t>10/5/2017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8486-A3A1-4DF9-8F68-C80D1DA3D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83CB0-BDA8-429D-BCD7-1AAD565FE115}" type="datetime1">
              <a:rPr lang="en-US" smtClean="0"/>
              <a:t>10/5/2017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66576-ADAB-4A3C-B34C-6AB6DC8EC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71184-2E54-47C2-B317-98F721860EEC}" type="datetime1">
              <a:rPr lang="en-US" smtClean="0"/>
              <a:t>10/5/2017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8A92-5AA8-45F6-BA78-50AE9CFBB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1BA99-938F-4D30-9D33-AE95F11C7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13FF61D-BD79-4F8B-A2C0-3ADBAAC18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80E25-8206-4818-B97B-0749FDB36973}" type="datetime1">
              <a:rPr lang="en-US" smtClean="0"/>
              <a:t>10/5/2017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C373F-FE2D-4326-B419-331832C0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7ECA5-2110-499F-AC0F-F5B6AA2DBC84}" type="datetime1">
              <a:rPr lang="en-US" smtClean="0"/>
              <a:t>10/5/2017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DBC9-6EC2-4896-BECE-40914EBAA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6567F-D818-4CC5-9370-B4EDD4DD6B0F}" type="datetime1">
              <a:rPr lang="en-US" smtClean="0"/>
              <a:t>10/5/2017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2D0C9-76D9-45F8-8476-B575E854B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9668-733B-487E-A8A0-BDA057A669AA}" type="datetime1">
              <a:rPr lang="en-US" smtClean="0"/>
              <a:t>10/5/2017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BD83A-B08B-43A9-8C7D-D80435A95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B64FC-E580-4F27-A8DA-C9A39FB72838}" type="datetime1">
              <a:rPr lang="en-US" smtClean="0"/>
              <a:t>10/5/2017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38C2D-8081-45EA-B4D9-613751740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07F20-34B2-4A9F-AB19-C41C3FC4CC6E}" type="datetime1">
              <a:rPr lang="en-US" smtClean="0"/>
              <a:t>10/5/2017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F2009-2787-4BBC-B69C-E61DB7BE5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698C-B389-4B43-A85B-D2B2B668A415}" type="datetime1">
              <a:rPr lang="en-US" smtClean="0"/>
              <a:t>10/5/2017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14FE6-5DD8-4A44-998B-78672CEF4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F4FF8-7620-4198-8003-BDE8BF147476}" type="datetime1">
              <a:rPr lang="en-US" smtClean="0"/>
              <a:t>10/5/2017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64E1A-B849-4288-98F1-901199D00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FD76579-512A-4073-8B38-66F5E86CF2C4}" type="datetime1">
              <a:rPr lang="en-US" smtClean="0"/>
              <a:t>10/5/2017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A9F8CE7-E977-442B-8277-63C62DD17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9E858-14F9-4B18-9228-384A3F861ED8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8001000" cy="4114800"/>
          </a:xfrm>
        </p:spPr>
        <p:txBody>
          <a:bodyPr/>
          <a:lstStyle/>
          <a:p>
            <a:pPr eaLnBrk="1" hangingPunct="1"/>
            <a:r>
              <a:rPr lang="en-GB" dirty="0"/>
              <a:t>Lecture 2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Hamming Codes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Part 1 – Binary</a:t>
            </a:r>
            <a:br>
              <a:rPr lang="en-GB" sz="2800" dirty="0"/>
            </a:br>
            <a:r>
              <a:rPr lang="en-GB" sz="2800" dirty="0"/>
              <a:t>Part 2 – Decimal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77000" cy="1143000"/>
          </a:xfrm>
        </p:spPr>
        <p:txBody>
          <a:bodyPr/>
          <a:lstStyle/>
          <a:p>
            <a:r>
              <a:rPr lang="en-GB" sz="2800" dirty="0"/>
              <a:t>We will also use week 2 tutorial slots to cover these materials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77E5E-B7FB-4B44-B84A-742C40E62981}" type="slidenum">
              <a:rPr lang="en-US"/>
              <a:pPr/>
              <a:t>10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Hamming(8,4)</a:t>
            </a:r>
            <a:r>
              <a:rPr lang="en-GB"/>
              <a:t> Code</a:t>
            </a:r>
            <a:endParaRPr lang="en-US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/>
              <a:t>Extended from Hamming(7,4) code, </a:t>
            </a:r>
            <a:r>
              <a:rPr lang="en-US" sz="2400"/>
              <a:t>by adding an extra parity bit on all 7 bits: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/>
              <a:t>	p</a:t>
            </a:r>
            <a:r>
              <a:rPr lang="en-GB" sz="2400" baseline="-25000"/>
              <a:t>4</a:t>
            </a:r>
            <a:r>
              <a:rPr lang="en-GB" sz="2400"/>
              <a:t> = (p</a:t>
            </a:r>
            <a:r>
              <a:rPr lang="en-GB" sz="2400" baseline="-25000"/>
              <a:t>1</a:t>
            </a:r>
            <a:r>
              <a:rPr lang="en-GB" sz="2400"/>
              <a:t>+p</a:t>
            </a:r>
            <a:r>
              <a:rPr lang="en-GB" sz="2400" baseline="-25000"/>
              <a:t>2</a:t>
            </a:r>
            <a:r>
              <a:rPr lang="en-GB" sz="2400"/>
              <a:t>+p</a:t>
            </a:r>
            <a:r>
              <a:rPr lang="en-GB" sz="2400" baseline="-25000"/>
              <a:t>3</a:t>
            </a:r>
            <a:r>
              <a:rPr lang="en-GB" sz="2400"/>
              <a:t>+d</a:t>
            </a:r>
            <a:r>
              <a:rPr lang="en-GB" sz="2400" baseline="-25000"/>
              <a:t>1</a:t>
            </a:r>
            <a:r>
              <a:rPr lang="en-GB" sz="2400"/>
              <a:t>+d</a:t>
            </a:r>
            <a:r>
              <a:rPr lang="en-GB" sz="2400" baseline="-25000"/>
              <a:t>2</a:t>
            </a:r>
            <a:r>
              <a:rPr lang="en-GB" sz="2400"/>
              <a:t>+d</a:t>
            </a:r>
            <a:r>
              <a:rPr lang="en-GB" sz="2400" baseline="-25000"/>
              <a:t>3</a:t>
            </a:r>
            <a:r>
              <a:rPr lang="en-GB" sz="2400"/>
              <a:t>+d</a:t>
            </a:r>
            <a:r>
              <a:rPr lang="en-GB" sz="2400" baseline="-25000"/>
              <a:t>4</a:t>
            </a:r>
            <a:r>
              <a:rPr lang="en-GB" sz="2400"/>
              <a:t>) mod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/>
              <a:t>	e.g. p</a:t>
            </a:r>
            <a:r>
              <a:rPr lang="en-GB" sz="2400" baseline="-25000"/>
              <a:t>1</a:t>
            </a:r>
            <a:r>
              <a:rPr lang="en-GB" sz="2400"/>
              <a:t>p</a:t>
            </a:r>
            <a:r>
              <a:rPr lang="en-GB" sz="2400" baseline="-25000"/>
              <a:t>2</a:t>
            </a:r>
            <a:r>
              <a:rPr lang="en-GB" sz="2400"/>
              <a:t>d</a:t>
            </a:r>
            <a:r>
              <a:rPr lang="en-GB" sz="2400" baseline="-25000"/>
              <a:t>1</a:t>
            </a:r>
            <a:r>
              <a:rPr lang="en-GB" sz="2400"/>
              <a:t>p</a:t>
            </a:r>
            <a:r>
              <a:rPr lang="en-GB" sz="2400" baseline="-25000"/>
              <a:t>3</a:t>
            </a:r>
            <a:r>
              <a:rPr lang="en-GB" sz="2400"/>
              <a:t>d</a:t>
            </a:r>
            <a:r>
              <a:rPr lang="en-GB" sz="2400" baseline="-25000"/>
              <a:t>2</a:t>
            </a:r>
            <a:r>
              <a:rPr lang="en-GB" sz="2400"/>
              <a:t>d</a:t>
            </a:r>
            <a:r>
              <a:rPr lang="en-GB" sz="2400" baseline="-25000"/>
              <a:t>3</a:t>
            </a:r>
            <a:r>
              <a:rPr lang="en-GB" sz="2400"/>
              <a:t>d</a:t>
            </a:r>
            <a:r>
              <a:rPr lang="en-GB" sz="2400" baseline="-25000"/>
              <a:t>4 </a:t>
            </a:r>
            <a:r>
              <a:rPr lang="en-GB" sz="2400"/>
              <a:t>= 01</a:t>
            </a:r>
            <a:r>
              <a:rPr lang="en-GB" sz="2400">
                <a:solidFill>
                  <a:srgbClr val="FF0000"/>
                </a:solidFill>
              </a:rPr>
              <a:t>1</a:t>
            </a:r>
            <a:r>
              <a:rPr lang="en-GB" sz="2400"/>
              <a:t>0</a:t>
            </a:r>
            <a:r>
              <a:rPr lang="en-GB" sz="2400">
                <a:solidFill>
                  <a:srgbClr val="FF0000"/>
                </a:solidFill>
              </a:rPr>
              <a:t>011</a:t>
            </a:r>
            <a:r>
              <a:rPr lang="en-GB" sz="2400"/>
              <a:t>, p</a:t>
            </a:r>
            <a:r>
              <a:rPr lang="en-GB" sz="2400" baseline="-25000"/>
              <a:t>4</a:t>
            </a:r>
            <a:r>
              <a:rPr lang="en-GB" sz="2400"/>
              <a:t>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400"/>
          </a:p>
          <a:p>
            <a:pPr eaLnBrk="1" hangingPunct="1">
              <a:lnSpc>
                <a:spcPct val="90000"/>
              </a:lnSpc>
            </a:pPr>
            <a:r>
              <a:rPr lang="en-GB" sz="2400"/>
              <a:t>What does this extra bit do?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/>
              <a:t>	Suppose p</a:t>
            </a:r>
            <a:r>
              <a:rPr lang="en-GB" sz="2400" baseline="-25000"/>
              <a:t>1</a:t>
            </a:r>
            <a:r>
              <a:rPr lang="en-GB" sz="2400"/>
              <a:t>p</a:t>
            </a:r>
            <a:r>
              <a:rPr lang="en-GB" sz="2400" baseline="-25000"/>
              <a:t>2</a:t>
            </a:r>
            <a:r>
              <a:rPr lang="en-GB" sz="2400"/>
              <a:t>d</a:t>
            </a:r>
            <a:r>
              <a:rPr lang="en-GB" sz="2400" baseline="-25000"/>
              <a:t>1</a:t>
            </a:r>
            <a:r>
              <a:rPr lang="en-GB" sz="2400"/>
              <a:t>p</a:t>
            </a:r>
            <a:r>
              <a:rPr lang="en-GB" sz="2400" baseline="-25000"/>
              <a:t>3</a:t>
            </a:r>
            <a:r>
              <a:rPr lang="en-GB" sz="2400"/>
              <a:t>d</a:t>
            </a:r>
            <a:r>
              <a:rPr lang="en-GB" sz="2400" baseline="-25000"/>
              <a:t>2</a:t>
            </a:r>
            <a:r>
              <a:rPr lang="en-GB" sz="2400"/>
              <a:t>d</a:t>
            </a:r>
            <a:r>
              <a:rPr lang="en-GB" sz="2400" baseline="-25000"/>
              <a:t>3</a:t>
            </a:r>
            <a:r>
              <a:rPr lang="en-GB" sz="2400"/>
              <a:t>d</a:t>
            </a:r>
            <a:r>
              <a:rPr lang="en-GB" sz="2400" baseline="-25000"/>
              <a:t>4</a:t>
            </a:r>
            <a:r>
              <a:rPr lang="en-GB" sz="2400"/>
              <a:t>p</a:t>
            </a:r>
            <a:r>
              <a:rPr lang="en-GB" sz="2400" baseline="-25000"/>
              <a:t>4 </a:t>
            </a:r>
            <a:r>
              <a:rPr lang="en-GB" sz="2400"/>
              <a:t>= 01</a:t>
            </a:r>
            <a:r>
              <a:rPr lang="en-GB" sz="2400">
                <a:solidFill>
                  <a:srgbClr val="FF0000"/>
                </a:solidFill>
              </a:rPr>
              <a:t>1</a:t>
            </a:r>
            <a:r>
              <a:rPr lang="en-GB" sz="2400"/>
              <a:t>0</a:t>
            </a:r>
            <a:r>
              <a:rPr lang="en-GB" sz="2400">
                <a:solidFill>
                  <a:srgbClr val="FF0000"/>
                </a:solidFill>
              </a:rPr>
              <a:t>011</a:t>
            </a:r>
            <a:r>
              <a:rPr lang="en-GB" sz="2400">
                <a:solidFill>
                  <a:schemeClr val="folHlink"/>
                </a:solidFill>
              </a:rPr>
              <a:t>0 </a:t>
            </a:r>
            <a:r>
              <a:rPr lang="en-GB" sz="2400"/>
              <a:t>is transmitted into 01</a:t>
            </a:r>
            <a:r>
              <a:rPr lang="en-GB" sz="2400">
                <a:solidFill>
                  <a:srgbClr val="FF0000"/>
                </a:solidFill>
              </a:rPr>
              <a:t>1</a:t>
            </a:r>
            <a:r>
              <a:rPr lang="en-GB" sz="2400"/>
              <a:t>0</a:t>
            </a:r>
            <a:r>
              <a:rPr lang="en-GB" sz="2400">
                <a:solidFill>
                  <a:srgbClr val="FF0000"/>
                </a:solidFill>
              </a:rPr>
              <a:t>0</a:t>
            </a:r>
            <a:r>
              <a:rPr lang="en-GB" sz="2400">
                <a:solidFill>
                  <a:schemeClr val="accent2"/>
                </a:solidFill>
              </a:rPr>
              <a:t>00</a:t>
            </a:r>
            <a:r>
              <a:rPr lang="en-GB" sz="2400">
                <a:solidFill>
                  <a:schemeClr val="folHlink"/>
                </a:solidFill>
              </a:rPr>
              <a:t>0 </a:t>
            </a:r>
            <a:r>
              <a:rPr lang="en-GB" sz="2400"/>
              <a:t>(2 errors, the example given in slide 7). We get (</a:t>
            </a:r>
            <a:r>
              <a:rPr lang="en-US" sz="2400"/>
              <a:t>s</a:t>
            </a:r>
            <a:r>
              <a:rPr lang="en-US" sz="2400" baseline="-25000"/>
              <a:t>3</a:t>
            </a:r>
            <a:r>
              <a:rPr lang="en-US" sz="2400"/>
              <a:t>,s</a:t>
            </a:r>
            <a:r>
              <a:rPr lang="en-US" sz="2400" baseline="-25000"/>
              <a:t>2</a:t>
            </a:r>
            <a:r>
              <a:rPr lang="en-US" sz="2400"/>
              <a:t>,s</a:t>
            </a:r>
            <a:r>
              <a:rPr lang="en-US" sz="2400" baseline="-25000"/>
              <a:t>1</a:t>
            </a:r>
            <a:r>
              <a:rPr lang="en-US" sz="2400"/>
              <a:t>) =001 which indicates  an error at 1</a:t>
            </a:r>
            <a:r>
              <a:rPr lang="en-US" sz="2400" baseline="30000"/>
              <a:t>st</a:t>
            </a:r>
            <a:r>
              <a:rPr lang="en-US" sz="2400"/>
              <a:t> position. But the parity checking on all 8 bits is 0, which indicates no error or even number of errors. Therefore, we can conclude that a double error must have occurred.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3E70F1-9A51-44EB-9CBC-D548EFABE3E3}" type="datetime1">
              <a:rPr lang="en-US" smtClean="0"/>
              <a:t>10/5/2017</a:t>
            </a:fld>
            <a:endParaRPr lang="en-US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9F4E11-884B-4345-B61F-704691FA0D2C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pPr eaLnBrk="1" hangingPunct="1"/>
            <a:r>
              <a:rPr lang="en-GB" sz="3200"/>
              <a:t>Another way to look at encoding/decoding Hamming Codes (a mathematical view) </a:t>
            </a:r>
            <a:br>
              <a:rPr lang="en-GB" sz="3200"/>
            </a:br>
            <a:r>
              <a:rPr lang="en-GB" sz="3200"/>
              <a:t> </a:t>
            </a:r>
            <a:r>
              <a:rPr lang="en-GB" sz="2400"/>
              <a:t>Introduce two matrices: </a:t>
            </a:r>
            <a:br>
              <a:rPr lang="en-GB" sz="2400"/>
            </a:br>
            <a:r>
              <a:rPr lang="en-GB" sz="2400" i="1"/>
              <a:t>generator matrix</a:t>
            </a:r>
            <a:r>
              <a:rPr lang="en-GB" sz="2400"/>
              <a:t> G and </a:t>
            </a:r>
            <a:r>
              <a:rPr lang="en-GB" sz="2400" i="1"/>
              <a:t>parity check matrix</a:t>
            </a:r>
            <a:r>
              <a:rPr lang="en-GB" sz="2400"/>
              <a:t> H</a:t>
            </a:r>
            <a:endParaRPr lang="en-US" sz="240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114800"/>
            <a:ext cx="4038600" cy="20113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pic>
        <p:nvPicPr>
          <p:cNvPr id="12294" name="Picture 12" descr="image00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981200"/>
            <a:ext cx="6096000" cy="4648200"/>
          </a:xfrm>
          <a:noFill/>
        </p:spPr>
      </p:pic>
      <p:pic>
        <p:nvPicPr>
          <p:cNvPr id="12295" name="Picture 15" descr="image0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10200" y="2743200"/>
            <a:ext cx="3733800" cy="366712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EE1925-E348-471F-B282-8D3B241967CB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/>
              <a:t>Encoding procedure is simply a matrix </a:t>
            </a:r>
            <a:br>
              <a:rPr lang="en-GB" sz="3200"/>
            </a:br>
            <a:r>
              <a:rPr lang="en-GB" sz="3200"/>
              <a:t>multiplication</a:t>
            </a:r>
            <a:endParaRPr lang="en-US" sz="3200"/>
          </a:p>
        </p:txBody>
      </p:sp>
      <p:pic>
        <p:nvPicPr>
          <p:cNvPr id="13317" name="Picture 20" descr="image0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752600"/>
            <a:ext cx="8077200" cy="40513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E2CB0-D1E3-422F-9D78-E96A9A4992F6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GB" sz="3200"/>
              <a:t>Decoding procedure is also a matrix multiplication</a:t>
            </a:r>
            <a:endParaRPr lang="en-US" sz="3200"/>
          </a:p>
        </p:txBody>
      </p:sp>
      <p:pic>
        <p:nvPicPr>
          <p:cNvPr id="14341" name="Picture 5" descr="image00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133600"/>
            <a:ext cx="8391525" cy="375920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7AFCA-689D-4A3D-968D-FC43FBE9461B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 Summary  on Part 1</a:t>
            </a:r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Hamming(7,4) Code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	single error correcting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	4 binary bits + 3 extra parity bits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How to encode in Hamming(7,4)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p</a:t>
            </a:r>
            <a:r>
              <a:rPr lang="en-GB" sz="1800" baseline="-25000" dirty="0"/>
              <a:t>1</a:t>
            </a:r>
            <a:r>
              <a:rPr lang="en-GB" sz="1800" dirty="0"/>
              <a:t> = (d</a:t>
            </a:r>
            <a:r>
              <a:rPr lang="en-GB" sz="1800" baseline="-25000" dirty="0"/>
              <a:t>1</a:t>
            </a:r>
            <a:r>
              <a:rPr lang="en-GB" sz="1800" dirty="0"/>
              <a:t>+d</a:t>
            </a:r>
            <a:r>
              <a:rPr lang="en-GB" sz="1800" baseline="-25000" dirty="0"/>
              <a:t>2</a:t>
            </a:r>
            <a:r>
              <a:rPr lang="en-GB" sz="1800" dirty="0"/>
              <a:t>+d</a:t>
            </a:r>
            <a:r>
              <a:rPr lang="en-GB" sz="1800" baseline="-25000" dirty="0"/>
              <a:t>4</a:t>
            </a:r>
            <a:r>
              <a:rPr lang="en-GB" sz="1800" dirty="0"/>
              <a:t>) mod 2,  p</a:t>
            </a:r>
            <a:r>
              <a:rPr lang="en-GB" sz="1800" baseline="-25000" dirty="0"/>
              <a:t>2</a:t>
            </a:r>
            <a:r>
              <a:rPr lang="en-GB" sz="1800" dirty="0"/>
              <a:t> = (d</a:t>
            </a:r>
            <a:r>
              <a:rPr lang="en-GB" sz="1800" baseline="-25000" dirty="0"/>
              <a:t>1</a:t>
            </a:r>
            <a:r>
              <a:rPr lang="en-GB" sz="1800" dirty="0"/>
              <a:t>+d</a:t>
            </a:r>
            <a:r>
              <a:rPr lang="en-GB" sz="1800" baseline="-25000" dirty="0"/>
              <a:t>3</a:t>
            </a:r>
            <a:r>
              <a:rPr lang="en-GB" sz="1800" dirty="0"/>
              <a:t>+d</a:t>
            </a:r>
            <a:r>
              <a:rPr lang="en-GB" sz="1800" baseline="-25000" dirty="0"/>
              <a:t>4</a:t>
            </a:r>
            <a:r>
              <a:rPr lang="en-GB" sz="1800" dirty="0"/>
              <a:t>) mod 2,  p</a:t>
            </a:r>
            <a:r>
              <a:rPr lang="en-GB" sz="1800" baseline="-25000" dirty="0"/>
              <a:t>3</a:t>
            </a:r>
            <a:r>
              <a:rPr lang="en-GB" sz="1800" dirty="0"/>
              <a:t> = (d</a:t>
            </a:r>
            <a:r>
              <a:rPr lang="en-GB" sz="1800" baseline="-25000" dirty="0"/>
              <a:t>2</a:t>
            </a:r>
            <a:r>
              <a:rPr lang="en-GB" sz="1800" dirty="0"/>
              <a:t>+d</a:t>
            </a:r>
            <a:r>
              <a:rPr lang="en-GB" sz="1800" baseline="-25000" dirty="0"/>
              <a:t>3</a:t>
            </a:r>
            <a:r>
              <a:rPr lang="en-GB" sz="1800" dirty="0"/>
              <a:t>+d</a:t>
            </a:r>
            <a:r>
              <a:rPr lang="en-GB" sz="1800" baseline="-25000" dirty="0"/>
              <a:t>4</a:t>
            </a:r>
            <a:r>
              <a:rPr lang="en-GB" sz="1800" dirty="0"/>
              <a:t>) mod 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Encoded </a:t>
            </a:r>
            <a:r>
              <a:rPr lang="en-GB" sz="1800" dirty="0" err="1"/>
              <a:t>codeword</a:t>
            </a:r>
            <a:r>
              <a:rPr lang="en-GB" sz="1800" dirty="0"/>
              <a:t> 	p</a:t>
            </a:r>
            <a:r>
              <a:rPr lang="en-GB" sz="1800" baseline="-25000" dirty="0"/>
              <a:t>1</a:t>
            </a:r>
            <a:r>
              <a:rPr lang="en-GB" sz="1800" dirty="0"/>
              <a:t>p</a:t>
            </a:r>
            <a:r>
              <a:rPr lang="en-GB" sz="1800" baseline="-25000" dirty="0"/>
              <a:t>2</a:t>
            </a:r>
            <a:r>
              <a:rPr lang="en-GB" sz="1800" dirty="0"/>
              <a:t>d</a:t>
            </a:r>
            <a:r>
              <a:rPr lang="en-GB" sz="1800" baseline="-25000" dirty="0"/>
              <a:t>1</a:t>
            </a:r>
            <a:r>
              <a:rPr lang="en-GB" sz="1800" dirty="0"/>
              <a:t>p</a:t>
            </a:r>
            <a:r>
              <a:rPr lang="en-GB" sz="1800" baseline="-25000" dirty="0"/>
              <a:t>3</a:t>
            </a:r>
            <a:r>
              <a:rPr lang="en-GB" sz="1800" dirty="0"/>
              <a:t>d</a:t>
            </a:r>
            <a:r>
              <a:rPr lang="en-GB" sz="1800" baseline="-25000" dirty="0"/>
              <a:t>2</a:t>
            </a:r>
            <a:r>
              <a:rPr lang="en-GB" sz="1800" dirty="0"/>
              <a:t>d</a:t>
            </a:r>
            <a:r>
              <a:rPr lang="en-GB" sz="1800" baseline="-25000" dirty="0"/>
              <a:t>3</a:t>
            </a:r>
            <a:r>
              <a:rPr lang="en-GB" sz="1800" dirty="0"/>
              <a:t>d</a:t>
            </a:r>
            <a:r>
              <a:rPr lang="en-GB" sz="1800" baseline="-25000" dirty="0"/>
              <a:t>4</a:t>
            </a: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How to correct an error in Hamming(7,4)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s</a:t>
            </a:r>
            <a:r>
              <a:rPr lang="en-GB" sz="1800" baseline="-25000" dirty="0"/>
              <a:t>3</a:t>
            </a:r>
            <a:r>
              <a:rPr lang="en-GB" sz="1800" dirty="0"/>
              <a:t> = (p</a:t>
            </a:r>
            <a:r>
              <a:rPr lang="en-GB" sz="1800" baseline="-25000" dirty="0"/>
              <a:t>1</a:t>
            </a:r>
            <a:r>
              <a:rPr lang="en-GB" sz="1800" dirty="0"/>
              <a:t>+d</a:t>
            </a:r>
            <a:r>
              <a:rPr lang="en-GB" sz="1800" baseline="-25000" dirty="0"/>
              <a:t>1</a:t>
            </a:r>
            <a:r>
              <a:rPr lang="en-GB" sz="1800" dirty="0"/>
              <a:t>+d</a:t>
            </a:r>
            <a:r>
              <a:rPr lang="en-GB" sz="1800" baseline="-25000" dirty="0"/>
              <a:t>2</a:t>
            </a:r>
            <a:r>
              <a:rPr lang="en-GB" sz="1800" dirty="0"/>
              <a:t>+d</a:t>
            </a:r>
            <a:r>
              <a:rPr lang="en-GB" sz="1800" baseline="-25000" dirty="0"/>
              <a:t>4</a:t>
            </a:r>
            <a:r>
              <a:rPr lang="en-GB" sz="1800" dirty="0"/>
              <a:t>) mod 2 	 </a:t>
            </a:r>
            <a:r>
              <a:rPr lang="en-US" sz="1800" dirty="0"/>
              <a:t>s</a:t>
            </a:r>
            <a:r>
              <a:rPr lang="en-GB" sz="1800" baseline="-25000" dirty="0"/>
              <a:t>1</a:t>
            </a:r>
            <a:r>
              <a:rPr lang="en-GB" sz="1800" dirty="0"/>
              <a:t> </a:t>
            </a:r>
            <a:r>
              <a:rPr lang="en-US" sz="1800" dirty="0"/>
              <a:t>s</a:t>
            </a:r>
            <a:r>
              <a:rPr lang="en-GB" sz="1800" baseline="-25000" dirty="0"/>
              <a:t>2</a:t>
            </a:r>
            <a:r>
              <a:rPr lang="en-GB" sz="1800" dirty="0"/>
              <a:t> </a:t>
            </a:r>
            <a:r>
              <a:rPr lang="en-US" sz="1800" dirty="0"/>
              <a:t>s</a:t>
            </a:r>
            <a:r>
              <a:rPr lang="en-GB" sz="1800" baseline="-25000" dirty="0"/>
              <a:t>3</a:t>
            </a:r>
            <a:r>
              <a:rPr lang="en-GB" sz="1800" dirty="0"/>
              <a:t> = 000 means no error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s</a:t>
            </a:r>
            <a:r>
              <a:rPr lang="en-GB" sz="1800" baseline="-25000" dirty="0"/>
              <a:t>2</a:t>
            </a:r>
            <a:r>
              <a:rPr lang="en-GB" sz="1800" dirty="0"/>
              <a:t> = (p</a:t>
            </a:r>
            <a:r>
              <a:rPr lang="en-GB" sz="1800" baseline="-25000" dirty="0"/>
              <a:t>2</a:t>
            </a:r>
            <a:r>
              <a:rPr lang="en-GB" sz="1800" dirty="0"/>
              <a:t>+d</a:t>
            </a:r>
            <a:r>
              <a:rPr lang="en-GB" sz="1800" baseline="-25000" dirty="0"/>
              <a:t>1</a:t>
            </a:r>
            <a:r>
              <a:rPr lang="en-GB" sz="1800" dirty="0"/>
              <a:t>+d</a:t>
            </a:r>
            <a:r>
              <a:rPr lang="en-GB" sz="1800" baseline="-25000" dirty="0"/>
              <a:t>3</a:t>
            </a:r>
            <a:r>
              <a:rPr lang="en-GB" sz="1800" dirty="0"/>
              <a:t>+d</a:t>
            </a:r>
            <a:r>
              <a:rPr lang="en-GB" sz="1800" baseline="-25000" dirty="0"/>
              <a:t>4</a:t>
            </a:r>
            <a:r>
              <a:rPr lang="en-GB" sz="1800" dirty="0"/>
              <a:t>) mod 2           otherwise convert </a:t>
            </a:r>
            <a:r>
              <a:rPr lang="en-US" sz="1800" dirty="0"/>
              <a:t>s</a:t>
            </a:r>
            <a:r>
              <a:rPr lang="en-GB" sz="1800" baseline="-25000" dirty="0"/>
              <a:t>1</a:t>
            </a:r>
            <a:r>
              <a:rPr lang="en-GB" sz="1800" dirty="0"/>
              <a:t> </a:t>
            </a:r>
            <a:r>
              <a:rPr lang="en-US" sz="1800" dirty="0"/>
              <a:t>s</a:t>
            </a:r>
            <a:r>
              <a:rPr lang="en-GB" sz="1800" baseline="-25000" dirty="0"/>
              <a:t>2</a:t>
            </a:r>
            <a:r>
              <a:rPr lang="en-GB" sz="1800" dirty="0"/>
              <a:t> </a:t>
            </a:r>
            <a:r>
              <a:rPr lang="en-US" sz="1800" dirty="0"/>
              <a:t>s</a:t>
            </a:r>
            <a:r>
              <a:rPr lang="en-GB" sz="1800" baseline="-25000" dirty="0"/>
              <a:t>3 </a:t>
            </a:r>
            <a:r>
              <a:rPr lang="en-GB" sz="1800" dirty="0"/>
              <a:t> to decimal </a:t>
            </a:r>
            <a:r>
              <a:rPr lang="en-GB" sz="1800" i="1" dirty="0"/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s</a:t>
            </a:r>
            <a:r>
              <a:rPr lang="en-GB" sz="1800" baseline="-25000" dirty="0"/>
              <a:t>1</a:t>
            </a:r>
            <a:r>
              <a:rPr lang="en-GB" sz="1800" dirty="0"/>
              <a:t> = (p</a:t>
            </a:r>
            <a:r>
              <a:rPr lang="en-GB" sz="1800" baseline="-25000" dirty="0"/>
              <a:t>3</a:t>
            </a:r>
            <a:r>
              <a:rPr lang="en-GB" sz="1800" dirty="0"/>
              <a:t>+d</a:t>
            </a:r>
            <a:r>
              <a:rPr lang="en-GB" sz="1800" baseline="-25000" dirty="0"/>
              <a:t>2</a:t>
            </a:r>
            <a:r>
              <a:rPr lang="en-GB" sz="1800" dirty="0"/>
              <a:t>+d</a:t>
            </a:r>
            <a:r>
              <a:rPr lang="en-GB" sz="1800" baseline="-25000" dirty="0"/>
              <a:t>3</a:t>
            </a:r>
            <a:r>
              <a:rPr lang="en-GB" sz="1800" dirty="0"/>
              <a:t>+d</a:t>
            </a:r>
            <a:r>
              <a:rPr lang="en-GB" sz="1800" baseline="-25000" dirty="0"/>
              <a:t>4</a:t>
            </a:r>
            <a:r>
              <a:rPr lang="en-GB" sz="1800" dirty="0"/>
              <a:t>) mod 2	 the error is at </a:t>
            </a:r>
            <a:r>
              <a:rPr lang="en-GB" sz="1800" i="1" dirty="0"/>
              <a:t>n</a:t>
            </a:r>
            <a:r>
              <a:rPr lang="en-GB" sz="1800" baseline="30000" dirty="0"/>
              <a:t>th</a:t>
            </a:r>
            <a:r>
              <a:rPr lang="en-GB" sz="1800" dirty="0"/>
              <a:t> position</a:t>
            </a:r>
            <a:r>
              <a:rPr lang="en-GB" sz="2000" dirty="0"/>
              <a:t>	    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Hamming(8,4) Code – adding an extra parity check bit for all 7 bits, double error detecting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5D54-1A0E-4A0E-8035-CE521220BBB3}" type="slidenum">
              <a:rPr lang="en-US"/>
              <a:pPr/>
              <a:t>15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GB" dirty="0"/>
              <a:t>Part 2: Hamming Codes</a:t>
            </a:r>
            <a:br>
              <a:rPr lang="en-GB" dirty="0"/>
            </a:br>
            <a:r>
              <a:rPr lang="en-GB" dirty="0"/>
              <a:t>(from binary to decimal)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209800"/>
            <a:ext cx="7086600" cy="4495800"/>
          </a:xfrm>
        </p:spPr>
        <p:txBody>
          <a:bodyPr/>
          <a:lstStyle/>
          <a:p>
            <a:r>
              <a:rPr lang="en-GB" sz="3600" dirty="0"/>
              <a:t>What is the major difference between binary and decimal?</a:t>
            </a:r>
          </a:p>
          <a:p>
            <a:endParaRPr lang="en-GB" sz="3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BINARY - Two states only need to figure out the position of the errors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DECIMAL - More than two states – need to know not only the position of the errors but also the magnitudes of the errors.</a:t>
            </a:r>
          </a:p>
        </p:txBody>
      </p:sp>
    </p:spTree>
    <p:extLst>
      <p:ext uri="{BB962C8B-B14F-4D97-AF65-F5344CB8AC3E}">
        <p14:creationId xmlns:p14="http://schemas.microsoft.com/office/powerpoint/2010/main" val="322394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ISBN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830763"/>
          </a:xfrm>
        </p:spPr>
        <p:txBody>
          <a:bodyPr/>
          <a:lstStyle/>
          <a:p>
            <a:r>
              <a:rPr lang="en-GB" dirty="0"/>
              <a:t>(d</a:t>
            </a:r>
            <a:r>
              <a:rPr lang="en-GB" baseline="-25000" dirty="0"/>
              <a:t>1 </a:t>
            </a:r>
            <a:r>
              <a:rPr lang="en-GB" dirty="0"/>
              <a:t>+ 2d</a:t>
            </a:r>
            <a:r>
              <a:rPr lang="en-GB" baseline="-25000" dirty="0"/>
              <a:t>2 </a:t>
            </a:r>
            <a:r>
              <a:rPr lang="en-GB" dirty="0"/>
              <a:t>+ 3d</a:t>
            </a:r>
            <a:r>
              <a:rPr lang="en-GB" baseline="-25000" dirty="0"/>
              <a:t>3 </a:t>
            </a:r>
            <a:r>
              <a:rPr lang="en-GB" dirty="0"/>
              <a:t>+ …+ 9d</a:t>
            </a:r>
            <a:r>
              <a:rPr lang="en-GB" baseline="-25000" dirty="0"/>
              <a:t>9</a:t>
            </a:r>
            <a:r>
              <a:rPr lang="en-GB" dirty="0"/>
              <a:t>) mod </a:t>
            </a:r>
            <a:r>
              <a:rPr lang="en-GB" sz="2800" b="1" dirty="0"/>
              <a:t>11 = </a:t>
            </a:r>
            <a:r>
              <a:rPr lang="en-GB" dirty="0"/>
              <a:t>d</a:t>
            </a:r>
            <a:r>
              <a:rPr lang="en-GB" baseline="-25000" dirty="0"/>
              <a:t>10</a:t>
            </a:r>
          </a:p>
          <a:p>
            <a:endParaRPr lang="en-GB" sz="2800" baseline="-25000" dirty="0"/>
          </a:p>
          <a:p>
            <a:r>
              <a:rPr lang="en-GB" sz="2800" dirty="0"/>
              <a:t>d</a:t>
            </a:r>
            <a:r>
              <a:rPr lang="en-GB" sz="2800" baseline="-25000" dirty="0"/>
              <a:t>10</a:t>
            </a:r>
            <a:r>
              <a:rPr lang="en-GB" sz="2800" dirty="0"/>
              <a:t> is the ‘parity checking’ digit </a:t>
            </a:r>
          </a:p>
          <a:p>
            <a:r>
              <a:rPr lang="en-GB" sz="2800" dirty="0"/>
              <a:t>is called weighted check sum</a:t>
            </a:r>
          </a:p>
          <a:p>
            <a:r>
              <a:rPr lang="en-GB" sz="2800" dirty="0"/>
              <a:t>Why can’t we simple do the following?</a:t>
            </a:r>
          </a:p>
          <a:p>
            <a:pPr marL="0" indent="0">
              <a:buNone/>
            </a:pPr>
            <a:r>
              <a:rPr lang="en-GB" sz="2800" dirty="0"/>
              <a:t>   (d</a:t>
            </a:r>
            <a:r>
              <a:rPr lang="en-GB" sz="2800" baseline="-25000" dirty="0"/>
              <a:t>1 </a:t>
            </a:r>
            <a:r>
              <a:rPr lang="en-GB" sz="2800" dirty="0"/>
              <a:t>+ d</a:t>
            </a:r>
            <a:r>
              <a:rPr lang="en-GB" sz="2800" baseline="-25000" dirty="0"/>
              <a:t>2 </a:t>
            </a:r>
            <a:r>
              <a:rPr lang="en-GB" sz="2800" dirty="0"/>
              <a:t>+ d</a:t>
            </a:r>
            <a:r>
              <a:rPr lang="en-GB" sz="2800" baseline="-25000" dirty="0"/>
              <a:t>3 </a:t>
            </a:r>
            <a:r>
              <a:rPr lang="en-GB" sz="2800" dirty="0"/>
              <a:t>+ …+ d</a:t>
            </a:r>
            <a:r>
              <a:rPr lang="en-GB" sz="2800" baseline="-25000" dirty="0"/>
              <a:t>9</a:t>
            </a:r>
            <a:r>
              <a:rPr lang="en-GB" sz="2800" dirty="0"/>
              <a:t>) mod </a:t>
            </a:r>
            <a:r>
              <a:rPr lang="en-GB" sz="2800" b="1" dirty="0"/>
              <a:t>11 = </a:t>
            </a:r>
            <a:r>
              <a:rPr lang="en-GB" sz="2800" dirty="0"/>
              <a:t>d</a:t>
            </a:r>
            <a:r>
              <a:rPr lang="en-GB" sz="2800" baseline="-25000" dirty="0"/>
              <a:t>10</a:t>
            </a:r>
          </a:p>
          <a:p>
            <a:r>
              <a:rPr lang="en-GB" sz="2800" dirty="0"/>
              <a:t>E.g. 	123456789 – 1</a:t>
            </a:r>
          </a:p>
          <a:p>
            <a:r>
              <a:rPr lang="en-GB" sz="2800" dirty="0"/>
              <a:t>Mistake 	</a:t>
            </a:r>
            <a:r>
              <a:rPr lang="en-GB" sz="2800" dirty="0">
                <a:solidFill>
                  <a:srgbClr val="FF0000"/>
                </a:solidFill>
              </a:rPr>
              <a:t>2</a:t>
            </a:r>
            <a:r>
              <a:rPr lang="en-GB" sz="2800" dirty="0"/>
              <a:t>23456789 – 1 </a:t>
            </a:r>
          </a:p>
          <a:p>
            <a:r>
              <a:rPr lang="en-GB" sz="2800" dirty="0"/>
              <a:t>What if 	1234567</a:t>
            </a:r>
            <a:r>
              <a:rPr lang="en-GB" sz="2800" dirty="0">
                <a:solidFill>
                  <a:srgbClr val="FF0000"/>
                </a:solidFill>
              </a:rPr>
              <a:t>98</a:t>
            </a:r>
            <a:r>
              <a:rPr lang="en-GB" sz="2800" dirty="0"/>
              <a:t> – 1  ?  transposition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80E25-8206-4818-B97B-0749FDB36973}" type="datetime1">
              <a:rPr lang="en-US" smtClean="0"/>
              <a:t>10/5/2017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C373F-FE2D-4326-B419-331832C01B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Credit Card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Use an example to illustrate </a:t>
            </a:r>
            <a:r>
              <a:rPr lang="en-GB" sz="2400" dirty="0" err="1"/>
              <a:t>Luhn</a:t>
            </a:r>
            <a:r>
              <a:rPr lang="en-GB" sz="2400" dirty="0"/>
              <a:t> check: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4552      7204     1234  5698  		first, double every 							alternate number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-&gt; 85(10)2 (14)204 2264 (10)6(18)8 	if result &gt;=10, take 							away 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-&gt; 8512      5204     2264  1698 		now use this to do 							mod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     Add up all the digits in this new number. If the final total is perfectly divisible by 10, then the credit card number is valid (</a:t>
            </a:r>
            <a:r>
              <a:rPr lang="en-GB" sz="2400" dirty="0" err="1"/>
              <a:t>Luhn</a:t>
            </a:r>
            <a:r>
              <a:rPr lang="en-GB" sz="2400" dirty="0"/>
              <a:t> check is satisfied), else it is invalid.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Same question – why can’t we just simple add all numbers up?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Another question –  mod 11 and mod 10,  which is better?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C373F-FE2D-4326-B419-331832C01BD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917F-AEC9-43CD-9B6D-06ED42BEFF07}" type="slidenum">
              <a:rPr lang="en-US"/>
              <a:pPr/>
              <a:t>18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981200"/>
          </a:xfrm>
        </p:spPr>
        <p:txBody>
          <a:bodyPr/>
          <a:lstStyle/>
          <a:p>
            <a:r>
              <a:rPr lang="en-GB" sz="3200" dirty="0"/>
              <a:t>A New Problem: given 8 digits student id numbers </a:t>
            </a:r>
            <a:br>
              <a:rPr lang="en-GB" sz="3200" dirty="0"/>
            </a:br>
            <a:r>
              <a:rPr lang="en-GB" sz="3200" dirty="0"/>
              <a:t>How to add 2 extra digits in order to correct single error?</a:t>
            </a:r>
            <a:endParaRPr 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Recall the ISBN code example, </a:t>
            </a:r>
            <a:r>
              <a:rPr lang="en-GB" sz="2400" i="1" dirty="0"/>
              <a:t>a weighted check sum </a:t>
            </a:r>
            <a:r>
              <a:rPr lang="en-GB" sz="2400" dirty="0"/>
              <a:t>method is used to detect single error.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d</a:t>
            </a:r>
            <a:r>
              <a:rPr lang="en-GB" sz="2400" baseline="-25000" dirty="0"/>
              <a:t>10</a:t>
            </a:r>
            <a:r>
              <a:rPr lang="en-GB" sz="2400" dirty="0"/>
              <a:t> = (d</a:t>
            </a:r>
            <a:r>
              <a:rPr lang="en-GB" sz="2400" baseline="-25000" dirty="0"/>
              <a:t>1 </a:t>
            </a:r>
            <a:r>
              <a:rPr lang="en-GB" sz="2400" dirty="0"/>
              <a:t>+ 2d</a:t>
            </a:r>
            <a:r>
              <a:rPr lang="en-GB" sz="2400" baseline="-25000" dirty="0"/>
              <a:t>2 </a:t>
            </a:r>
            <a:r>
              <a:rPr lang="en-GB" sz="2400" dirty="0"/>
              <a:t>+ 3d</a:t>
            </a:r>
            <a:r>
              <a:rPr lang="en-GB" sz="2400" baseline="-25000" dirty="0"/>
              <a:t>3 </a:t>
            </a:r>
            <a:r>
              <a:rPr lang="en-GB" sz="2400" dirty="0"/>
              <a:t>+ …+ 9d</a:t>
            </a:r>
            <a:r>
              <a:rPr lang="en-GB" sz="2400" baseline="-25000" dirty="0"/>
              <a:t>9</a:t>
            </a:r>
            <a:r>
              <a:rPr lang="en-GB" sz="2400" dirty="0"/>
              <a:t>) mod 11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Use similar idea, for 8 digits input d</a:t>
            </a:r>
            <a:r>
              <a:rPr lang="en-GB" sz="2400" baseline="-25000" dirty="0"/>
              <a:t>1</a:t>
            </a:r>
            <a:r>
              <a:rPr lang="en-GB" sz="2400" dirty="0"/>
              <a:t>d</a:t>
            </a:r>
            <a:r>
              <a:rPr lang="en-GB" sz="2400" baseline="-25000" dirty="0"/>
              <a:t>2</a:t>
            </a:r>
            <a:r>
              <a:rPr lang="en-GB" sz="2400" dirty="0"/>
              <a:t>…d</a:t>
            </a:r>
            <a:r>
              <a:rPr lang="en-GB" sz="2400" baseline="-25000" dirty="0"/>
              <a:t>8</a:t>
            </a: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We generate 2 new digits in the following way: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d</a:t>
            </a:r>
            <a:r>
              <a:rPr lang="en-GB" sz="2400" baseline="-25000" dirty="0"/>
              <a:t>9</a:t>
            </a:r>
            <a:r>
              <a:rPr lang="en-GB" sz="2400" dirty="0"/>
              <a:t> = (2d</a:t>
            </a:r>
            <a:r>
              <a:rPr lang="en-GB" sz="2400" baseline="-25000" dirty="0"/>
              <a:t>1 </a:t>
            </a:r>
            <a:r>
              <a:rPr lang="en-GB" sz="2400" dirty="0"/>
              <a:t>+ 3d</a:t>
            </a:r>
            <a:r>
              <a:rPr lang="en-GB" sz="2400" baseline="-25000" dirty="0"/>
              <a:t>2 </a:t>
            </a:r>
            <a:r>
              <a:rPr lang="en-GB" sz="2400" dirty="0"/>
              <a:t>+ 4d</a:t>
            </a:r>
            <a:r>
              <a:rPr lang="en-GB" sz="2400" baseline="-25000" dirty="0"/>
              <a:t>3 </a:t>
            </a:r>
            <a:r>
              <a:rPr lang="en-GB" sz="2400" dirty="0"/>
              <a:t>+ …+ 9d</a:t>
            </a:r>
            <a:r>
              <a:rPr lang="en-GB" sz="2400" baseline="-25000" dirty="0"/>
              <a:t>8</a:t>
            </a:r>
            <a:r>
              <a:rPr lang="en-GB" sz="2400" dirty="0"/>
              <a:t>) mod 11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d</a:t>
            </a:r>
            <a:r>
              <a:rPr lang="en-GB" sz="2400" baseline="-25000" dirty="0"/>
              <a:t>10</a:t>
            </a:r>
            <a:r>
              <a:rPr lang="en-GB" sz="2400" dirty="0"/>
              <a:t> = (8d</a:t>
            </a:r>
            <a:r>
              <a:rPr lang="en-GB" sz="2400" baseline="-25000" dirty="0"/>
              <a:t>1 </a:t>
            </a:r>
            <a:r>
              <a:rPr lang="en-GB" sz="2400" dirty="0"/>
              <a:t>+ 7d</a:t>
            </a:r>
            <a:r>
              <a:rPr lang="en-GB" sz="2400" baseline="-25000" dirty="0"/>
              <a:t>2 </a:t>
            </a:r>
            <a:r>
              <a:rPr lang="en-GB" sz="2400" dirty="0"/>
              <a:t>+ 6d</a:t>
            </a:r>
            <a:r>
              <a:rPr lang="en-GB" sz="2400" baseline="-25000" dirty="0"/>
              <a:t>3 </a:t>
            </a:r>
            <a:r>
              <a:rPr lang="en-GB" sz="2400" dirty="0"/>
              <a:t>+ …+ 1d</a:t>
            </a:r>
            <a:r>
              <a:rPr lang="en-GB" sz="2400" baseline="-25000" dirty="0"/>
              <a:t>8</a:t>
            </a:r>
            <a:r>
              <a:rPr lang="en-GB" sz="2400" dirty="0"/>
              <a:t>) mod 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This is called </a:t>
            </a:r>
            <a:r>
              <a:rPr lang="en-GB" sz="2400" u="sng" dirty="0"/>
              <a:t>10-ary Hamming code </a:t>
            </a:r>
            <a:r>
              <a:rPr lang="en-GB" sz="2400" dirty="0"/>
              <a:t>(Hamming(10,8))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sz="2400" dirty="0"/>
              <a:t>(</a:t>
            </a:r>
            <a:r>
              <a:rPr lang="en-US" sz="2400" dirty="0"/>
              <a:t>from page 76, example 7.12 R.  Hill's book)</a:t>
            </a:r>
          </a:p>
        </p:txBody>
      </p:sp>
    </p:spTree>
    <p:extLst>
      <p:ext uri="{BB962C8B-B14F-4D97-AF65-F5344CB8AC3E}">
        <p14:creationId xmlns:p14="http://schemas.microsoft.com/office/powerpoint/2010/main" val="53739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6046-46FB-4FC6-AD26-A5EE72E4DF62}" type="slidenum">
              <a:rPr lang="en-US"/>
              <a:pPr/>
              <a:t>19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An Example of Encoding</a:t>
            </a:r>
            <a:endParaRPr lang="en-US" sz="4000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524000"/>
            <a:ext cx="4800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Let Input = x,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encoded(x) = x*G </a:t>
            </a:r>
            <a:r>
              <a:rPr lang="en-GB" sz="2400" baseline="30000"/>
              <a:t> </a:t>
            </a:r>
            <a:r>
              <a:rPr lang="en-GB" sz="2400"/>
              <a:t>(mod 11)</a:t>
            </a:r>
          </a:p>
          <a:p>
            <a:pPr>
              <a:lnSpc>
                <a:spcPct val="90000"/>
              </a:lnSpc>
            </a:pPr>
            <a:r>
              <a:rPr lang="en-GB" sz="2400"/>
              <a:t>E.g. x = 06102713,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d</a:t>
            </a:r>
            <a:r>
              <a:rPr lang="en-GB" sz="2000" baseline="-25000"/>
              <a:t>9 </a:t>
            </a:r>
            <a:r>
              <a:rPr lang="en-GB" sz="2000"/>
              <a:t>= (2*0+3*6+4*1+5*0+6*2+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    7*7+8*1+9*3) mod 11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= (18+4+12+49+8+27)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= 118 mod 11 = 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d</a:t>
            </a:r>
            <a:r>
              <a:rPr lang="en-GB" sz="2000" baseline="-25000"/>
              <a:t>10 </a:t>
            </a:r>
            <a:r>
              <a:rPr lang="en-GB" sz="2000"/>
              <a:t>= (8*0+7*6+6*1+5*0+4*2+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    3*7+2*1+1*3) mod 11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= (42+6+8+21+2+3)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= 82 mod 11 = 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So, encoded x is </a:t>
            </a:r>
            <a:r>
              <a:rPr lang="en-GB" sz="2400"/>
              <a:t>06102713</a:t>
            </a:r>
            <a:r>
              <a:rPr lang="en-GB" sz="2400" u="sng"/>
              <a:t>85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u="sng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(matrix multiplication see next slide)</a:t>
            </a:r>
            <a:endParaRPr lang="en-US" sz="2000"/>
          </a:p>
        </p:txBody>
      </p:sp>
      <p:grpSp>
        <p:nvGrpSpPr>
          <p:cNvPr id="38934" name="Group 22"/>
          <p:cNvGrpSpPr>
            <a:grpSpLocks noChangeAspect="1"/>
          </p:cNvGrpSpPr>
          <p:nvPr/>
        </p:nvGrpSpPr>
        <p:grpSpPr bwMode="auto">
          <a:xfrm>
            <a:off x="393700" y="1828800"/>
            <a:ext cx="3644900" cy="3992563"/>
            <a:chOff x="3112" y="1544"/>
            <a:chExt cx="4600" cy="5040"/>
          </a:xfrm>
        </p:grpSpPr>
        <p:sp>
          <p:nvSpPr>
            <p:cNvPr id="38935" name="AutoShape 23"/>
            <p:cNvSpPr>
              <a:spLocks noChangeAspect="1" noChangeArrowheads="1"/>
            </p:cNvSpPr>
            <p:nvPr/>
          </p:nvSpPr>
          <p:spPr bwMode="auto">
            <a:xfrm>
              <a:off x="3112" y="1544"/>
              <a:ext cx="4600" cy="5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3495" y="3654"/>
              <a:ext cx="870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G = </a:t>
              </a:r>
              <a:endParaRPr lang="en-GB"/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4246" y="2484"/>
              <a:ext cx="2586" cy="2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1 0 0 0 0 0 0 0 2 8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0 1 0 0 0 0 0 0 3 7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0 0 1 0 0 0 0 0 4 6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0 0 0 1 0 0 0 0 5 5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0 0 0 0 1 0 0 0 6 4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0 0 0 0 0 1 0 0 7 3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0 0 0 0 0 0 1 0 8 2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0 0 0 0 0 0 0 1 9 1</a:t>
              </a:r>
            </a:p>
            <a:p>
              <a:endParaRPr lang="en-GB"/>
            </a:p>
          </p:txBody>
        </p:sp>
        <p:sp>
          <p:nvSpPr>
            <p:cNvPr id="38938" name="AutoShape 26"/>
            <p:cNvSpPr>
              <a:spLocks/>
            </p:cNvSpPr>
            <p:nvPr/>
          </p:nvSpPr>
          <p:spPr bwMode="auto">
            <a:xfrm>
              <a:off x="4246" y="2574"/>
              <a:ext cx="119" cy="2710"/>
            </a:xfrm>
            <a:prstGeom prst="leftBracket">
              <a:avLst>
                <a:gd name="adj" fmla="val 18977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39" name="AutoShape 27"/>
            <p:cNvSpPr>
              <a:spLocks/>
            </p:cNvSpPr>
            <p:nvPr/>
          </p:nvSpPr>
          <p:spPr bwMode="auto">
            <a:xfrm>
              <a:off x="6572" y="2574"/>
              <a:ext cx="180" cy="2760"/>
            </a:xfrm>
            <a:prstGeom prst="rightBracket">
              <a:avLst>
                <a:gd name="adj" fmla="val 12777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3222" y="1604"/>
              <a:ext cx="3680" cy="8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The generator matrix G for 10-ary Hamming(10,8)</a:t>
              </a:r>
              <a:endParaRPr lang="en-GB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5043" y="5495"/>
              <a:ext cx="1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3322" y="5854"/>
              <a:ext cx="3820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This is called I</a:t>
              </a:r>
              <a:r>
                <a:rPr lang="en-GB" altLang="zh-CN" baseline="-25000">
                  <a:latin typeface="Times New Roman" pitchFamily="18" charset="0"/>
                  <a:ea typeface="SimSun" pitchFamily="2" charset="-122"/>
                </a:rPr>
                <a:t>8</a:t>
              </a:r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 identity matrix</a:t>
              </a:r>
              <a:endParaRPr lang="en-GB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 flipH="1" flipV="1">
              <a:off x="4432" y="5404"/>
              <a:ext cx="7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>
              <a:off x="4502" y="5494"/>
              <a:ext cx="15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 flipV="1">
              <a:off x="6032" y="5404"/>
              <a:ext cx="8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57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Hamming Codes (binary)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C373F-FE2D-4326-B419-331832C01B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A set of single error correcting codes invented by Richard Hamming in 1950</a:t>
            </a:r>
          </a:p>
          <a:p>
            <a:pPr marL="0" indent="0" eaLnBrk="1" hangingPunct="1">
              <a:buNone/>
            </a:pPr>
            <a:endParaRPr lang="en-GB" sz="2800" dirty="0"/>
          </a:p>
          <a:p>
            <a:pPr eaLnBrk="1" hangingPunct="1"/>
            <a:r>
              <a:rPr lang="en-GB" sz="2800" dirty="0"/>
              <a:t>Hamming worked at Bell Lab and frustrated with punch cards input errors, …</a:t>
            </a:r>
            <a:endParaRPr lang="en-US" sz="2800" dirty="0"/>
          </a:p>
          <a:p>
            <a:pPr eaLnBrk="1" hangingPunct="1"/>
            <a:endParaRPr lang="en-GB" sz="2000" dirty="0"/>
          </a:p>
          <a:p>
            <a:pPr eaLnBrk="1" hangingPunct="1"/>
            <a:r>
              <a:rPr lang="en-GB" sz="2800" dirty="0"/>
              <a:t>One of Hamming’s famous quotes</a:t>
            </a:r>
          </a:p>
          <a:p>
            <a:pPr marL="400050" lvl="1" indent="0" algn="just" eaLnBrk="1" hangingPunct="1">
              <a:buNone/>
            </a:pPr>
            <a:r>
              <a:rPr lang="en-GB" sz="2400" dirty="0"/>
              <a:t>“</a:t>
            </a:r>
            <a:r>
              <a:rPr lang="en-US" sz="2400" b="1" i="1" dirty="0"/>
              <a:t>It is better to solve the right problem the wrong way than to solve the wrong problem the right way</a:t>
            </a:r>
            <a:r>
              <a:rPr lang="en-US" sz="2400" i="1" dirty="0"/>
              <a:t>”</a:t>
            </a:r>
            <a:r>
              <a:rPr lang="en-US" sz="2400" dirty="0"/>
              <a:t> </a:t>
            </a:r>
          </a:p>
          <a:p>
            <a:pPr eaLnBrk="1" hangingPunct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8448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0026-EFB7-4227-BE41-E1501C065776}" type="slidenum">
              <a:rPr lang="en-US"/>
              <a:pPr/>
              <a:t>20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sz="4000"/>
              <a:t>Encoding by Generator Matrix</a:t>
            </a:r>
            <a:endParaRPr lang="en-US" sz="4000"/>
          </a:p>
        </p:txBody>
      </p:sp>
      <p:grpSp>
        <p:nvGrpSpPr>
          <p:cNvPr id="51207" name="Group 7"/>
          <p:cNvGrpSpPr>
            <a:grpSpLocks noChangeAspect="1"/>
          </p:cNvGrpSpPr>
          <p:nvPr/>
        </p:nvGrpSpPr>
        <p:grpSpPr bwMode="auto">
          <a:xfrm>
            <a:off x="228600" y="1600200"/>
            <a:ext cx="8458200" cy="3832225"/>
            <a:chOff x="2852" y="2124"/>
            <a:chExt cx="8800" cy="3440"/>
          </a:xfrm>
        </p:grpSpPr>
        <p:sp>
          <p:nvSpPr>
            <p:cNvPr id="51208" name="AutoShape 8"/>
            <p:cNvSpPr>
              <a:spLocks noChangeAspect="1" noChangeArrowheads="1"/>
            </p:cNvSpPr>
            <p:nvPr/>
          </p:nvSpPr>
          <p:spPr bwMode="auto">
            <a:xfrm>
              <a:off x="2852" y="2124"/>
              <a:ext cx="8800" cy="3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2956" y="3604"/>
              <a:ext cx="3059" cy="5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 dirty="0">
                  <a:latin typeface="Times New Roman" pitchFamily="18" charset="0"/>
                  <a:ea typeface="SimSun" pitchFamily="2" charset="-122"/>
                </a:rPr>
                <a:t>y = (0 6 1 0 2 7 1 3)    *</a:t>
              </a:r>
              <a:endParaRPr lang="en-GB" dirty="0"/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5896" y="2564"/>
              <a:ext cx="2586" cy="2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1 0 0 0 0 0 0 0 2 8</a:t>
              </a:r>
            </a:p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0 1 0 0 0 0 0 0 3 7</a:t>
              </a:r>
            </a:p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0 0 1 0 0 0 0 0 4 6</a:t>
              </a:r>
            </a:p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0 0 0 1 0 0 0 0 5 5</a:t>
              </a:r>
            </a:p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0 0 0 0 1 0 0 0 6 4</a:t>
              </a:r>
            </a:p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0 0 0 0 0 1 0 0 7 3</a:t>
              </a:r>
            </a:p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0 0 0 0 0 0 1 0 8 2</a:t>
              </a:r>
            </a:p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</a:rPr>
                <a:t>0 0 0 0 0 0 0 1 9 1</a:t>
              </a:r>
            </a:p>
            <a:p>
              <a:endParaRPr lang="en-GB" dirty="0"/>
            </a:p>
          </p:txBody>
        </p:sp>
        <p:sp>
          <p:nvSpPr>
            <p:cNvPr id="51211" name="AutoShape 11"/>
            <p:cNvSpPr>
              <a:spLocks/>
            </p:cNvSpPr>
            <p:nvPr/>
          </p:nvSpPr>
          <p:spPr bwMode="auto">
            <a:xfrm>
              <a:off x="5896" y="2614"/>
              <a:ext cx="119" cy="2710"/>
            </a:xfrm>
            <a:prstGeom prst="leftBracket">
              <a:avLst>
                <a:gd name="adj" fmla="val 18977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1212" name="AutoShape 12"/>
            <p:cNvSpPr>
              <a:spLocks/>
            </p:cNvSpPr>
            <p:nvPr/>
          </p:nvSpPr>
          <p:spPr bwMode="auto">
            <a:xfrm>
              <a:off x="8242" y="2564"/>
              <a:ext cx="180" cy="2760"/>
            </a:xfrm>
            <a:prstGeom prst="rightBracket">
              <a:avLst>
                <a:gd name="adj" fmla="val 12777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3292" y="2564"/>
              <a:ext cx="2060" cy="8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x = 06102713 </a:t>
              </a:r>
            </a:p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y is encoded x</a:t>
              </a:r>
            </a:p>
            <a:p>
              <a:endParaRPr lang="en-GB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8312" y="3524"/>
              <a:ext cx="3060" cy="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GB" altLang="zh-CN">
                  <a:latin typeface="Times New Roman" pitchFamily="18" charset="0"/>
                  <a:ea typeface="SimSun" pitchFamily="2" charset="-122"/>
                </a:rPr>
                <a:t> = (0 6 1 0 2 7 1 3 8 5) 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229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FB0D-D43D-46CD-9606-246823F20C8C}" type="slidenum">
              <a:rPr lang="en-US"/>
              <a:pPr/>
              <a:t>21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08038"/>
          </a:xfrm>
        </p:spPr>
        <p:txBody>
          <a:bodyPr/>
          <a:lstStyle/>
          <a:p>
            <a:r>
              <a:rPr lang="en-GB" sz="4000" dirty="0"/>
              <a:t>Decoding </a:t>
            </a:r>
            <a:r>
              <a:rPr lang="en-GB" sz="2800" dirty="0"/>
              <a:t>(Parity Check Matrix)</a:t>
            </a:r>
            <a:endParaRPr lang="en-US" sz="2800" dirty="0"/>
          </a:p>
        </p:txBody>
      </p:sp>
      <p:pic>
        <p:nvPicPr>
          <p:cNvPr id="43011" name="Picture 3" descr="image0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219200"/>
            <a:ext cx="5410200" cy="2524167"/>
          </a:xfrm>
          <a:noFill/>
          <a:ln/>
        </p:spPr>
      </p:pic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8862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row says, the sum of all digits mod 11 must be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2</a:t>
            </a:r>
            <a:r>
              <a:rPr lang="en-GB" sz="2400" baseline="30000"/>
              <a:t>nd</a:t>
            </a:r>
            <a:r>
              <a:rPr lang="en-GB" sz="2400"/>
              <a:t> row </a:t>
            </a:r>
            <a:r>
              <a:rPr lang="en-GB" sz="2400" dirty="0"/>
              <a:t>says, the weighted sum mod 11 must be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All </a:t>
            </a:r>
            <a:r>
              <a:rPr lang="en-GB" sz="2400" dirty="0" err="1"/>
              <a:t>codewords</a:t>
            </a:r>
            <a:r>
              <a:rPr lang="en-GB" sz="2400" dirty="0"/>
              <a:t> generated by G must follow these conditions.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Check 06102713 </a:t>
            </a:r>
            <a:r>
              <a:rPr lang="en-GB" sz="2400" u="sng" dirty="0"/>
              <a:t>85</a:t>
            </a:r>
            <a:r>
              <a:rPr lang="en-GB" sz="2400" dirty="0"/>
              <a:t> :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(6+1+2+7+1+3+8+5) mod 11 = 33 mod 11 = 0</a:t>
            </a:r>
            <a:endParaRPr lang="en-US" sz="2000" u="sng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(2*6+3*1+5*2+6*7+7*1+8*3+9*8+10*5) mod 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	= 220 mod 11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61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F95F-6078-45B0-A81A-284B57AFED8A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sz="4000"/>
              <a:t>How to Decode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GB" dirty="0"/>
              <a:t>Calculate syndromes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s1 = (d</a:t>
            </a:r>
            <a:r>
              <a:rPr lang="en-GB" baseline="-25000" dirty="0"/>
              <a:t>1 </a:t>
            </a:r>
            <a:r>
              <a:rPr lang="en-GB" dirty="0"/>
              <a:t>+ d</a:t>
            </a:r>
            <a:r>
              <a:rPr lang="en-GB" baseline="-25000" dirty="0"/>
              <a:t>2 </a:t>
            </a:r>
            <a:r>
              <a:rPr lang="en-GB" dirty="0"/>
              <a:t>+ d</a:t>
            </a:r>
            <a:r>
              <a:rPr lang="en-GB" baseline="-25000" dirty="0"/>
              <a:t>3 </a:t>
            </a:r>
            <a:r>
              <a:rPr lang="en-GB" dirty="0"/>
              <a:t>+ …+ d</a:t>
            </a:r>
            <a:r>
              <a:rPr lang="en-GB" baseline="-25000" dirty="0"/>
              <a:t>10</a:t>
            </a:r>
            <a:r>
              <a:rPr lang="en-GB" dirty="0"/>
              <a:t>) mod 11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s2 = (d</a:t>
            </a:r>
            <a:r>
              <a:rPr lang="en-GB" baseline="-25000" dirty="0"/>
              <a:t>1 </a:t>
            </a:r>
            <a:r>
              <a:rPr lang="en-GB" dirty="0"/>
              <a:t>+ 2d</a:t>
            </a:r>
            <a:r>
              <a:rPr lang="en-GB" baseline="-25000" dirty="0"/>
              <a:t>2 </a:t>
            </a:r>
            <a:r>
              <a:rPr lang="en-GB" dirty="0"/>
              <a:t>+ 3d</a:t>
            </a:r>
            <a:r>
              <a:rPr lang="en-GB" baseline="-25000" dirty="0"/>
              <a:t>3 </a:t>
            </a:r>
            <a:r>
              <a:rPr lang="en-GB" dirty="0"/>
              <a:t>+ …+ 10d</a:t>
            </a:r>
            <a:r>
              <a:rPr lang="en-GB" baseline="-25000" dirty="0"/>
              <a:t>10</a:t>
            </a:r>
            <a:r>
              <a:rPr lang="en-GB" dirty="0"/>
              <a:t>) mod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F95F-6078-45B0-A81A-284B57AFED8A}" type="slidenum">
              <a:rPr lang="en-US"/>
              <a:pPr/>
              <a:t>23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792162"/>
          </a:xfrm>
        </p:spPr>
        <p:txBody>
          <a:bodyPr/>
          <a:lstStyle/>
          <a:p>
            <a:r>
              <a:rPr lang="en-GB" sz="4000"/>
              <a:t>How to Decode</a:t>
            </a:r>
            <a:endParaRPr lang="en-US" sz="4000"/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066800"/>
            <a:ext cx="3048000" cy="5105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Syndromes (s1, s2)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can have 3 cases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s1=s2=0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no errors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s1</a:t>
            </a:r>
            <a:r>
              <a:rPr lang="en-GB" sz="2400" dirty="0">
                <a:cs typeface="Arial" charset="0"/>
              </a:rPr>
              <a:t>≠0,</a:t>
            </a:r>
            <a:r>
              <a:rPr lang="en-GB" sz="2400" dirty="0"/>
              <a:t> s2</a:t>
            </a:r>
            <a:r>
              <a:rPr lang="en-GB" sz="2400" dirty="0">
                <a:cs typeface="Arial" charset="0"/>
              </a:rPr>
              <a:t>≠0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a single error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(s2/s1) mod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gives the error position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s1 is the error magnitude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Otherwise double errors</a:t>
            </a:r>
            <a:endParaRPr lang="en-US" sz="2400" dirty="0"/>
          </a:p>
        </p:txBody>
      </p:sp>
      <p:pic>
        <p:nvPicPr>
          <p:cNvPr id="34834" name="Picture 18" descr="image0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152400" y="1066800"/>
            <a:ext cx="5943600" cy="51816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5647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0FDC-7E3E-4031-9BCB-BE065F01F89F}" type="slidenum">
              <a:rPr lang="en-US"/>
              <a:pPr/>
              <a:t>24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11430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l"/>
            <a:r>
              <a:rPr lang="en-GB" sz="2800" dirty="0"/>
              <a:t>Why does (s2/s1) mod 11 give the error position ?</a:t>
            </a:r>
            <a:br>
              <a:rPr lang="en-GB" sz="2800" dirty="0"/>
            </a:br>
            <a:r>
              <a:rPr lang="en-GB" sz="2800" dirty="0"/>
              <a:t>Why does </a:t>
            </a:r>
            <a:r>
              <a:rPr lang="en-GB" sz="2800"/>
              <a:t>s1 give </a:t>
            </a:r>
            <a:r>
              <a:rPr lang="en-GB" sz="2800" dirty="0"/>
              <a:t>the error magnitude ?</a:t>
            </a:r>
            <a:r>
              <a:rPr lang="en-US" sz="2800" dirty="0"/>
              <a:t>         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86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/>
              <a:t>Suppose when transmitting (x</a:t>
            </a:r>
            <a:r>
              <a:rPr lang="en-GB" sz="2400" baseline="-25000" dirty="0"/>
              <a:t>1</a:t>
            </a:r>
            <a:r>
              <a:rPr lang="en-GB" sz="2400" dirty="0"/>
              <a:t>, x</a:t>
            </a:r>
            <a:r>
              <a:rPr lang="en-GB" sz="2400" baseline="-25000" dirty="0"/>
              <a:t>2</a:t>
            </a:r>
            <a:r>
              <a:rPr lang="en-GB" sz="2400" dirty="0"/>
              <a:t>, …x</a:t>
            </a:r>
            <a:r>
              <a:rPr lang="en-GB" sz="2400" baseline="-25000" dirty="0"/>
              <a:t>10</a:t>
            </a:r>
            <a:r>
              <a:rPr lang="en-GB" sz="2400" dirty="0"/>
              <a:t>), , a single error occurred at the position </a:t>
            </a:r>
            <a:r>
              <a:rPr lang="en-GB" sz="2400" i="1" dirty="0"/>
              <a:t>j</a:t>
            </a:r>
            <a:r>
              <a:rPr lang="en-GB" sz="2400" dirty="0"/>
              <a:t> and the error magnitude is </a:t>
            </a:r>
            <a:r>
              <a:rPr lang="en-GB" sz="2400" i="1" dirty="0"/>
              <a:t>k</a:t>
            </a:r>
            <a:r>
              <a:rPr lang="en-GB" sz="2400" dirty="0"/>
              <a:t>,</a:t>
            </a:r>
          </a:p>
          <a:p>
            <a:pPr>
              <a:buFontTx/>
              <a:buNone/>
            </a:pPr>
            <a:r>
              <a:rPr lang="en-GB" sz="2400" dirty="0"/>
              <a:t>	what we received is (x</a:t>
            </a:r>
            <a:r>
              <a:rPr lang="en-GB" sz="2400" baseline="-25000" dirty="0"/>
              <a:t>1</a:t>
            </a:r>
            <a:r>
              <a:rPr lang="en-GB" sz="2400" dirty="0"/>
              <a:t>, … </a:t>
            </a:r>
            <a:r>
              <a:rPr lang="en-GB" sz="2400" dirty="0" err="1"/>
              <a:t>x</a:t>
            </a:r>
            <a:r>
              <a:rPr lang="en-GB" sz="2400" baseline="-25000" dirty="0" err="1"/>
              <a:t>j</a:t>
            </a:r>
            <a:r>
              <a:rPr lang="en-GB" sz="2400" dirty="0" err="1"/>
              <a:t>+k</a:t>
            </a:r>
            <a:r>
              <a:rPr lang="en-GB" sz="2400" dirty="0"/>
              <a:t>, …x</a:t>
            </a:r>
            <a:r>
              <a:rPr lang="en-GB" sz="2400" baseline="-25000" dirty="0"/>
              <a:t>10</a:t>
            </a:r>
            <a:r>
              <a:rPr lang="en-GB" sz="2400" dirty="0"/>
              <a:t>), </a:t>
            </a:r>
          </a:p>
          <a:p>
            <a:pPr>
              <a:buFontTx/>
              <a:buNone/>
            </a:pPr>
            <a:r>
              <a:rPr lang="en-GB" sz="2400" dirty="0"/>
              <a:t>(1) because (x</a:t>
            </a:r>
            <a:r>
              <a:rPr lang="en-GB" sz="2400" baseline="-25000" dirty="0"/>
              <a:t>1</a:t>
            </a:r>
            <a:r>
              <a:rPr lang="en-GB" sz="2400" dirty="0"/>
              <a:t> +…+x</a:t>
            </a:r>
            <a:r>
              <a:rPr lang="en-GB" sz="2400" baseline="-25000" dirty="0"/>
              <a:t>10</a:t>
            </a:r>
            <a:r>
              <a:rPr lang="en-GB" sz="2400" dirty="0"/>
              <a:t>) mod 11 = 0, so</a:t>
            </a:r>
          </a:p>
          <a:p>
            <a:pPr>
              <a:buFontTx/>
              <a:buNone/>
            </a:pPr>
            <a:r>
              <a:rPr lang="en-GB" sz="2400" dirty="0"/>
              <a:t>	s1 = (x</a:t>
            </a:r>
            <a:r>
              <a:rPr lang="en-GB" sz="2400" baseline="-25000" dirty="0"/>
              <a:t>1</a:t>
            </a:r>
            <a:r>
              <a:rPr lang="en-GB" sz="2400" dirty="0"/>
              <a:t> +…+x</a:t>
            </a:r>
            <a:r>
              <a:rPr lang="en-GB" sz="2400" baseline="-25000" dirty="0"/>
              <a:t>10 </a:t>
            </a:r>
            <a:r>
              <a:rPr lang="en-GB" sz="2400" dirty="0"/>
              <a:t>+ k) mod 11 = k</a:t>
            </a:r>
          </a:p>
          <a:p>
            <a:pPr>
              <a:buFontTx/>
              <a:buNone/>
            </a:pPr>
            <a:r>
              <a:rPr lang="en-GB" sz="2400" dirty="0"/>
              <a:t>	That is, s1 = k, it is the error magnitude</a:t>
            </a:r>
          </a:p>
          <a:p>
            <a:pPr>
              <a:buFontTx/>
              <a:buNone/>
            </a:pPr>
            <a:r>
              <a:rPr lang="en-GB" sz="2400" dirty="0"/>
              <a:t>(2) because (1*x</a:t>
            </a:r>
            <a:r>
              <a:rPr lang="en-GB" sz="2400" baseline="-25000" dirty="0"/>
              <a:t>1</a:t>
            </a:r>
            <a:r>
              <a:rPr lang="en-GB" sz="2400" dirty="0"/>
              <a:t> + 2*x</a:t>
            </a:r>
            <a:r>
              <a:rPr lang="en-GB" sz="2400" baseline="-25000" dirty="0"/>
              <a:t>2</a:t>
            </a:r>
            <a:r>
              <a:rPr lang="en-GB" sz="2400" dirty="0"/>
              <a:t>+…+10*x</a:t>
            </a:r>
            <a:r>
              <a:rPr lang="en-GB" sz="2400" baseline="-25000" dirty="0"/>
              <a:t>10</a:t>
            </a:r>
            <a:r>
              <a:rPr lang="en-GB" sz="2400" dirty="0"/>
              <a:t>) mod 11 = 0, so</a:t>
            </a:r>
          </a:p>
          <a:p>
            <a:pPr>
              <a:buFontTx/>
              <a:buNone/>
            </a:pPr>
            <a:r>
              <a:rPr lang="en-GB" sz="2400" dirty="0"/>
              <a:t>	s2 = (1*x</a:t>
            </a:r>
            <a:r>
              <a:rPr lang="en-GB" sz="2400" baseline="-25000" dirty="0"/>
              <a:t>1</a:t>
            </a:r>
            <a:r>
              <a:rPr lang="en-GB" sz="2400" dirty="0"/>
              <a:t> +… j*(</a:t>
            </a:r>
            <a:r>
              <a:rPr lang="en-GB" sz="2400" dirty="0" err="1"/>
              <a:t>x</a:t>
            </a:r>
            <a:r>
              <a:rPr lang="en-GB" sz="2400" baseline="-25000" dirty="0" err="1"/>
              <a:t>j</a:t>
            </a:r>
            <a:r>
              <a:rPr lang="en-GB" sz="2400" dirty="0" err="1"/>
              <a:t>+k</a:t>
            </a:r>
            <a:r>
              <a:rPr lang="en-GB" sz="2400" dirty="0"/>
              <a:t>) +…+10*x</a:t>
            </a:r>
            <a:r>
              <a:rPr lang="en-GB" sz="2400" baseline="-25000" dirty="0"/>
              <a:t>10</a:t>
            </a:r>
            <a:r>
              <a:rPr lang="en-GB" sz="2400" dirty="0"/>
              <a:t>) mod 11 = j*k mod 11</a:t>
            </a:r>
          </a:p>
          <a:p>
            <a:pPr>
              <a:buFontTx/>
              <a:buNone/>
            </a:pPr>
            <a:r>
              <a:rPr lang="en-GB" sz="2400" dirty="0"/>
              <a:t>	That is, s2 = j*k mod 11. </a:t>
            </a:r>
          </a:p>
          <a:p>
            <a:pPr>
              <a:buFontTx/>
              <a:buNone/>
            </a:pPr>
            <a:r>
              <a:rPr lang="en-GB" sz="2400" dirty="0"/>
              <a:t>	Then j = s2/k mod 11 = s2/s1 mod 11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23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5BB-6268-409C-8396-5521BAF33E53}" type="slidenum">
              <a:rPr lang="en-US"/>
              <a:pPr/>
              <a:t>25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i="1" dirty="0"/>
              <a:t>Cont. </a:t>
            </a:r>
            <a:r>
              <a:rPr lang="en-GB" sz="3600" dirty="0"/>
              <a:t>10-ary Hamming(10,8) Code Decoding Example </a:t>
            </a:r>
            <a:r>
              <a:rPr lang="en-GB" sz="2800" i="1" dirty="0"/>
              <a:t>from Slide 23</a:t>
            </a:r>
            <a:endParaRPr lang="en-US" sz="2800" i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Suppose 06102</a:t>
            </a:r>
            <a:r>
              <a:rPr lang="en-GB" u="sng" dirty="0"/>
              <a:t>7</a:t>
            </a:r>
            <a:r>
              <a:rPr lang="en-GB" dirty="0"/>
              <a:t>1385 is transmitted to 06102</a:t>
            </a:r>
            <a:r>
              <a:rPr lang="en-GB" u="sng" dirty="0">
                <a:solidFill>
                  <a:srgbClr val="FF0000"/>
                </a:solidFill>
              </a:rPr>
              <a:t>1</a:t>
            </a:r>
            <a:r>
              <a:rPr lang="en-GB" dirty="0"/>
              <a:t>1385. s1= 5, and s2 = 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	under modulo 11: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	s2/s1 =8/5 = 8*5</a:t>
            </a:r>
            <a:r>
              <a:rPr lang="en-GB" baseline="30000" dirty="0"/>
              <a:t>-1 </a:t>
            </a:r>
            <a:r>
              <a:rPr lang="en-GB" dirty="0"/>
              <a:t>=8*9 = 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		=&gt; error at 6</a:t>
            </a:r>
            <a:r>
              <a:rPr lang="en-GB" baseline="30000" dirty="0"/>
              <a:t>th</a:t>
            </a:r>
            <a:r>
              <a:rPr lang="en-GB" dirty="0"/>
              <a:t> digit with magnitude 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   so, the corrected code should 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	(0,6,1,0,2,</a:t>
            </a:r>
            <a:r>
              <a:rPr lang="en-GB" u="sng" dirty="0"/>
              <a:t>1,</a:t>
            </a:r>
            <a:r>
              <a:rPr lang="en-GB" dirty="0"/>
              <a:t>1,3,8,5)-(0,0,0,0,0,5,0,0,0,0)=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   (0,6,1,0,2,</a:t>
            </a:r>
            <a:r>
              <a:rPr lang="en-GB" u="sng" dirty="0"/>
              <a:t>7,</a:t>
            </a:r>
            <a:r>
              <a:rPr lang="en-GB" dirty="0"/>
              <a:t>1,3,8,5) </a:t>
            </a:r>
            <a:r>
              <a:rPr lang="en-GB" sz="2400" dirty="0"/>
              <a:t>which is the correct input!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   hence (1-5) mod 11 = -4 mod 11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65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0126-91B8-4210-A1EA-D62BA48595F8}" type="slidenum">
              <a:rPr lang="en-US"/>
              <a:pPr/>
              <a:t>26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How to compute x/y under modular </a:t>
            </a:r>
            <a:r>
              <a:rPr lang="en-US" sz="4000" dirty="0"/>
              <a:t>arithmetic</a:t>
            </a:r>
            <a:endParaRPr lang="en-GB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 / y = x * y</a:t>
            </a:r>
            <a:r>
              <a:rPr lang="en-GB" baseline="30000" dirty="0"/>
              <a:t>-1</a:t>
            </a:r>
            <a:r>
              <a:rPr lang="en-GB" dirty="0"/>
              <a:t>   (y</a:t>
            </a:r>
            <a:r>
              <a:rPr lang="en-GB" baseline="30000" dirty="0"/>
              <a:t>-1</a:t>
            </a:r>
            <a:r>
              <a:rPr lang="en-GB" dirty="0"/>
              <a:t> is inverse of y)</a:t>
            </a:r>
          </a:p>
          <a:p>
            <a:r>
              <a:rPr lang="en-GB" dirty="0"/>
              <a:t>E.g.  what is 6/2 mod 11?</a:t>
            </a:r>
          </a:p>
          <a:p>
            <a:r>
              <a:rPr lang="en-GB" dirty="0"/>
              <a:t>6/2 mod 11  </a:t>
            </a:r>
          </a:p>
          <a:p>
            <a:pPr>
              <a:buFontTx/>
              <a:buNone/>
            </a:pPr>
            <a:r>
              <a:rPr lang="en-GB" dirty="0"/>
              <a:t>	= 6*2</a:t>
            </a:r>
            <a:r>
              <a:rPr lang="en-GB" baseline="30000" dirty="0"/>
              <a:t>-1 </a:t>
            </a:r>
            <a:r>
              <a:rPr lang="en-GB" dirty="0"/>
              <a:t> mod 11  (because 2</a:t>
            </a:r>
            <a:r>
              <a:rPr lang="en-GB" baseline="30000" dirty="0"/>
              <a:t>-1 </a:t>
            </a:r>
            <a:r>
              <a:rPr lang="en-GB" dirty="0"/>
              <a:t>= 6)</a:t>
            </a:r>
          </a:p>
          <a:p>
            <a:pPr>
              <a:buFontTx/>
              <a:buNone/>
            </a:pPr>
            <a:r>
              <a:rPr lang="en-GB" dirty="0"/>
              <a:t>	= 6*6 mod 11= 36 mod 11 = 3</a:t>
            </a:r>
          </a:p>
          <a:p>
            <a:r>
              <a:rPr lang="en-GB" dirty="0"/>
              <a:t>what is 9/4 mod 11?</a:t>
            </a:r>
          </a:p>
          <a:p>
            <a:pPr>
              <a:buFontTx/>
              <a:buNone/>
            </a:pPr>
            <a:r>
              <a:rPr lang="en-GB" dirty="0"/>
              <a:t>	9/4 mod 11 = 9*3 mod 11 = 27 mod 11 = 5</a:t>
            </a:r>
          </a:p>
        </p:txBody>
      </p:sp>
    </p:spTree>
    <p:extLst>
      <p:ext uri="{BB962C8B-B14F-4D97-AF65-F5344CB8AC3E}">
        <p14:creationId xmlns:p14="http://schemas.microsoft.com/office/powerpoint/2010/main" val="2260497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Task 1:  Take 6 digits input, generate 4 parity digits:</a:t>
            </a:r>
            <a:endParaRPr lang="da-DK" sz="2400" dirty="0"/>
          </a:p>
          <a:p>
            <a:pPr marL="0" indent="0">
              <a:buNone/>
            </a:pPr>
            <a:r>
              <a:rPr lang="da-DK" sz="1800" dirty="0"/>
              <a:t>	</a:t>
            </a:r>
            <a:r>
              <a:rPr lang="da-DK" sz="2000" dirty="0"/>
              <a:t>d7 = (4*d1+10*d2+9*d3+2*d4+d5+7*d6) mod 11         </a:t>
            </a:r>
            <a:endParaRPr lang="da-DK" sz="2000" b="1" dirty="0"/>
          </a:p>
          <a:p>
            <a:pPr marL="0" indent="0">
              <a:buNone/>
            </a:pPr>
            <a:r>
              <a:rPr lang="da-DK" sz="2000" dirty="0"/>
              <a:t>	d8 = (7*d1+8*d2+7*d3+d4+9*d5+6*d6) mod 11</a:t>
            </a:r>
            <a:endParaRPr lang="da-DK" sz="2000" b="1" dirty="0"/>
          </a:p>
          <a:p>
            <a:pPr marL="0" indent="0">
              <a:buNone/>
            </a:pPr>
            <a:r>
              <a:rPr lang="da-DK" sz="2000" dirty="0"/>
              <a:t>	d9 = (9*d1+d2+7*d3+8*d4+7*d5+7*d6) mod 11       </a:t>
            </a:r>
            <a:endParaRPr lang="da-DK" sz="2000" b="1" dirty="0"/>
          </a:p>
          <a:p>
            <a:pPr marL="0" indent="0">
              <a:buNone/>
            </a:pPr>
            <a:r>
              <a:rPr lang="da-DK" sz="2000" dirty="0"/>
              <a:t>	d10 = (d1+2*d2+9*d3+10*d4+4*d5+d6) mod 11</a:t>
            </a:r>
          </a:p>
          <a:p>
            <a:pPr marL="0" indent="0">
              <a:buNone/>
            </a:pPr>
            <a:r>
              <a:rPr lang="da-DK" sz="2000" b="1" dirty="0"/>
              <a:t>	</a:t>
            </a:r>
            <a:r>
              <a:rPr lang="da-DK" sz="2000" dirty="0"/>
              <a:t>check if any of d7, d8, d9 and d10 is 10. If yes, it is not an</a:t>
            </a:r>
          </a:p>
          <a:p>
            <a:pPr marL="0" indent="0">
              <a:buNone/>
            </a:pPr>
            <a:r>
              <a:rPr lang="da-DK" sz="2000"/>
              <a:t>  	useable </a:t>
            </a:r>
            <a:r>
              <a:rPr lang="da-DK" sz="2000" dirty="0"/>
              <a:t>code</a:t>
            </a:r>
          </a:p>
          <a:p>
            <a:pPr marL="0" indent="0">
              <a:buNone/>
            </a:pPr>
            <a:endParaRPr lang="da-DK" sz="2000" b="1" dirty="0"/>
          </a:p>
          <a:p>
            <a:pPr marL="0" indent="0">
              <a:buNone/>
            </a:pPr>
            <a:r>
              <a:rPr lang="en-GB" sz="2400" dirty="0"/>
              <a:t>Task 2:   Finish last week’s task 3, i.e. implement four operations under modular arithmetic. Can be just “mod 11”, or a generalised “mod n”. Algorithm for calculating inverse is is given in the next slide.</a:t>
            </a: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C4B6-B95F-47E8-9263-1011C320B8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1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Extended Euclidean Algorithm</a:t>
            </a:r>
            <a:br>
              <a:rPr lang="en-GB" sz="3200" dirty="0"/>
            </a:br>
            <a:r>
              <a:rPr lang="en-GB" sz="3200" dirty="0"/>
              <a:t>for calculating inverse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inverse(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0;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newt = 1;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n;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q, temp;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{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q = r /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/* integer division */      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newt;   /* remember newt    */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newt = t - q*newt;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 = temp;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/* remember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 - q*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 = temp;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if(r &gt; 1) return -1; /* not invertible */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if(t &lt; 0) t = t + n; /* change to positive */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C373F-FE2D-4326-B419-331832C01BD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9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E7DA44-30FA-44A5-B8AF-6C9899D4103A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An “irrelevant” story – </a:t>
            </a:r>
            <a:br>
              <a:rPr lang="en-GB" sz="4000"/>
            </a:br>
            <a:r>
              <a:rPr lang="en-GB" sz="4000"/>
              <a:t>King and his wines problem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i="1"/>
              <a:t>n</a:t>
            </a:r>
            <a:r>
              <a:rPr lang="en-GB"/>
              <a:t> barrels of wines, one of them is poisoned 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/>
              <a:t>Can’t tell which one unless taste it </a:t>
            </a:r>
            <a:r>
              <a:rPr lang="en-GB">
                <a:sym typeface="Wingdings" pitchFamily="2" charset="2"/>
              </a:rPr>
              <a:t>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>
                <a:sym typeface="Wingdings" pitchFamily="2" charset="2"/>
              </a:rPr>
              <a:t>Poison is very strong – one tiny drop kills 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>
                <a:sym typeface="Wingdings" pitchFamily="2" charset="2"/>
              </a:rPr>
              <a:t>Poison works slowly – a full month to die 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i="1">
                <a:sym typeface="Wingdings" pitchFamily="2" charset="2"/>
              </a:rPr>
              <a:t>What should king do?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500" u="sng"/>
              <a:t>Scheme 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500"/>
              <a:t>	use </a:t>
            </a:r>
            <a:r>
              <a:rPr lang="en-GB" sz="2500" b="1" i="1"/>
              <a:t>1</a:t>
            </a:r>
            <a:r>
              <a:rPr lang="en-GB" sz="2500"/>
              <a:t> tester, tastes one by one (need </a:t>
            </a:r>
            <a:r>
              <a:rPr lang="en-GB" sz="2500" i="1"/>
              <a:t>n</a:t>
            </a:r>
            <a:r>
              <a:rPr lang="en-GB" sz="2500"/>
              <a:t> months in the worst case)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u="sng"/>
              <a:t>Scheme 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500"/>
              <a:t>	use </a:t>
            </a:r>
            <a:r>
              <a:rPr lang="en-GB" sz="2500" b="1" i="1"/>
              <a:t>n</a:t>
            </a:r>
            <a:r>
              <a:rPr lang="en-GB" sz="2500"/>
              <a:t>  testers, taste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500"/>
              <a:t>	all bottles at same time (need one month)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500"/>
              <a:t> 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500"/>
              <a:t>Can we design a scheme, taking only </a:t>
            </a:r>
            <a:r>
              <a:rPr lang="en-GB" sz="2500" b="1" i="1"/>
              <a:t>1 </a:t>
            </a:r>
            <a:r>
              <a:rPr lang="en-GB" sz="2500"/>
              <a:t>month time, and </a:t>
            </a:r>
            <a:r>
              <a:rPr lang="en-GB" sz="2500" b="1" i="1"/>
              <a:t>O(log n)</a:t>
            </a:r>
            <a:r>
              <a:rPr lang="en-GB" sz="2500"/>
              <a:t> testers?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651029-78C4-43C0-833E-6D9FC037E35E}" type="slidenum">
              <a:rPr lang="en-US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Solve King and his wines problem</a:t>
            </a:r>
            <a:br>
              <a:rPr lang="en-GB" sz="4000"/>
            </a:br>
            <a:r>
              <a:rPr lang="en-GB" sz="4000"/>
              <a:t>by using binary search idea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905000"/>
          <a:ext cx="4762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Bitmap Image" r:id="rId3" imgW="1133633" imgH="2095793" progId="PBrush">
                  <p:embed/>
                </p:oleObj>
              </mc:Choice>
              <mc:Fallback>
                <p:oleObj name="Bitmap Image" r:id="rId3" imgW="1133633" imgH="2095793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4762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27050" y="2986088"/>
            <a:ext cx="449263" cy="873125"/>
          </a:xfrm>
          <a:noFill/>
        </p:spPr>
      </p:pic>
      <p:pic>
        <p:nvPicPr>
          <p:cNvPr id="1031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27050" y="4275138"/>
            <a:ext cx="454025" cy="881062"/>
          </a:xfrm>
          <a:noFill/>
        </p:spPr>
      </p:pic>
      <p:sp>
        <p:nvSpPr>
          <p:cNvPr id="1032" name="AutoShape 6"/>
          <p:cNvSpPr>
            <a:spLocks noChangeArrowheads="1"/>
          </p:cNvSpPr>
          <p:nvPr/>
        </p:nvSpPr>
        <p:spPr bwMode="auto">
          <a:xfrm>
            <a:off x="2268538" y="2133600"/>
            <a:ext cx="287337" cy="574675"/>
          </a:xfrm>
          <a:prstGeom prst="can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AutoShape 7"/>
          <p:cNvSpPr>
            <a:spLocks noChangeArrowheads="1"/>
          </p:cNvSpPr>
          <p:nvPr/>
        </p:nvSpPr>
        <p:spPr bwMode="auto">
          <a:xfrm>
            <a:off x="2843213" y="2133600"/>
            <a:ext cx="287337" cy="574675"/>
          </a:xfrm>
          <a:prstGeom prst="can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AutoShape 8"/>
          <p:cNvSpPr>
            <a:spLocks noChangeArrowheads="1"/>
          </p:cNvSpPr>
          <p:nvPr/>
        </p:nvSpPr>
        <p:spPr bwMode="auto">
          <a:xfrm>
            <a:off x="3492500" y="2133600"/>
            <a:ext cx="287338" cy="574675"/>
          </a:xfrm>
          <a:prstGeom prst="can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AutoShape 9"/>
          <p:cNvSpPr>
            <a:spLocks noChangeArrowheads="1"/>
          </p:cNvSpPr>
          <p:nvPr/>
        </p:nvSpPr>
        <p:spPr bwMode="auto">
          <a:xfrm>
            <a:off x="2268538" y="3284538"/>
            <a:ext cx="287337" cy="574675"/>
          </a:xfrm>
          <a:prstGeom prst="can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AutoShape 10"/>
          <p:cNvSpPr>
            <a:spLocks noChangeArrowheads="1"/>
          </p:cNvSpPr>
          <p:nvPr/>
        </p:nvSpPr>
        <p:spPr bwMode="auto">
          <a:xfrm>
            <a:off x="2268538" y="4365625"/>
            <a:ext cx="287337" cy="574675"/>
          </a:xfrm>
          <a:prstGeom prst="ca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AutoShape 11"/>
          <p:cNvSpPr>
            <a:spLocks noChangeArrowheads="1"/>
          </p:cNvSpPr>
          <p:nvPr/>
        </p:nvSpPr>
        <p:spPr bwMode="auto">
          <a:xfrm>
            <a:off x="4067175" y="2133600"/>
            <a:ext cx="287338" cy="574675"/>
          </a:xfrm>
          <a:prstGeom prst="can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AutoShape 12"/>
          <p:cNvSpPr>
            <a:spLocks noChangeArrowheads="1"/>
          </p:cNvSpPr>
          <p:nvPr/>
        </p:nvSpPr>
        <p:spPr bwMode="auto">
          <a:xfrm>
            <a:off x="4716463" y="2133600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39" name="AutoShape 13"/>
          <p:cNvSpPr>
            <a:spLocks noChangeArrowheads="1"/>
          </p:cNvSpPr>
          <p:nvPr/>
        </p:nvSpPr>
        <p:spPr bwMode="auto">
          <a:xfrm>
            <a:off x="5364163" y="2133600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0" name="AutoShape 14"/>
          <p:cNvSpPr>
            <a:spLocks noChangeArrowheads="1"/>
          </p:cNvSpPr>
          <p:nvPr/>
        </p:nvSpPr>
        <p:spPr bwMode="auto">
          <a:xfrm>
            <a:off x="6011863" y="2133600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1" name="AutoShape 15"/>
          <p:cNvSpPr>
            <a:spLocks noChangeArrowheads="1"/>
          </p:cNvSpPr>
          <p:nvPr/>
        </p:nvSpPr>
        <p:spPr bwMode="auto">
          <a:xfrm>
            <a:off x="6659563" y="2133600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2" name="AutoShape 16"/>
          <p:cNvSpPr>
            <a:spLocks noChangeArrowheads="1"/>
          </p:cNvSpPr>
          <p:nvPr/>
        </p:nvSpPr>
        <p:spPr bwMode="auto">
          <a:xfrm>
            <a:off x="2843213" y="3284538"/>
            <a:ext cx="287337" cy="574675"/>
          </a:xfrm>
          <a:prstGeom prst="can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3" name="AutoShape 17"/>
          <p:cNvSpPr>
            <a:spLocks noChangeArrowheads="1"/>
          </p:cNvSpPr>
          <p:nvPr/>
        </p:nvSpPr>
        <p:spPr bwMode="auto">
          <a:xfrm>
            <a:off x="3492500" y="3284538"/>
            <a:ext cx="287338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4" name="AutoShape 18"/>
          <p:cNvSpPr>
            <a:spLocks noChangeArrowheads="1"/>
          </p:cNvSpPr>
          <p:nvPr/>
        </p:nvSpPr>
        <p:spPr bwMode="auto">
          <a:xfrm>
            <a:off x="4067175" y="3284538"/>
            <a:ext cx="287338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5" name="AutoShape 19"/>
          <p:cNvSpPr>
            <a:spLocks noChangeArrowheads="1"/>
          </p:cNvSpPr>
          <p:nvPr/>
        </p:nvSpPr>
        <p:spPr bwMode="auto">
          <a:xfrm>
            <a:off x="4716463" y="3284538"/>
            <a:ext cx="287337" cy="574675"/>
          </a:xfrm>
          <a:prstGeom prst="can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6" name="AutoShape 20"/>
          <p:cNvSpPr>
            <a:spLocks noChangeArrowheads="1"/>
          </p:cNvSpPr>
          <p:nvPr/>
        </p:nvSpPr>
        <p:spPr bwMode="auto">
          <a:xfrm>
            <a:off x="5364163" y="3284538"/>
            <a:ext cx="287337" cy="574675"/>
          </a:xfrm>
          <a:prstGeom prst="can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7" name="AutoShape 21"/>
          <p:cNvSpPr>
            <a:spLocks noChangeArrowheads="1"/>
          </p:cNvSpPr>
          <p:nvPr/>
        </p:nvSpPr>
        <p:spPr bwMode="auto">
          <a:xfrm>
            <a:off x="6011863" y="3284538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8" name="AutoShape 22"/>
          <p:cNvSpPr>
            <a:spLocks noChangeArrowheads="1"/>
          </p:cNvSpPr>
          <p:nvPr/>
        </p:nvSpPr>
        <p:spPr bwMode="auto">
          <a:xfrm>
            <a:off x="6659563" y="3284538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49" name="AutoShape 23"/>
          <p:cNvSpPr>
            <a:spLocks noChangeArrowheads="1"/>
          </p:cNvSpPr>
          <p:nvPr/>
        </p:nvSpPr>
        <p:spPr bwMode="auto">
          <a:xfrm>
            <a:off x="2843213" y="4365625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0" name="AutoShape 24"/>
          <p:cNvSpPr>
            <a:spLocks noChangeArrowheads="1"/>
          </p:cNvSpPr>
          <p:nvPr/>
        </p:nvSpPr>
        <p:spPr bwMode="auto">
          <a:xfrm>
            <a:off x="3492500" y="4365625"/>
            <a:ext cx="287338" cy="574675"/>
          </a:xfrm>
          <a:prstGeom prst="ca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1" name="AutoShape 25"/>
          <p:cNvSpPr>
            <a:spLocks noChangeArrowheads="1"/>
          </p:cNvSpPr>
          <p:nvPr/>
        </p:nvSpPr>
        <p:spPr bwMode="auto">
          <a:xfrm>
            <a:off x="4067175" y="4365625"/>
            <a:ext cx="287338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2" name="AutoShape 26"/>
          <p:cNvSpPr>
            <a:spLocks noChangeArrowheads="1"/>
          </p:cNvSpPr>
          <p:nvPr/>
        </p:nvSpPr>
        <p:spPr bwMode="auto">
          <a:xfrm>
            <a:off x="4716463" y="4365625"/>
            <a:ext cx="287337" cy="574675"/>
          </a:xfrm>
          <a:prstGeom prst="ca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3" name="AutoShape 27"/>
          <p:cNvSpPr>
            <a:spLocks noChangeArrowheads="1"/>
          </p:cNvSpPr>
          <p:nvPr/>
        </p:nvSpPr>
        <p:spPr bwMode="auto">
          <a:xfrm>
            <a:off x="5364163" y="4365625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4" name="AutoShape 28"/>
          <p:cNvSpPr>
            <a:spLocks noChangeArrowheads="1"/>
          </p:cNvSpPr>
          <p:nvPr/>
        </p:nvSpPr>
        <p:spPr bwMode="auto">
          <a:xfrm>
            <a:off x="6011863" y="4365625"/>
            <a:ext cx="287337" cy="574675"/>
          </a:xfrm>
          <a:prstGeom prst="ca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5" name="AutoShape 29"/>
          <p:cNvSpPr>
            <a:spLocks noChangeArrowheads="1"/>
          </p:cNvSpPr>
          <p:nvPr/>
        </p:nvSpPr>
        <p:spPr bwMode="auto">
          <a:xfrm>
            <a:off x="6659563" y="4365625"/>
            <a:ext cx="287337" cy="574675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6" name="AutoShape 30"/>
          <p:cNvSpPr>
            <a:spLocks noChangeArrowheads="1"/>
          </p:cNvSpPr>
          <p:nvPr/>
        </p:nvSpPr>
        <p:spPr bwMode="auto">
          <a:xfrm>
            <a:off x="1331913" y="2349500"/>
            <a:ext cx="215900" cy="35877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7" name="AutoShape 31"/>
          <p:cNvSpPr>
            <a:spLocks noChangeArrowheads="1"/>
          </p:cNvSpPr>
          <p:nvPr/>
        </p:nvSpPr>
        <p:spPr bwMode="auto">
          <a:xfrm>
            <a:off x="1331913" y="3429000"/>
            <a:ext cx="215900" cy="358775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8" name="AutoShape 32"/>
          <p:cNvSpPr>
            <a:spLocks noChangeArrowheads="1"/>
          </p:cNvSpPr>
          <p:nvPr/>
        </p:nvSpPr>
        <p:spPr bwMode="auto">
          <a:xfrm>
            <a:off x="1331913" y="4581525"/>
            <a:ext cx="215900" cy="35877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59" name="Text Box 33"/>
          <p:cNvSpPr txBox="1">
            <a:spLocks noChangeArrowheads="1"/>
          </p:cNvSpPr>
          <p:nvPr/>
        </p:nvSpPr>
        <p:spPr bwMode="auto">
          <a:xfrm>
            <a:off x="2133600" y="1600200"/>
            <a:ext cx="5256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000   001    010    011    100    101    110    111</a:t>
            </a:r>
            <a:r>
              <a:rPr lang="en-GB"/>
              <a:t>  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7235825" y="242093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0xx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7235825" y="34290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x0x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7235825" y="4508500"/>
            <a:ext cx="668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xx0</a:t>
            </a: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V="1">
            <a:off x="6804025" y="5229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64" name="Text Box 38"/>
          <p:cNvSpPr txBox="1">
            <a:spLocks noChangeArrowheads="1"/>
          </p:cNvSpPr>
          <p:nvPr/>
        </p:nvSpPr>
        <p:spPr bwMode="auto">
          <a:xfrm>
            <a:off x="6856413" y="5445125"/>
            <a:ext cx="1460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6443663" y="5734050"/>
            <a:ext cx="1423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All alive</a:t>
            </a:r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V="1">
            <a:off x="2411413" y="5229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1692275" y="58054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All died</a:t>
            </a: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V="1">
            <a:off x="3635375" y="5229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2987675" y="5805488"/>
            <a:ext cx="2433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Tester 1 and 3 died</a:t>
            </a:r>
          </a:p>
        </p:txBody>
      </p:sp>
      <p:sp>
        <p:nvSpPr>
          <p:cNvPr id="1070" name="Text Box 44"/>
          <p:cNvSpPr txBox="1">
            <a:spLocks noChangeArrowheads="1"/>
          </p:cNvSpPr>
          <p:nvPr/>
        </p:nvSpPr>
        <p:spPr bwMode="auto">
          <a:xfrm>
            <a:off x="900113" y="2205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1</a:t>
            </a:r>
          </a:p>
        </p:txBody>
      </p:sp>
      <p:sp>
        <p:nvSpPr>
          <p:cNvPr id="1071" name="Text Box 45"/>
          <p:cNvSpPr txBox="1">
            <a:spLocks noChangeArrowheads="1"/>
          </p:cNvSpPr>
          <p:nvPr/>
        </p:nvSpPr>
        <p:spPr bwMode="auto">
          <a:xfrm>
            <a:off x="900113" y="3357563"/>
            <a:ext cx="34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2</a:t>
            </a:r>
          </a:p>
        </p:txBody>
      </p:sp>
      <p:sp>
        <p:nvSpPr>
          <p:cNvPr id="1072" name="Text Box 46"/>
          <p:cNvSpPr txBox="1">
            <a:spLocks noChangeArrowheads="1"/>
          </p:cNvSpPr>
          <p:nvPr/>
        </p:nvSpPr>
        <p:spPr bwMode="auto">
          <a:xfrm>
            <a:off x="900113" y="4508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9" grpId="0" animBg="1"/>
      <p:bldP spid="8231" grpId="0"/>
      <p:bldP spid="8232" grpId="0" animBg="1"/>
      <p:bldP spid="8233" grpId="0"/>
      <p:bldP spid="8234" grpId="0" animBg="1"/>
      <p:bldP spid="82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B34F6-723E-48DD-8BA1-9A2C9273BDD5}" type="slidenum">
              <a:rPr lang="en-US"/>
              <a:pPr/>
              <a:t>5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Hamming(7,4) Code </a:t>
            </a:r>
            <a:br>
              <a:rPr lang="en-GB"/>
            </a:br>
            <a:r>
              <a:rPr lang="en-GB" sz="2400"/>
              <a:t>(7=length of codeword;  4=length of real data)</a:t>
            </a:r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218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/>
              <a:t>Instead of using a single parity bit, we apply a similar idea used in the king and wines problem; multiple parity check bits are added, one per each different half</a:t>
            </a:r>
          </a:p>
          <a:p>
            <a:pPr eaLnBrk="1" hangingPunct="1">
              <a:lnSpc>
                <a:spcPct val="90000"/>
              </a:lnSpc>
            </a:pPr>
            <a:r>
              <a:rPr lang="en-GB" sz="2400"/>
              <a:t>Take binary code of length 4 as an example, d</a:t>
            </a:r>
            <a:r>
              <a:rPr lang="en-GB" sz="2400" baseline="-25000"/>
              <a:t>1</a:t>
            </a:r>
            <a:r>
              <a:rPr lang="en-GB" sz="2400"/>
              <a:t>d</a:t>
            </a:r>
            <a:r>
              <a:rPr lang="en-GB" sz="2400" baseline="-25000"/>
              <a:t>2</a:t>
            </a:r>
            <a:r>
              <a:rPr lang="en-GB" sz="2400"/>
              <a:t>d</a:t>
            </a:r>
            <a:r>
              <a:rPr lang="en-GB" sz="2400" baseline="-25000"/>
              <a:t>3</a:t>
            </a:r>
            <a:r>
              <a:rPr lang="en-GB" sz="2400"/>
              <a:t>d</a:t>
            </a:r>
            <a:r>
              <a:rPr lang="en-GB" sz="2400" baseline="-25000"/>
              <a:t>4</a:t>
            </a:r>
            <a:r>
              <a:rPr lang="en-GB" sz="2400"/>
              <a:t>, we add 3 parity bits p</a:t>
            </a:r>
            <a:r>
              <a:rPr lang="en-GB" sz="2400" baseline="-25000"/>
              <a:t>1</a:t>
            </a:r>
            <a:r>
              <a:rPr lang="en-GB" sz="2400"/>
              <a:t>p</a:t>
            </a:r>
            <a:r>
              <a:rPr lang="en-GB" sz="2400" baseline="-25000"/>
              <a:t>2</a:t>
            </a:r>
            <a:r>
              <a:rPr lang="en-GB" sz="2400"/>
              <a:t>p</a:t>
            </a:r>
            <a:r>
              <a:rPr lang="en-GB" sz="2400" baseline="-25000"/>
              <a:t>3</a:t>
            </a:r>
            <a:r>
              <a:rPr lang="en-GB" sz="2400"/>
              <a:t> cover three different part of data as the following. </a:t>
            </a:r>
            <a:endParaRPr lang="en-US" sz="2400"/>
          </a:p>
        </p:txBody>
      </p:sp>
      <p:graphicFrame>
        <p:nvGraphicFramePr>
          <p:cNvPr id="9301" name="Group 8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82226"/>
              </p:ext>
            </p:extLst>
          </p:nvPr>
        </p:nvGraphicFramePr>
        <p:xfrm>
          <a:off x="381000" y="3657600"/>
          <a:ext cx="8229600" cy="25908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No.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p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p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d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p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d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d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d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p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p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p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no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yes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C58F9-F4F3-4DCF-9DE0-2607DCBB64EB}" type="slidenum">
              <a:rPr lang="en-US"/>
              <a:pPr/>
              <a:t>6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Encoding Hamming(7,4) Code</a:t>
            </a:r>
            <a:endParaRPr lang="en-US" sz="400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The three parity bits are worked out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p</a:t>
            </a:r>
            <a:r>
              <a:rPr lang="en-GB" sz="2800" baseline="-25000"/>
              <a:t>1</a:t>
            </a:r>
            <a:r>
              <a:rPr lang="en-GB" sz="2800"/>
              <a:t> = (d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 	   (make p</a:t>
            </a:r>
            <a:r>
              <a:rPr lang="en-GB" sz="2800" baseline="-25000"/>
              <a:t>1</a:t>
            </a:r>
            <a:r>
              <a:rPr lang="en-GB" sz="2800"/>
              <a:t>d</a:t>
            </a:r>
            <a:r>
              <a:rPr lang="en-GB" sz="2800" baseline="-25000"/>
              <a:t>1</a:t>
            </a:r>
            <a:r>
              <a:rPr lang="en-GB" sz="2800"/>
              <a:t>d</a:t>
            </a:r>
            <a:r>
              <a:rPr lang="en-GB" sz="2800" baseline="-25000"/>
              <a:t>2</a:t>
            </a:r>
            <a:r>
              <a:rPr lang="en-GB" sz="2800"/>
              <a:t>d</a:t>
            </a:r>
            <a:r>
              <a:rPr lang="en-GB" sz="2800" baseline="-25000"/>
              <a:t>4</a:t>
            </a:r>
            <a:r>
              <a:rPr lang="en-GB" sz="2800"/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p</a:t>
            </a:r>
            <a:r>
              <a:rPr lang="en-GB" sz="2800" baseline="-25000"/>
              <a:t>2</a:t>
            </a:r>
            <a:r>
              <a:rPr lang="en-GB" sz="2800"/>
              <a:t> = (d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 	    p</a:t>
            </a:r>
            <a:r>
              <a:rPr lang="en-GB" sz="2800" baseline="-25000"/>
              <a:t>2</a:t>
            </a:r>
            <a:r>
              <a:rPr lang="en-GB" sz="2800"/>
              <a:t>d</a:t>
            </a:r>
            <a:r>
              <a:rPr lang="en-GB" sz="2800" baseline="-25000"/>
              <a:t>1</a:t>
            </a:r>
            <a:r>
              <a:rPr lang="en-GB" sz="2800"/>
              <a:t>d</a:t>
            </a:r>
            <a:r>
              <a:rPr lang="en-GB" sz="2800" baseline="-25000"/>
              <a:t>3</a:t>
            </a:r>
            <a:r>
              <a:rPr lang="en-GB" sz="2800"/>
              <a:t>d</a:t>
            </a:r>
            <a:r>
              <a:rPr lang="en-GB" sz="2800" baseline="-25000"/>
              <a:t>4</a:t>
            </a:r>
            <a:r>
              <a:rPr lang="en-GB" sz="2800"/>
              <a:t>, and p</a:t>
            </a:r>
            <a:r>
              <a:rPr lang="en-GB" sz="2800" baseline="-25000"/>
              <a:t>3</a:t>
            </a:r>
            <a:r>
              <a:rPr lang="en-GB" sz="2800"/>
              <a:t>d</a:t>
            </a:r>
            <a:r>
              <a:rPr lang="en-GB" sz="2800" baseline="-25000"/>
              <a:t>2</a:t>
            </a:r>
            <a:r>
              <a:rPr lang="en-GB" sz="2800"/>
              <a:t>d</a:t>
            </a:r>
            <a:r>
              <a:rPr lang="en-GB" sz="2800" baseline="-25000"/>
              <a:t>3</a:t>
            </a:r>
            <a:r>
              <a:rPr lang="en-GB" sz="2800"/>
              <a:t>d</a:t>
            </a:r>
            <a:r>
              <a:rPr lang="en-GB" sz="2800" baseline="-25000"/>
              <a:t>4</a:t>
            </a:r>
            <a:endParaRPr lang="en-GB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p</a:t>
            </a:r>
            <a:r>
              <a:rPr lang="en-GB" sz="2800" baseline="-25000"/>
              <a:t>3</a:t>
            </a:r>
            <a:r>
              <a:rPr lang="en-GB" sz="2800"/>
              <a:t> = (d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      have even number of 1s)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e.g. input data, d</a:t>
            </a:r>
            <a:r>
              <a:rPr lang="en-GB" sz="2800" baseline="-25000"/>
              <a:t>1</a:t>
            </a:r>
            <a:r>
              <a:rPr lang="en-GB" sz="2800"/>
              <a:t>d</a:t>
            </a:r>
            <a:r>
              <a:rPr lang="en-GB" sz="2800" baseline="-25000"/>
              <a:t>2</a:t>
            </a:r>
            <a:r>
              <a:rPr lang="en-GB" sz="2800"/>
              <a:t>d</a:t>
            </a:r>
            <a:r>
              <a:rPr lang="en-GB" sz="2800" baseline="-25000"/>
              <a:t>3</a:t>
            </a:r>
            <a:r>
              <a:rPr lang="en-GB" sz="2800"/>
              <a:t>d</a:t>
            </a:r>
            <a:r>
              <a:rPr lang="en-GB" sz="2800" baseline="-25000"/>
              <a:t>4</a:t>
            </a:r>
            <a:r>
              <a:rPr lang="en-GB" sz="2800"/>
              <a:t> = </a:t>
            </a:r>
            <a:r>
              <a:rPr lang="en-GB" sz="2800">
                <a:solidFill>
                  <a:srgbClr val="FF0000"/>
                </a:solidFill>
              </a:rPr>
              <a:t>1011</a:t>
            </a:r>
            <a:endParaRPr lang="en-GB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p</a:t>
            </a:r>
            <a:r>
              <a:rPr lang="en-GB" sz="2800" baseline="-25000"/>
              <a:t>1</a:t>
            </a:r>
            <a:r>
              <a:rPr lang="en-GB" sz="2800"/>
              <a:t> = (1+0+1) mod 2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p</a:t>
            </a:r>
            <a:r>
              <a:rPr lang="en-GB" sz="2800" baseline="-25000"/>
              <a:t>2</a:t>
            </a:r>
            <a:r>
              <a:rPr lang="en-GB" sz="2800"/>
              <a:t> = (1+1+1) mod 2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p</a:t>
            </a:r>
            <a:r>
              <a:rPr lang="en-GB" sz="2800" baseline="-25000"/>
              <a:t>3</a:t>
            </a:r>
            <a:r>
              <a:rPr lang="en-GB" sz="2800"/>
              <a:t> = (0+1+1) mod 2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Encoded codeword p</a:t>
            </a:r>
            <a:r>
              <a:rPr lang="en-GB" sz="2800" baseline="-25000"/>
              <a:t>1</a:t>
            </a:r>
            <a:r>
              <a:rPr lang="en-GB" sz="2800"/>
              <a:t>p</a:t>
            </a:r>
            <a:r>
              <a:rPr lang="en-GB" sz="2800" baseline="-25000"/>
              <a:t>2</a:t>
            </a:r>
            <a:r>
              <a:rPr lang="en-GB" sz="2800"/>
              <a:t>d</a:t>
            </a:r>
            <a:r>
              <a:rPr lang="en-GB" sz="2800" baseline="-25000"/>
              <a:t>1</a:t>
            </a:r>
            <a:r>
              <a:rPr lang="en-GB" sz="2800"/>
              <a:t>p</a:t>
            </a:r>
            <a:r>
              <a:rPr lang="en-GB" sz="2800" baseline="-25000"/>
              <a:t>3</a:t>
            </a:r>
            <a:r>
              <a:rPr lang="en-GB" sz="2800"/>
              <a:t>d</a:t>
            </a:r>
            <a:r>
              <a:rPr lang="en-GB" sz="2800" baseline="-25000"/>
              <a:t>2</a:t>
            </a:r>
            <a:r>
              <a:rPr lang="en-GB" sz="2800"/>
              <a:t>d</a:t>
            </a:r>
            <a:r>
              <a:rPr lang="en-GB" sz="2800" baseline="-25000"/>
              <a:t>3</a:t>
            </a:r>
            <a:r>
              <a:rPr lang="en-GB" sz="2800"/>
              <a:t>d</a:t>
            </a:r>
            <a:r>
              <a:rPr lang="en-GB" sz="2800" baseline="-25000"/>
              <a:t>4 </a:t>
            </a:r>
            <a:r>
              <a:rPr lang="en-GB" sz="2800"/>
              <a:t>= 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011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15BB4-B501-47BF-9991-FA86D07B482B}" type="slidenum">
              <a:rPr lang="en-US"/>
              <a:pPr/>
              <a:t>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Decoding Hamming(7,4) Code</a:t>
            </a:r>
            <a:endParaRPr lang="en-US" sz="400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/>
              <a:t>We need to define a </a:t>
            </a:r>
            <a:r>
              <a:rPr lang="en-US" sz="2800" b="1"/>
              <a:t>syndrome</a:t>
            </a:r>
            <a:r>
              <a:rPr lang="en-US" sz="2800"/>
              <a:t> vector (s</a:t>
            </a:r>
            <a:r>
              <a:rPr lang="en-US" sz="2800" baseline="-25000"/>
              <a:t>1</a:t>
            </a:r>
            <a:r>
              <a:rPr lang="en-US" sz="2800"/>
              <a:t>,s</a:t>
            </a:r>
            <a:r>
              <a:rPr lang="en-US" sz="2800" baseline="-25000"/>
              <a:t>2</a:t>
            </a:r>
            <a:r>
              <a:rPr lang="en-US" sz="2800"/>
              <a:t>,s</a:t>
            </a:r>
            <a:r>
              <a:rPr lang="en-US" sz="2800" baseline="-25000"/>
              <a:t>3</a:t>
            </a:r>
            <a:r>
              <a:rPr lang="en-US" sz="2800"/>
              <a:t>):</a:t>
            </a:r>
            <a:endParaRPr lang="en-GB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s</a:t>
            </a:r>
            <a:r>
              <a:rPr lang="en-GB" sz="2800" baseline="-25000"/>
              <a:t>3</a:t>
            </a:r>
            <a:r>
              <a:rPr lang="en-GB" sz="2800"/>
              <a:t> = (p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s</a:t>
            </a:r>
            <a:r>
              <a:rPr lang="en-GB" sz="2800" baseline="-25000"/>
              <a:t>2</a:t>
            </a:r>
            <a:r>
              <a:rPr lang="en-GB" sz="2800"/>
              <a:t> = (p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s</a:t>
            </a:r>
            <a:r>
              <a:rPr lang="en-GB" sz="2800" baseline="-25000"/>
              <a:t>1</a:t>
            </a:r>
            <a:r>
              <a:rPr lang="en-GB" sz="2800"/>
              <a:t> = (p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 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Simple case: If no error, (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,s</a:t>
            </a:r>
            <a:r>
              <a:rPr lang="en-US" sz="2800" baseline="-25000"/>
              <a:t>2</a:t>
            </a:r>
            <a:r>
              <a:rPr lang="en-US" sz="2800"/>
              <a:t>,s</a:t>
            </a:r>
            <a:r>
              <a:rPr lang="en-US" sz="2800" baseline="-25000"/>
              <a:t>3</a:t>
            </a:r>
            <a:r>
              <a:rPr lang="en-US" sz="2800"/>
              <a:t>) =000, i.e. 3 parity checking all passed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Otherwise: when (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,s</a:t>
            </a:r>
            <a:r>
              <a:rPr lang="en-US" sz="2800" baseline="-25000"/>
              <a:t>2</a:t>
            </a:r>
            <a:r>
              <a:rPr lang="en-US" sz="2800"/>
              <a:t>,s</a:t>
            </a:r>
            <a:r>
              <a:rPr lang="en-US" sz="2800" baseline="-25000"/>
              <a:t>3</a:t>
            </a:r>
            <a:r>
              <a:rPr lang="en-US" sz="2800"/>
              <a:t>) </a:t>
            </a:r>
            <a:r>
              <a:rPr lang="en-US" sz="2800">
                <a:cs typeface="Arial" charset="0"/>
              </a:rPr>
              <a:t>≠ </a:t>
            </a:r>
            <a:r>
              <a:rPr lang="en-US" sz="2800" b="1">
                <a:cs typeface="Arial" charset="0"/>
              </a:rPr>
              <a:t>0</a:t>
            </a:r>
            <a:r>
              <a:rPr lang="en-US" sz="2800">
                <a:cs typeface="Arial" charset="0"/>
              </a:rPr>
              <a:t>, there is an error, moreover the syndrome vector indicates the error position!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/>
              <a:t>e.g.  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011 </a:t>
            </a:r>
            <a:r>
              <a:rPr lang="en-GB" sz="2800">
                <a:solidFill>
                  <a:schemeClr val="tx2"/>
                </a:solidFill>
              </a:rPr>
              <a:t>is transmitted into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/>
              <a:t>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01</a:t>
            </a:r>
            <a:r>
              <a:rPr lang="en-GB" sz="2800">
                <a:solidFill>
                  <a:srgbClr val="6600CC"/>
                </a:solidFill>
              </a:rPr>
              <a:t>0</a:t>
            </a:r>
            <a:endParaRPr lang="en-US" sz="2800">
              <a:solidFill>
                <a:srgbClr val="66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/>
              <a:t>we get (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,s</a:t>
            </a:r>
            <a:r>
              <a:rPr lang="en-US" sz="2800" baseline="-25000"/>
              <a:t>2</a:t>
            </a:r>
            <a:r>
              <a:rPr lang="en-US" sz="2800"/>
              <a:t>,s</a:t>
            </a:r>
            <a:r>
              <a:rPr lang="en-US" sz="2800" baseline="-25000"/>
              <a:t>3</a:t>
            </a:r>
            <a:r>
              <a:rPr lang="en-US" sz="2800"/>
              <a:t>) =111, this indicates an error occurred at 7</a:t>
            </a:r>
            <a:r>
              <a:rPr lang="en-US" sz="2800" baseline="30000"/>
              <a:t>th</a:t>
            </a:r>
            <a:r>
              <a:rPr lang="en-US" sz="2800"/>
              <a:t> position.</a:t>
            </a:r>
            <a:endParaRPr lang="en-GB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1AC543-0A9F-49AC-8596-DA230BB51EF6}" type="datetime1">
              <a:rPr lang="en-US" smtClean="0"/>
              <a:t>10/5/2017</a:t>
            </a:fld>
            <a:endParaRPr lang="en-US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CF8D8-B86E-42E5-A91F-84DCF7076EFA}" type="slidenum">
              <a:rPr lang="en-US"/>
              <a:pPr/>
              <a:t>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GB" sz="4000"/>
              <a:t>Decoding Hamming(7,4) Code </a:t>
            </a:r>
            <a:r>
              <a:rPr lang="en-GB" sz="2400"/>
              <a:t>cont. </a:t>
            </a:r>
            <a:br>
              <a:rPr lang="en-GB" sz="2400"/>
            </a:br>
            <a:r>
              <a:rPr lang="en-GB" sz="2400"/>
              <a:t>More examples</a:t>
            </a:r>
            <a:endParaRPr lang="en-US" sz="240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s</a:t>
            </a:r>
            <a:r>
              <a:rPr lang="en-GB" sz="2800" baseline="-25000"/>
              <a:t>3</a:t>
            </a:r>
            <a:r>
              <a:rPr lang="en-GB" sz="2800"/>
              <a:t> = (p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s</a:t>
            </a:r>
            <a:r>
              <a:rPr lang="en-GB" sz="2800" baseline="-25000"/>
              <a:t>2</a:t>
            </a:r>
            <a:r>
              <a:rPr lang="en-GB" sz="2800"/>
              <a:t> = (p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1</a:t>
            </a:r>
            <a:r>
              <a:rPr lang="en-GB" sz="2800"/>
              <a:t>+d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s</a:t>
            </a:r>
            <a:r>
              <a:rPr lang="en-GB" sz="2800" baseline="-25000"/>
              <a:t>1</a:t>
            </a:r>
            <a:r>
              <a:rPr lang="en-GB" sz="2800"/>
              <a:t> = (p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2</a:t>
            </a:r>
            <a:r>
              <a:rPr lang="en-GB" sz="2800"/>
              <a:t>+d</a:t>
            </a:r>
            <a:r>
              <a:rPr lang="en-GB" sz="2800" baseline="-25000"/>
              <a:t>3</a:t>
            </a:r>
            <a:r>
              <a:rPr lang="en-GB" sz="2800"/>
              <a:t>+d</a:t>
            </a:r>
            <a:r>
              <a:rPr lang="en-GB" sz="2800" baseline="-25000"/>
              <a:t>4</a:t>
            </a:r>
            <a:r>
              <a:rPr lang="en-GB" sz="2800"/>
              <a:t>) mod 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400"/>
          </a:p>
          <a:p>
            <a:pPr eaLnBrk="1" hangingPunct="1">
              <a:lnSpc>
                <a:spcPct val="90000"/>
              </a:lnSpc>
            </a:pPr>
            <a:r>
              <a:rPr lang="en-GB" sz="2800"/>
              <a:t>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011 </a:t>
            </a:r>
            <a:r>
              <a:rPr lang="en-GB" sz="2800">
                <a:solidFill>
                  <a:schemeClr val="tx2"/>
                </a:solidFill>
              </a:rPr>
              <a:t>is transmitted into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/>
              <a:t>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6600CC"/>
                </a:solidFill>
              </a:rPr>
              <a:t>1</a:t>
            </a:r>
            <a:r>
              <a:rPr lang="en-GB" sz="2800">
                <a:solidFill>
                  <a:srgbClr val="FF0000"/>
                </a:solidFill>
              </a:rPr>
              <a:t>11 </a:t>
            </a:r>
            <a:r>
              <a:rPr lang="en-GB" sz="2800"/>
              <a:t>(d</a:t>
            </a:r>
            <a:r>
              <a:rPr lang="en-GB" sz="2800" baseline="-25000"/>
              <a:t>2</a:t>
            </a:r>
            <a:r>
              <a:rPr lang="en-GB" sz="2800"/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	(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,s</a:t>
            </a:r>
            <a:r>
              <a:rPr lang="en-US" sz="2800" baseline="-25000"/>
              <a:t>2</a:t>
            </a:r>
            <a:r>
              <a:rPr lang="en-US" sz="2800"/>
              <a:t>,s</a:t>
            </a:r>
            <a:r>
              <a:rPr lang="en-US" sz="2800" baseline="-25000"/>
              <a:t>3</a:t>
            </a:r>
            <a:r>
              <a:rPr lang="en-US" sz="2800"/>
              <a:t>) =101, an error at 5</a:t>
            </a:r>
            <a:r>
              <a:rPr lang="en-US" sz="2800" baseline="30000"/>
              <a:t>th</a:t>
            </a:r>
            <a:r>
              <a:rPr lang="en-US" sz="2800"/>
              <a:t> position.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011 </a:t>
            </a:r>
            <a:r>
              <a:rPr lang="en-GB" sz="2800">
                <a:solidFill>
                  <a:schemeClr val="tx2"/>
                </a:solidFill>
              </a:rPr>
              <a:t>is transmitted into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/>
              <a:t>0</a:t>
            </a:r>
            <a:r>
              <a:rPr lang="en-GB" sz="2800">
                <a:solidFill>
                  <a:srgbClr val="6600CC"/>
                </a:solidFill>
              </a:rPr>
              <a:t>0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011 </a:t>
            </a:r>
            <a:r>
              <a:rPr lang="en-GB" sz="2800"/>
              <a:t>(p</a:t>
            </a:r>
            <a:r>
              <a:rPr lang="en-GB" sz="2800" baseline="-25000"/>
              <a:t>2</a:t>
            </a:r>
            <a:r>
              <a:rPr lang="en-GB" sz="2800"/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	(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,s</a:t>
            </a:r>
            <a:r>
              <a:rPr lang="en-US" sz="2800" baseline="-25000"/>
              <a:t>2</a:t>
            </a:r>
            <a:r>
              <a:rPr lang="en-US" sz="2800"/>
              <a:t>,s</a:t>
            </a:r>
            <a:r>
              <a:rPr lang="en-US" sz="2800" baseline="-25000"/>
              <a:t>3</a:t>
            </a:r>
            <a:r>
              <a:rPr lang="en-US" sz="2800"/>
              <a:t>) =010, an error at 2</a:t>
            </a:r>
            <a:r>
              <a:rPr lang="en-US" sz="2800" baseline="30000"/>
              <a:t>nd</a:t>
            </a:r>
            <a:r>
              <a:rPr lang="en-US" sz="2800"/>
              <a:t> position.</a:t>
            </a:r>
            <a:endParaRPr lang="en-GB" sz="2800"/>
          </a:p>
          <a:p>
            <a:pPr eaLnBrk="1" hangingPunct="1">
              <a:lnSpc>
                <a:spcPct val="90000"/>
              </a:lnSpc>
            </a:pPr>
            <a:r>
              <a:rPr lang="en-GB" sz="2800"/>
              <a:t>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011 </a:t>
            </a:r>
            <a:r>
              <a:rPr lang="en-GB" sz="2800">
                <a:solidFill>
                  <a:schemeClr val="tx2"/>
                </a:solidFill>
              </a:rPr>
              <a:t>is transmitted into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/>
              <a:t>01</a:t>
            </a: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/>
              <a:t>0</a:t>
            </a:r>
            <a:r>
              <a:rPr lang="en-GB" sz="2800">
                <a:solidFill>
                  <a:srgbClr val="FF0000"/>
                </a:solidFill>
              </a:rPr>
              <a:t>0</a:t>
            </a:r>
            <a:r>
              <a:rPr lang="en-GB" sz="2800">
                <a:solidFill>
                  <a:srgbClr val="6600CC"/>
                </a:solidFill>
              </a:rPr>
              <a:t>00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 sz="2800"/>
              <a:t>(d</a:t>
            </a:r>
            <a:r>
              <a:rPr lang="en-GB" sz="2800" baseline="-25000"/>
              <a:t>3</a:t>
            </a:r>
            <a:r>
              <a:rPr lang="en-GB" sz="2800"/>
              <a:t>d</a:t>
            </a:r>
            <a:r>
              <a:rPr lang="en-GB" sz="2800" baseline="-25000"/>
              <a:t>4</a:t>
            </a:r>
            <a:r>
              <a:rPr lang="en-GB" sz="2800"/>
              <a:t>)</a:t>
            </a: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/>
              <a:t>	(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,s</a:t>
            </a:r>
            <a:r>
              <a:rPr lang="en-US" sz="2800" baseline="-25000"/>
              <a:t>2</a:t>
            </a:r>
            <a:r>
              <a:rPr lang="en-US" sz="2800"/>
              <a:t>,s</a:t>
            </a:r>
            <a:r>
              <a:rPr lang="en-US" sz="2800" baseline="-25000"/>
              <a:t>3</a:t>
            </a:r>
            <a:r>
              <a:rPr lang="en-US" sz="2800"/>
              <a:t>) =001, an error at 1</a:t>
            </a:r>
            <a:r>
              <a:rPr lang="en-US" sz="2800" baseline="30000"/>
              <a:t>st</a:t>
            </a:r>
            <a:r>
              <a:rPr lang="en-US" sz="2800"/>
              <a:t> position, wrong! Double errors can’t be detected!</a:t>
            </a:r>
            <a:endParaRPr lang="en-GB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52E25-1573-484F-80B8-B19FDE54390A}" type="slidenum">
              <a:rPr lang="en-US"/>
              <a:pPr/>
              <a:t>9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en-GB" sz="3600"/>
              <a:t>Hamming(7,4) Code </a:t>
            </a:r>
            <a:r>
              <a:rPr lang="en-GB" sz="2800"/>
              <a:t> -   </a:t>
            </a:r>
            <a:r>
              <a:rPr lang="en-GB" sz="3600"/>
              <a:t>Summary</a:t>
            </a:r>
            <a:endParaRPr lang="en-US" sz="360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 every given 4 bits binary messages, we add 3 parity bits (ref. slide 6), together 7 bits </a:t>
            </a:r>
            <a:r>
              <a:rPr lang="en-US" sz="2800" dirty="0" err="1"/>
              <a:t>codeword</a:t>
            </a:r>
            <a:r>
              <a:rPr lang="en-US" sz="2800" dirty="0"/>
              <a:t> will be transmitted.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When receive a </a:t>
            </a:r>
            <a:r>
              <a:rPr lang="en-GB" sz="2800" dirty="0" err="1"/>
              <a:t>codeword</a:t>
            </a:r>
            <a:r>
              <a:rPr lang="en-GB" sz="2800" dirty="0"/>
              <a:t>, we work out syndrome vector (ref. slide 7) which indicates the position of single error, 0 vector means no error.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3 redundant bits can represent 8 states (2</a:t>
            </a:r>
            <a:r>
              <a:rPr lang="en-GB" sz="2800" baseline="30000" dirty="0"/>
              <a:t>3</a:t>
            </a:r>
            <a:r>
              <a:rPr lang="en-GB" sz="2800" dirty="0"/>
              <a:t>=8) which are, no error, and 7 single error positions.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1358</Words>
  <Application>Microsoft Office PowerPoint</Application>
  <PresentationFormat>On-screen Show (4:3)</PresentationFormat>
  <Paragraphs>333</Paragraphs>
  <Slides>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SimSun</vt:lpstr>
      <vt:lpstr>Arial</vt:lpstr>
      <vt:lpstr>Courier New</vt:lpstr>
      <vt:lpstr>Times New Roman</vt:lpstr>
      <vt:lpstr>Wingdings</vt:lpstr>
      <vt:lpstr>Default Design</vt:lpstr>
      <vt:lpstr>Bitmap Image</vt:lpstr>
      <vt:lpstr>Lecture 2  Hamming Codes  Part 1 – Binary Part 2 – Decimal </vt:lpstr>
      <vt:lpstr>Part 1: Hamming Codes (binary)</vt:lpstr>
      <vt:lpstr>An “irrelevant” story –  King and his wines problem</vt:lpstr>
      <vt:lpstr>Solve King and his wines problem by using binary search idea</vt:lpstr>
      <vt:lpstr>Hamming(7,4) Code  (7=length of codeword;  4=length of real data)</vt:lpstr>
      <vt:lpstr>Encoding Hamming(7,4) Code</vt:lpstr>
      <vt:lpstr>Decoding Hamming(7,4) Code</vt:lpstr>
      <vt:lpstr>Decoding Hamming(7,4) Code cont.  More examples</vt:lpstr>
      <vt:lpstr>Hamming(7,4) Code  -   Summary</vt:lpstr>
      <vt:lpstr>Hamming(8,4) Code</vt:lpstr>
      <vt:lpstr>Another way to look at encoding/decoding Hamming Codes (a mathematical view)   Introduce two matrices:  generator matrix G and parity check matrix H</vt:lpstr>
      <vt:lpstr>Encoding procedure is simply a matrix  multiplication</vt:lpstr>
      <vt:lpstr>Decoding procedure is also a matrix multiplication</vt:lpstr>
      <vt:lpstr> Summary  on Part 1</vt:lpstr>
      <vt:lpstr>Part 2: Hamming Codes (from binary to decimal)</vt:lpstr>
      <vt:lpstr>Back to ISBN Numbers </vt:lpstr>
      <vt:lpstr>Back to Credit Card Numbers </vt:lpstr>
      <vt:lpstr>A New Problem: given 8 digits student id numbers  How to add 2 extra digits in order to correct single error?</vt:lpstr>
      <vt:lpstr>An Example of Encoding</vt:lpstr>
      <vt:lpstr>Encoding by Generator Matrix</vt:lpstr>
      <vt:lpstr>Decoding (Parity Check Matrix)</vt:lpstr>
      <vt:lpstr>How to Decode</vt:lpstr>
      <vt:lpstr>How to Decode</vt:lpstr>
      <vt:lpstr>Why does (s2/s1) mod 11 give the error position ? Why does s1 give the error magnitude ?           </vt:lpstr>
      <vt:lpstr>Cont. 10-ary Hamming(10,8) Code Decoding Example from Slide 23</vt:lpstr>
      <vt:lpstr>How to compute x/y under modular arithmetic</vt:lpstr>
      <vt:lpstr>This Week’s Practical</vt:lpstr>
      <vt:lpstr>Extended Euclidean Algorithm for calculating inverse</vt:lpstr>
    </vt:vector>
  </TitlesOfParts>
  <Company>PLP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Hamming Codes</dc:title>
  <dc:creator>Rong Yang</dc:creator>
  <cp:lastModifiedBy>Aaron Squire</cp:lastModifiedBy>
  <cp:revision>74</cp:revision>
  <cp:lastPrinted>2017-10-03T15:26:05Z</cp:lastPrinted>
  <dcterms:created xsi:type="dcterms:W3CDTF">2007-09-10T22:20:07Z</dcterms:created>
  <dcterms:modified xsi:type="dcterms:W3CDTF">2017-10-05T11:43:20Z</dcterms:modified>
</cp:coreProperties>
</file>