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9" r:id="rId3"/>
    <p:sldId id="280" r:id="rId4"/>
    <p:sldId id="292" r:id="rId5"/>
    <p:sldId id="281" r:id="rId6"/>
    <p:sldId id="275" r:id="rId7"/>
    <p:sldId id="282" r:id="rId8"/>
    <p:sldId id="286" r:id="rId9"/>
    <p:sldId id="299" r:id="rId10"/>
    <p:sldId id="293" r:id="rId11"/>
    <p:sldId id="291" r:id="rId12"/>
    <p:sldId id="296" r:id="rId13"/>
    <p:sldId id="295" r:id="rId14"/>
    <p:sldId id="297" r:id="rId15"/>
    <p:sldId id="272" r:id="rId16"/>
    <p:sldId id="287" r:id="rId17"/>
    <p:sldId id="289" r:id="rId18"/>
    <p:sldId id="288" r:id="rId19"/>
    <p:sldId id="261" r:id="rId20"/>
    <p:sldId id="301" r:id="rId21"/>
    <p:sldId id="290" r:id="rId22"/>
    <p:sldId id="302" r:id="rId23"/>
    <p:sldId id="278" r:id="rId24"/>
    <p:sldId id="298" r:id="rId25"/>
  </p:sldIdLst>
  <p:sldSz cx="9144000" cy="6858000" type="screen4x3"/>
  <p:notesSz cx="9872663" cy="67421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an Gregory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154" cy="33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Cryptography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225" y="0"/>
            <a:ext cx="4278154" cy="33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03837"/>
            <a:ext cx="4278154" cy="33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Lecture 3 - UFCFT4-15-3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225" y="6403837"/>
            <a:ext cx="4278154" cy="33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9EB750-72B2-4BC0-AFA6-CECCB7BD25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07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154" cy="33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Cryptography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225" y="0"/>
            <a:ext cx="4278154" cy="33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9613" y="504825"/>
            <a:ext cx="3373437" cy="2530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267" y="3202505"/>
            <a:ext cx="7898130" cy="30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03837"/>
            <a:ext cx="4278154" cy="33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Lecture 3 - UFCFT4-15-3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225" y="6403837"/>
            <a:ext cx="4278154" cy="33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76E9B0-507B-44FE-8289-A8AD6D960F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0721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Cryptography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3 - UFCFT4-15-3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F4066C-C680-4248-8ED4-7F49A55CF434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46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Cryptography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3 - UFCFT4-15-3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6E414-BCB8-430C-AA81-257671835DCA}" type="slidenum">
              <a:rPr lang="en-US"/>
              <a:pPr/>
              <a:t>23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5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2A8EB-CAB4-461A-9A6F-EC89C261C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7CB39-BE40-484E-BF9E-F8F91CCA48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79E38-A191-49E3-BEB4-0297BF75A1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209A250-21F3-4D59-BB22-796F7E161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CE76288-B36B-4148-A3FC-8B005CA949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EDA50DA-58E2-425D-B3C9-D77D51D549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4C998D-E910-4389-9320-1F9087C396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7E70E-A3A7-4372-B05E-0547EF29F6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8EFD0-0B62-4057-BE6E-8820717404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5C57F-5EB1-43BB-AC88-5D987AF183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FAC95-32C3-462B-8F57-D2A03D1D2D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BF51C-E767-4A8D-8455-1D7E73C55A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6C3A4-61F5-4BAE-937A-4389B5189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2AFC6-AA29-42E5-A571-7F1F264119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E8E89B6-EB33-42A6-BCA4-3C2BB80C767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0313-3B03-4E5B-AF9B-340E0F392799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r>
              <a:rPr lang="en-GB" sz="4000" dirty="0"/>
              <a:t>Lecture 3 - BCH Codes</a:t>
            </a:r>
            <a:br>
              <a:rPr lang="en-GB" sz="4000" dirty="0"/>
            </a:br>
            <a:r>
              <a:rPr lang="en-GB" sz="2800" dirty="0"/>
              <a:t>(a class of codes for multi-errors correction)</a:t>
            </a:r>
            <a:endParaRPr lang="en-US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905000"/>
            <a:ext cx="7772400" cy="4495800"/>
          </a:xfrm>
        </p:spPr>
        <p:txBody>
          <a:bodyPr/>
          <a:lstStyle/>
          <a:p>
            <a:pPr algn="l"/>
            <a:r>
              <a:rPr lang="en-GB" sz="2400" dirty="0"/>
              <a:t>In this lecture we will</a:t>
            </a:r>
          </a:p>
          <a:p>
            <a:pPr algn="l"/>
            <a:endParaRPr lang="en-GB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go through an example, BCH(10,6) code for double error correcting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explain next assessed programming task</a:t>
            </a:r>
          </a:p>
          <a:p>
            <a:pPr algn="l"/>
            <a:r>
              <a:rPr lang="en-GB" sz="2800" dirty="0"/>
              <a:t>	 – implementing BCH(10,6)</a:t>
            </a:r>
          </a:p>
          <a:p>
            <a:pPr algn="l"/>
            <a:endParaRPr lang="en-GB" sz="2800" dirty="0"/>
          </a:p>
          <a:p>
            <a:pPr algn="l"/>
            <a:r>
              <a:rPr lang="en-GB" sz="2800" dirty="0"/>
              <a:t>Note that, all calculations here use “mod 11”</a:t>
            </a:r>
          </a:p>
          <a:p>
            <a:pPr algn="l"/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096962"/>
          </a:xfrm>
        </p:spPr>
        <p:txBody>
          <a:bodyPr/>
          <a:lstStyle/>
          <a:p>
            <a:r>
              <a:rPr lang="en-GB" dirty="0"/>
              <a:t>Decoding Steps (error correction)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10 digit, d</a:t>
            </a:r>
            <a:r>
              <a:rPr lang="en-GB" baseline="-25000" dirty="0"/>
              <a:t>1</a:t>
            </a:r>
            <a:r>
              <a:rPr lang="en-GB" dirty="0"/>
              <a:t>, d</a:t>
            </a:r>
            <a:r>
              <a:rPr lang="en-GB" baseline="-25000" dirty="0"/>
              <a:t>2</a:t>
            </a:r>
            <a:r>
              <a:rPr lang="en-GB" dirty="0"/>
              <a:t>, …d</a:t>
            </a:r>
            <a:r>
              <a:rPr lang="en-GB" baseline="-25000" dirty="0"/>
              <a:t>10</a:t>
            </a:r>
          </a:p>
          <a:p>
            <a:pPr>
              <a:buNone/>
            </a:pPr>
            <a:r>
              <a:rPr lang="en-GB" dirty="0"/>
              <a:t>	generate 4 digit syndromes (s</a:t>
            </a:r>
            <a:r>
              <a:rPr lang="en-GB" baseline="-25000" dirty="0"/>
              <a:t>1</a:t>
            </a:r>
            <a:r>
              <a:rPr lang="en-GB" dirty="0"/>
              <a:t>, s</a:t>
            </a:r>
            <a:r>
              <a:rPr lang="en-GB" baseline="-25000" dirty="0"/>
              <a:t>2</a:t>
            </a:r>
            <a:r>
              <a:rPr lang="en-GB" dirty="0"/>
              <a:t> , s</a:t>
            </a:r>
            <a:r>
              <a:rPr lang="en-GB" baseline="-25000" dirty="0"/>
              <a:t>3</a:t>
            </a:r>
            <a:r>
              <a:rPr lang="en-GB" dirty="0"/>
              <a:t> , s</a:t>
            </a:r>
            <a:r>
              <a:rPr lang="en-GB" baseline="-25000" dirty="0"/>
              <a:t>4</a:t>
            </a:r>
            <a:r>
              <a:rPr lang="en-GB" dirty="0"/>
              <a:t>)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Use syndromes to identify if there are errors:</a:t>
            </a:r>
          </a:p>
          <a:p>
            <a:pPr>
              <a:buNone/>
            </a:pPr>
            <a:r>
              <a:rPr lang="en-GB" dirty="0"/>
              <a:t>	if (s</a:t>
            </a:r>
            <a:r>
              <a:rPr lang="en-GB" baseline="-25000" dirty="0"/>
              <a:t>1</a:t>
            </a:r>
            <a:r>
              <a:rPr lang="en-GB" dirty="0"/>
              <a:t>, s</a:t>
            </a:r>
            <a:r>
              <a:rPr lang="en-GB" baseline="-25000" dirty="0"/>
              <a:t>2</a:t>
            </a:r>
            <a:r>
              <a:rPr lang="en-GB" dirty="0"/>
              <a:t> , s</a:t>
            </a:r>
            <a:r>
              <a:rPr lang="en-GB" baseline="-25000" dirty="0"/>
              <a:t>3</a:t>
            </a:r>
            <a:r>
              <a:rPr lang="en-GB" dirty="0"/>
              <a:t> , s</a:t>
            </a:r>
            <a:r>
              <a:rPr lang="en-GB" baseline="-25000" dirty="0"/>
              <a:t>4</a:t>
            </a:r>
            <a:r>
              <a:rPr lang="en-GB" dirty="0"/>
              <a:t>)==(0,0,0,0), no error</a:t>
            </a:r>
          </a:p>
          <a:p>
            <a:pPr>
              <a:buNone/>
            </a:pPr>
            <a:r>
              <a:rPr lang="en-GB" dirty="0"/>
              <a:t>	else work out single/double errors and correct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998D-E910-4389-9320-1F9087C396E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3D44-FAE7-4EEB-9324-549B59038562}" type="slidenum">
              <a:rPr lang="en-US"/>
              <a:pPr/>
              <a:t>11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686800" cy="1219200"/>
          </a:xfrm>
        </p:spPr>
        <p:txBody>
          <a:bodyPr/>
          <a:lstStyle/>
          <a:p>
            <a:r>
              <a:rPr lang="en-GB" sz="3200" dirty="0"/>
              <a:t>How to work out 4 digit syndromes</a:t>
            </a:r>
            <a:br>
              <a:rPr lang="en-GB" sz="3200" dirty="0"/>
            </a:br>
            <a:r>
              <a:rPr lang="en-GB" sz="2400" dirty="0"/>
              <a:t>(s</a:t>
            </a:r>
            <a:r>
              <a:rPr lang="en-GB" sz="2400" baseline="-25000" dirty="0"/>
              <a:t>1</a:t>
            </a:r>
            <a:r>
              <a:rPr lang="en-GB" sz="2400" dirty="0"/>
              <a:t>,s</a:t>
            </a:r>
            <a:r>
              <a:rPr lang="en-GB" sz="2400" baseline="-25000" dirty="0"/>
              <a:t>2</a:t>
            </a:r>
            <a:r>
              <a:rPr lang="en-GB" sz="2400" dirty="0"/>
              <a:t>,s</a:t>
            </a:r>
            <a:r>
              <a:rPr lang="en-GB" sz="2400" baseline="-25000" dirty="0"/>
              <a:t>3</a:t>
            </a:r>
            <a:r>
              <a:rPr lang="en-GB" sz="2400" dirty="0"/>
              <a:t>,s</a:t>
            </a:r>
            <a:r>
              <a:rPr lang="en-GB" sz="2400" baseline="-25000" dirty="0"/>
              <a:t>4</a:t>
            </a:r>
            <a:r>
              <a:rPr lang="en-GB" sz="2400" dirty="0"/>
              <a:t>) – using the parity checking matrix given in slide 5</a:t>
            </a:r>
            <a:endParaRPr lang="en-US" sz="2400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05800" cy="4572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s</a:t>
            </a:r>
            <a:r>
              <a:rPr lang="en-GB" sz="2400" baseline="-25000" dirty="0"/>
              <a:t>1</a:t>
            </a:r>
            <a:r>
              <a:rPr lang="en-GB" sz="2400" dirty="0"/>
              <a:t>= (d1+d2+d3+d4+d5+d6+d7+d8+d9+d10) mod 11</a:t>
            </a:r>
            <a:endParaRPr lang="en-GB" sz="2400" baseline="-25000" dirty="0"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s</a:t>
            </a:r>
            <a:r>
              <a:rPr lang="en-GB" sz="2400" baseline="-25000" dirty="0"/>
              <a:t>2</a:t>
            </a:r>
            <a:r>
              <a:rPr lang="en-GB" sz="2400" dirty="0"/>
              <a:t>= (d1+2*d2+3*d3+4*d4+5*d5+6*d6+7*d7+8*d8+9*d9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       +10*d10) mod 11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s</a:t>
            </a:r>
            <a:r>
              <a:rPr lang="en-GB" sz="2400" baseline="-25000" dirty="0"/>
              <a:t>3</a:t>
            </a:r>
            <a:r>
              <a:rPr lang="en-GB" sz="2400" dirty="0"/>
              <a:t>= (d1+2</a:t>
            </a:r>
            <a:r>
              <a:rPr lang="en-GB" sz="2400" baseline="30000" dirty="0"/>
              <a:t>2</a:t>
            </a:r>
            <a:r>
              <a:rPr lang="en-GB" sz="2400" dirty="0"/>
              <a:t>*d2+3</a:t>
            </a:r>
            <a:r>
              <a:rPr lang="en-GB" sz="2400" baseline="30000" dirty="0"/>
              <a:t>2</a:t>
            </a:r>
            <a:r>
              <a:rPr lang="en-GB" sz="2400" dirty="0"/>
              <a:t>*d3+4</a:t>
            </a:r>
            <a:r>
              <a:rPr lang="en-GB" sz="2400" baseline="30000" dirty="0"/>
              <a:t>2</a:t>
            </a:r>
            <a:r>
              <a:rPr lang="en-GB" sz="2400" dirty="0"/>
              <a:t>*d4+5</a:t>
            </a:r>
            <a:r>
              <a:rPr lang="en-GB" sz="2400" baseline="30000" dirty="0"/>
              <a:t>2</a:t>
            </a:r>
            <a:r>
              <a:rPr lang="en-GB" sz="2400" dirty="0"/>
              <a:t>*d5+6</a:t>
            </a:r>
            <a:r>
              <a:rPr lang="en-GB" sz="2400" baseline="30000" dirty="0"/>
              <a:t>2</a:t>
            </a:r>
            <a:r>
              <a:rPr lang="en-GB" sz="2400" dirty="0"/>
              <a:t>*d6+7</a:t>
            </a:r>
            <a:r>
              <a:rPr lang="en-GB" sz="2400" baseline="30000" dirty="0"/>
              <a:t>2</a:t>
            </a:r>
            <a:r>
              <a:rPr lang="en-GB" sz="2400" dirty="0"/>
              <a:t>*d7+8</a:t>
            </a:r>
            <a:r>
              <a:rPr lang="en-GB" sz="2400" baseline="30000" dirty="0"/>
              <a:t>2</a:t>
            </a:r>
            <a:r>
              <a:rPr lang="en-GB" sz="2400" dirty="0"/>
              <a:t>*d8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      +9</a:t>
            </a:r>
            <a:r>
              <a:rPr lang="en-GB" sz="2400" baseline="30000" dirty="0"/>
              <a:t>2</a:t>
            </a:r>
            <a:r>
              <a:rPr lang="en-GB" sz="2400" dirty="0"/>
              <a:t>*d9+10</a:t>
            </a:r>
            <a:r>
              <a:rPr lang="en-GB" sz="2400" baseline="30000" dirty="0"/>
              <a:t>2</a:t>
            </a:r>
            <a:r>
              <a:rPr lang="en-GB" sz="2400" dirty="0"/>
              <a:t>*d10) mod 11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    = (d1+4*d2+9*d3+5*d4+3*d5+3*d6+5*d7+9*d8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      +4*d9+d10) mod 11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s</a:t>
            </a:r>
            <a:r>
              <a:rPr lang="en-GB" sz="2400" baseline="-25000" dirty="0"/>
              <a:t>4</a:t>
            </a:r>
            <a:r>
              <a:rPr lang="en-GB" sz="2400" dirty="0"/>
              <a:t>= (d1+2</a:t>
            </a:r>
            <a:r>
              <a:rPr lang="en-GB" sz="2400" baseline="30000" dirty="0"/>
              <a:t>3</a:t>
            </a:r>
            <a:r>
              <a:rPr lang="en-GB" sz="2400" dirty="0"/>
              <a:t>*d2+3</a:t>
            </a:r>
            <a:r>
              <a:rPr lang="en-GB" sz="2400" baseline="30000" dirty="0"/>
              <a:t>3</a:t>
            </a:r>
            <a:r>
              <a:rPr lang="en-GB" sz="2400" dirty="0"/>
              <a:t>*d3+4</a:t>
            </a:r>
            <a:r>
              <a:rPr lang="en-GB" sz="2400" baseline="30000" dirty="0"/>
              <a:t>3</a:t>
            </a:r>
            <a:r>
              <a:rPr lang="en-GB" sz="2400" dirty="0"/>
              <a:t>*d4+5</a:t>
            </a:r>
            <a:r>
              <a:rPr lang="en-GB" sz="2400" baseline="30000" dirty="0"/>
              <a:t>3</a:t>
            </a:r>
            <a:r>
              <a:rPr lang="en-GB" sz="2400" dirty="0"/>
              <a:t>*d5+6</a:t>
            </a:r>
            <a:r>
              <a:rPr lang="en-GB" sz="2400" baseline="30000" dirty="0"/>
              <a:t>3</a:t>
            </a:r>
            <a:r>
              <a:rPr lang="en-GB" sz="2400" dirty="0"/>
              <a:t>*d6+7</a:t>
            </a:r>
            <a:r>
              <a:rPr lang="en-GB" sz="2400" baseline="30000" dirty="0"/>
              <a:t>3</a:t>
            </a:r>
            <a:r>
              <a:rPr lang="en-GB" sz="2400" dirty="0"/>
              <a:t>*d7+8</a:t>
            </a:r>
            <a:r>
              <a:rPr lang="en-GB" sz="2400" baseline="30000" dirty="0"/>
              <a:t>3</a:t>
            </a:r>
            <a:r>
              <a:rPr lang="en-GB" sz="2400" dirty="0"/>
              <a:t>*d8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      +9</a:t>
            </a:r>
            <a:r>
              <a:rPr lang="en-GB" sz="2400" baseline="30000" dirty="0"/>
              <a:t>3</a:t>
            </a:r>
            <a:r>
              <a:rPr lang="en-GB" sz="2400" dirty="0"/>
              <a:t>*d9+10</a:t>
            </a:r>
            <a:r>
              <a:rPr lang="en-GB" sz="2400" baseline="30000" dirty="0"/>
              <a:t>3</a:t>
            </a:r>
            <a:r>
              <a:rPr lang="en-GB" sz="2400" dirty="0"/>
              <a:t>*d10) mod 11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    = (d1+8*d2+5*d3+9*d4+4*d5+7*d6+2*d7+6*d8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      +3*d9+10*d10) mod 11 	</a:t>
            </a:r>
          </a:p>
          <a:p>
            <a:pPr>
              <a:lnSpc>
                <a:spcPct val="90000"/>
              </a:lnSpc>
              <a:buFontTx/>
              <a:buNone/>
            </a:pPr>
            <a:endParaRPr lang="el-GR" sz="2400" dirty="0">
              <a:cs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Decoding – after worked out syndromes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    </a:t>
            </a:r>
          </a:p>
          <a:p>
            <a:pPr>
              <a:buNone/>
            </a:pPr>
            <a:r>
              <a:rPr lang="en-GB" dirty="0"/>
              <a:t>	 S</a:t>
            </a:r>
            <a:r>
              <a:rPr lang="en-GB" baseline="-25000" dirty="0"/>
              <a:t>1                  </a:t>
            </a:r>
            <a:r>
              <a:rPr lang="en-GB" dirty="0"/>
              <a:t>S</a:t>
            </a:r>
            <a:r>
              <a:rPr lang="en-GB" baseline="-25000" dirty="0"/>
              <a:t>2</a:t>
            </a:r>
          </a:p>
          <a:p>
            <a:pPr>
              <a:buNone/>
            </a:pPr>
            <a:endParaRPr lang="en-GB" baseline="-25000" dirty="0"/>
          </a:p>
          <a:p>
            <a:pPr>
              <a:buNone/>
            </a:pPr>
            <a:endParaRPr lang="en-GB" baseline="-25000" dirty="0"/>
          </a:p>
          <a:p>
            <a:pPr>
              <a:buNone/>
            </a:pPr>
            <a:r>
              <a:rPr lang="en-GB" dirty="0"/>
              <a:t> 	 S</a:t>
            </a:r>
            <a:r>
              <a:rPr lang="en-GB" baseline="-25000" dirty="0"/>
              <a:t>3                    </a:t>
            </a:r>
            <a:r>
              <a:rPr lang="en-GB" dirty="0"/>
              <a:t>S</a:t>
            </a:r>
            <a:r>
              <a:rPr lang="en-GB" baseline="-25000" dirty="0"/>
              <a:t>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295400"/>
            <a:ext cx="4572000" cy="3810000"/>
          </a:xfrm>
        </p:spPr>
        <p:txBody>
          <a:bodyPr/>
          <a:lstStyle/>
          <a:p>
            <a:pPr>
              <a:buNone/>
            </a:pPr>
            <a:r>
              <a:rPr lang="en-GB" dirty="0"/>
              <a:t>	We are interested in working out: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	P = S</a:t>
            </a:r>
            <a:r>
              <a:rPr lang="en-GB" baseline="-25000" dirty="0"/>
              <a:t>2</a:t>
            </a:r>
            <a:r>
              <a:rPr lang="en-GB" baseline="30000" dirty="0"/>
              <a:t>2</a:t>
            </a:r>
            <a:r>
              <a:rPr lang="en-GB" dirty="0"/>
              <a:t>  - S</a:t>
            </a:r>
            <a:r>
              <a:rPr lang="en-GB" baseline="-25000" dirty="0"/>
              <a:t>1</a:t>
            </a:r>
            <a:r>
              <a:rPr lang="en-GB" dirty="0"/>
              <a:t> S</a:t>
            </a:r>
            <a:r>
              <a:rPr lang="en-GB" baseline="-25000" dirty="0"/>
              <a:t>3            </a:t>
            </a:r>
            <a:r>
              <a:rPr lang="en-GB" dirty="0"/>
              <a:t> </a:t>
            </a:r>
          </a:p>
          <a:p>
            <a:pPr>
              <a:buNone/>
            </a:pPr>
            <a:endParaRPr lang="en-GB" baseline="-25000" dirty="0"/>
          </a:p>
          <a:p>
            <a:pPr>
              <a:buNone/>
            </a:pPr>
            <a:r>
              <a:rPr lang="en-GB" dirty="0"/>
              <a:t>	Q = S</a:t>
            </a:r>
            <a:r>
              <a:rPr lang="en-GB" baseline="-25000" dirty="0"/>
              <a:t>1</a:t>
            </a:r>
            <a:r>
              <a:rPr lang="en-GB" dirty="0"/>
              <a:t> S</a:t>
            </a:r>
            <a:r>
              <a:rPr lang="en-GB" baseline="-25000" dirty="0"/>
              <a:t>4</a:t>
            </a:r>
            <a:r>
              <a:rPr lang="en-GB" dirty="0"/>
              <a:t> - S</a:t>
            </a:r>
            <a:r>
              <a:rPr lang="en-GB" baseline="-25000" dirty="0"/>
              <a:t>2</a:t>
            </a:r>
            <a:r>
              <a:rPr lang="en-GB" dirty="0"/>
              <a:t> S</a:t>
            </a:r>
            <a:r>
              <a:rPr lang="en-GB" baseline="-25000" dirty="0"/>
              <a:t>3         </a:t>
            </a:r>
            <a:r>
              <a:rPr lang="en-GB" dirty="0"/>
              <a:t> </a:t>
            </a:r>
            <a:endParaRPr lang="en-GB" baseline="-25000" dirty="0"/>
          </a:p>
          <a:p>
            <a:pPr>
              <a:buNone/>
            </a:pPr>
            <a:endParaRPr lang="en-GB" baseline="-25000" dirty="0"/>
          </a:p>
          <a:p>
            <a:pPr>
              <a:buNone/>
            </a:pPr>
            <a:r>
              <a:rPr lang="en-GB" dirty="0"/>
              <a:t>	R = S</a:t>
            </a:r>
            <a:r>
              <a:rPr lang="en-GB" baseline="-25000" dirty="0"/>
              <a:t>3</a:t>
            </a:r>
            <a:r>
              <a:rPr lang="en-GB" baseline="30000" dirty="0"/>
              <a:t>2</a:t>
            </a:r>
            <a:r>
              <a:rPr lang="en-GB" dirty="0"/>
              <a:t>  - S</a:t>
            </a:r>
            <a:r>
              <a:rPr lang="en-GB" baseline="-25000" dirty="0"/>
              <a:t>2</a:t>
            </a:r>
            <a:r>
              <a:rPr lang="en-GB" dirty="0"/>
              <a:t> S</a:t>
            </a:r>
            <a:r>
              <a:rPr lang="en-GB" baseline="-25000" dirty="0"/>
              <a:t>4</a:t>
            </a:r>
            <a:r>
              <a:rPr lang="en-GB" dirty="0"/>
              <a:t>     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EFD0-0B62-4057-BE6E-8820717404C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1981200"/>
            <a:ext cx="838200" cy="838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85800" y="3124200"/>
            <a:ext cx="838200" cy="838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600200" y="2667000"/>
            <a:ext cx="762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600200" y="26670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0" y="5334000"/>
            <a:ext cx="7467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because when all P,Q, and R are zeros, we know that there is a single error.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– More Details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flipH="1">
            <a:off x="457200" y="1600200"/>
            <a:ext cx="76200" cy="4525963"/>
          </a:xfrm>
        </p:spPr>
        <p:txBody>
          <a:bodyPr/>
          <a:lstStyle/>
          <a:p>
            <a:pPr>
              <a:buNone/>
            </a:pPr>
            <a:r>
              <a:rPr lang="en-GB" dirty="0"/>
              <a:t>    </a:t>
            </a:r>
          </a:p>
          <a:p>
            <a:pPr>
              <a:buNone/>
            </a:pPr>
            <a:r>
              <a:rPr lang="en-GB" dirty="0"/>
              <a:t>	</a:t>
            </a:r>
            <a:endParaRPr lang="en-GB" baseline="-25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371600"/>
            <a:ext cx="8763000" cy="5257800"/>
          </a:xfrm>
        </p:spPr>
        <p:txBody>
          <a:bodyPr/>
          <a:lstStyle/>
          <a:p>
            <a:pPr>
              <a:buNone/>
            </a:pPr>
            <a:r>
              <a:rPr lang="en-GB" dirty="0"/>
              <a:t>	Let’s assume that there is a single error of magnitude </a:t>
            </a:r>
            <a:r>
              <a:rPr lang="en-GB" i="1" dirty="0"/>
              <a:t>a</a:t>
            </a:r>
            <a:r>
              <a:rPr lang="en-GB" dirty="0"/>
              <a:t> in position </a:t>
            </a:r>
            <a:r>
              <a:rPr lang="en-GB" i="1" dirty="0" err="1"/>
              <a:t>i</a:t>
            </a:r>
            <a:r>
              <a:rPr lang="en-GB" dirty="0"/>
              <a:t>, (</a:t>
            </a:r>
            <a:r>
              <a:rPr lang="en-GB" i="1" dirty="0" err="1"/>
              <a:t>i</a:t>
            </a:r>
            <a:r>
              <a:rPr lang="en-GB" dirty="0"/>
              <a:t>=5 for example)</a:t>
            </a:r>
            <a:endParaRPr lang="en-GB" baseline="-25000" dirty="0"/>
          </a:p>
          <a:p>
            <a:pPr>
              <a:buNone/>
            </a:pPr>
            <a:r>
              <a:rPr lang="en-GB" sz="2400" dirty="0"/>
              <a:t>s</a:t>
            </a:r>
            <a:r>
              <a:rPr lang="en-GB" sz="2400" baseline="-25000" dirty="0"/>
              <a:t>1</a:t>
            </a:r>
            <a:r>
              <a:rPr lang="en-GB" sz="2400" dirty="0"/>
              <a:t> = (d1+d2+d3+d4+d5+</a:t>
            </a:r>
            <a:r>
              <a:rPr lang="en-GB" sz="2400" u="sng" dirty="0"/>
              <a:t>a</a:t>
            </a:r>
            <a:r>
              <a:rPr lang="en-GB" sz="2400" dirty="0"/>
              <a:t>+d6+d7+d8+d9+d10) mod 11</a:t>
            </a:r>
            <a:endParaRPr lang="en-GB" sz="2400" baseline="-25000" dirty="0"/>
          </a:p>
          <a:p>
            <a:pPr>
              <a:buNone/>
            </a:pPr>
            <a:endParaRPr lang="en-GB" baseline="-25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s</a:t>
            </a:r>
            <a:r>
              <a:rPr lang="en-GB" sz="2400" baseline="-25000" dirty="0"/>
              <a:t>2</a:t>
            </a:r>
            <a:r>
              <a:rPr lang="en-GB" sz="2400" dirty="0"/>
              <a:t>= (d1+2*d2+3*d3+4*d4+5*d5 +</a:t>
            </a:r>
            <a:r>
              <a:rPr lang="en-GB" sz="2400" u="sng" dirty="0"/>
              <a:t>5*a</a:t>
            </a:r>
            <a:r>
              <a:rPr lang="en-GB" sz="2400" dirty="0"/>
              <a:t>+6*d6+7*d7+8*d8+9*d9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       +10*d10) mod 11</a:t>
            </a:r>
          </a:p>
          <a:p>
            <a:pPr>
              <a:buNone/>
            </a:pPr>
            <a:r>
              <a:rPr lang="en-GB" dirty="0"/>
              <a:t>as </a:t>
            </a:r>
            <a:r>
              <a:rPr lang="en-GB" sz="2400" dirty="0"/>
              <a:t>(d1+d2+d3+d4+d5+d6+d7+d8+d9+d10) mod 11 = 0</a:t>
            </a:r>
          </a:p>
          <a:p>
            <a:pPr>
              <a:buNone/>
            </a:pPr>
            <a:r>
              <a:rPr lang="en-GB" sz="2400" dirty="0"/>
              <a:t>we get  error magnitude	</a:t>
            </a:r>
            <a:r>
              <a:rPr lang="en-GB" sz="2400" i="1" dirty="0"/>
              <a:t>a</a:t>
            </a:r>
            <a:r>
              <a:rPr lang="en-GB" sz="2400" dirty="0"/>
              <a:t> = s</a:t>
            </a:r>
            <a:r>
              <a:rPr lang="en-GB" sz="2400" baseline="-25000" dirty="0"/>
              <a:t>1           </a:t>
            </a:r>
            <a:endParaRPr lang="en-GB" sz="2400" dirty="0"/>
          </a:p>
          <a:p>
            <a:pPr>
              <a:buNone/>
            </a:pPr>
            <a:r>
              <a:rPr lang="en-GB" dirty="0"/>
              <a:t>similarly, error position</a:t>
            </a:r>
            <a:r>
              <a:rPr lang="en-GB" i="1" dirty="0"/>
              <a:t>	</a:t>
            </a:r>
            <a:r>
              <a:rPr lang="en-GB" i="1" dirty="0" err="1"/>
              <a:t>i</a:t>
            </a:r>
            <a:r>
              <a:rPr lang="en-GB" i="1" dirty="0"/>
              <a:t> </a:t>
            </a:r>
            <a:r>
              <a:rPr lang="en-GB" dirty="0"/>
              <a:t>= s</a:t>
            </a:r>
            <a:r>
              <a:rPr lang="en-GB" baseline="-25000" dirty="0"/>
              <a:t>2</a:t>
            </a:r>
            <a:r>
              <a:rPr lang="en-GB" dirty="0"/>
              <a:t>/</a:t>
            </a:r>
            <a:r>
              <a:rPr lang="en-GB" i="1" dirty="0"/>
              <a:t>a</a:t>
            </a:r>
            <a:r>
              <a:rPr lang="en-GB" dirty="0"/>
              <a:t> =  s</a:t>
            </a:r>
            <a:r>
              <a:rPr lang="en-GB" baseline="-25000" dirty="0"/>
              <a:t>2</a:t>
            </a:r>
            <a:r>
              <a:rPr lang="en-GB" dirty="0"/>
              <a:t>/s</a:t>
            </a:r>
            <a:r>
              <a:rPr lang="en-GB" baseline="-25000" dirty="0"/>
              <a:t>1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(ref last week’s lecture for single error correction)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EFD0-0B62-4057-BE6E-8820717404C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– More Details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flipH="1">
            <a:off x="457200" y="1600200"/>
            <a:ext cx="76200" cy="4525963"/>
          </a:xfrm>
        </p:spPr>
        <p:txBody>
          <a:bodyPr/>
          <a:lstStyle/>
          <a:p>
            <a:pPr>
              <a:buNone/>
            </a:pPr>
            <a:r>
              <a:rPr lang="en-GB" dirty="0"/>
              <a:t>    </a:t>
            </a:r>
          </a:p>
          <a:p>
            <a:pPr>
              <a:buNone/>
            </a:pPr>
            <a:r>
              <a:rPr lang="en-GB" dirty="0"/>
              <a:t>	</a:t>
            </a:r>
            <a:endParaRPr lang="en-GB" baseline="-25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371600"/>
            <a:ext cx="8382000" cy="5105400"/>
          </a:xfrm>
        </p:spPr>
        <p:txBody>
          <a:bodyPr/>
          <a:lstStyle/>
          <a:p>
            <a:pPr>
              <a:buNone/>
            </a:pPr>
            <a:r>
              <a:rPr lang="en-GB" dirty="0"/>
              <a:t>	When there are two errors, w</a:t>
            </a:r>
            <a:r>
              <a:rPr lang="en-GB" dirty="0">
                <a:cs typeface="Arial" charset="0"/>
              </a:rPr>
              <a:t>e need to work out 4 information: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dirty="0">
                <a:cs typeface="Arial" charset="0"/>
              </a:rPr>
              <a:t>		two positions (</a:t>
            </a:r>
            <a:r>
              <a:rPr lang="en-GB" i="1" dirty="0" err="1">
                <a:cs typeface="Arial" charset="0"/>
              </a:rPr>
              <a:t>i</a:t>
            </a:r>
            <a:r>
              <a:rPr lang="en-GB" i="1" dirty="0">
                <a:cs typeface="Arial" charset="0"/>
              </a:rPr>
              <a:t>, j</a:t>
            </a:r>
            <a:r>
              <a:rPr lang="en-GB" dirty="0">
                <a:cs typeface="Arial" charset="0"/>
              </a:rPr>
              <a:t>) and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dirty="0">
                <a:cs typeface="Arial" charset="0"/>
              </a:rPr>
              <a:t>		two error magnitudes (</a:t>
            </a:r>
            <a:r>
              <a:rPr lang="en-GB" i="1" dirty="0">
                <a:cs typeface="Arial" charset="0"/>
              </a:rPr>
              <a:t>a, b</a:t>
            </a:r>
            <a:r>
              <a:rPr lang="en-GB" dirty="0">
                <a:cs typeface="Arial" charset="0"/>
              </a:rPr>
              <a:t>).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dirty="0"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i="1" dirty="0"/>
              <a:t>	</a:t>
            </a:r>
            <a:r>
              <a:rPr lang="en-GB" dirty="0" err="1">
                <a:highlight>
                  <a:srgbClr val="FF0000"/>
                </a:highlight>
              </a:rPr>
              <a:t>i</a:t>
            </a:r>
            <a:r>
              <a:rPr lang="en-GB" dirty="0">
                <a:highlight>
                  <a:srgbClr val="FF0000"/>
                </a:highlight>
              </a:rPr>
              <a:t> = (- Q + √(Q2-4*P*R)) / 2*P</a:t>
            </a:r>
          </a:p>
          <a:p>
            <a:pPr>
              <a:lnSpc>
                <a:spcPct val="80000"/>
              </a:lnSpc>
              <a:buNone/>
            </a:pPr>
            <a:r>
              <a:rPr lang="en-GB" dirty="0"/>
              <a:t>	</a:t>
            </a:r>
            <a:r>
              <a:rPr lang="en-GB" dirty="0">
                <a:highlight>
                  <a:srgbClr val="FF0000"/>
                </a:highlight>
              </a:rPr>
              <a:t>j = (- Q -  √(Q2-4*P*R)) / 2*P</a:t>
            </a:r>
          </a:p>
          <a:p>
            <a:pPr>
              <a:lnSpc>
                <a:spcPct val="80000"/>
              </a:lnSpc>
              <a:buNone/>
            </a:pPr>
            <a:endParaRPr lang="en-GB" i="1" dirty="0">
              <a:cs typeface="Arial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i="1" dirty="0"/>
              <a:t>	b</a:t>
            </a:r>
            <a:r>
              <a:rPr lang="en-US" dirty="0"/>
              <a:t> = (</a:t>
            </a:r>
            <a:r>
              <a:rPr lang="en-US" i="1" dirty="0" err="1"/>
              <a:t>i</a:t>
            </a:r>
            <a:r>
              <a:rPr lang="en-US" i="1" dirty="0"/>
              <a:t>*s</a:t>
            </a:r>
            <a:r>
              <a:rPr lang="en-US" i="1" baseline="-25000" dirty="0"/>
              <a:t>1</a:t>
            </a:r>
            <a:r>
              <a:rPr lang="en-US" i="1" dirty="0"/>
              <a:t>- s</a:t>
            </a:r>
            <a:r>
              <a:rPr lang="en-US" i="1" baseline="-25000" dirty="0"/>
              <a:t>2</a:t>
            </a:r>
            <a:r>
              <a:rPr lang="en-US" dirty="0"/>
              <a:t>) / (</a:t>
            </a:r>
            <a:r>
              <a:rPr lang="en-US" i="1" dirty="0" err="1"/>
              <a:t>i</a:t>
            </a:r>
            <a:r>
              <a:rPr lang="en-US" i="1" dirty="0"/>
              <a:t> - j</a:t>
            </a:r>
            <a:r>
              <a:rPr lang="en-US" dirty="0"/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i="1" dirty="0"/>
              <a:t>	a</a:t>
            </a:r>
            <a:r>
              <a:rPr lang="en-US" dirty="0"/>
              <a:t> = 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i="1" dirty="0"/>
              <a:t> – b</a:t>
            </a:r>
            <a:endParaRPr lang="el-GR" dirty="0"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l-GR" dirty="0"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EFD0-0B62-4057-BE6E-8820717404C6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514600" y="4038600"/>
            <a:ext cx="16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14600" y="3581400"/>
            <a:ext cx="16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FA74-BDA5-4D92-BC04-044D92CCF558}" type="slidenum">
              <a:rPr lang="en-US"/>
              <a:pPr/>
              <a:t>15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Decode from 4 digit syndromes (s</a:t>
            </a:r>
            <a:r>
              <a:rPr lang="en-GB" sz="4000" baseline="-25000" dirty="0"/>
              <a:t>1</a:t>
            </a:r>
            <a:r>
              <a:rPr lang="en-GB" sz="4000" dirty="0"/>
              <a:t>,s</a:t>
            </a:r>
            <a:r>
              <a:rPr lang="en-GB" sz="4000" baseline="-25000" dirty="0"/>
              <a:t>2</a:t>
            </a:r>
            <a:r>
              <a:rPr lang="en-GB" sz="4000" dirty="0"/>
              <a:t>,s</a:t>
            </a:r>
            <a:r>
              <a:rPr lang="en-GB" sz="4000" baseline="-25000" dirty="0"/>
              <a:t>3</a:t>
            </a:r>
            <a:r>
              <a:rPr lang="en-GB" sz="4000" dirty="0"/>
              <a:t>,s</a:t>
            </a:r>
            <a:r>
              <a:rPr lang="en-GB" sz="4000" baseline="-25000" dirty="0"/>
              <a:t>4</a:t>
            </a:r>
            <a:r>
              <a:rPr lang="en-GB" sz="4000" dirty="0"/>
              <a:t>)     -     proof</a:t>
            </a:r>
            <a:endParaRPr lang="en-US" sz="4000" dirty="0"/>
          </a:p>
        </p:txBody>
      </p:sp>
      <p:sp>
        <p:nvSpPr>
          <p:cNvPr id="34834" name="Rectangle 18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76400"/>
            <a:ext cx="4038600" cy="4419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For </a:t>
            </a:r>
            <a:r>
              <a:rPr lang="en-GB" sz="2400" i="1" dirty="0" err="1"/>
              <a:t>i</a:t>
            </a:r>
            <a:r>
              <a:rPr lang="en-GB" sz="2400" i="1" dirty="0"/>
              <a:t>=1,2,…10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	s</a:t>
            </a:r>
            <a:r>
              <a:rPr lang="en-GB" sz="2400" baseline="-25000" dirty="0"/>
              <a:t>1</a:t>
            </a:r>
            <a:r>
              <a:rPr lang="en-GB" sz="2400" dirty="0"/>
              <a:t>=</a:t>
            </a:r>
            <a:r>
              <a:rPr lang="el-GR" sz="2400" dirty="0">
                <a:cs typeface="Arial" charset="0"/>
              </a:rPr>
              <a:t>Σ</a:t>
            </a:r>
            <a:r>
              <a:rPr lang="en-GB" sz="2400" dirty="0">
                <a:cs typeface="Arial" charset="0"/>
              </a:rPr>
              <a:t> d</a:t>
            </a:r>
            <a:r>
              <a:rPr lang="en-GB" sz="2400" baseline="-25000" dirty="0">
                <a:cs typeface="Arial" charset="0"/>
              </a:rPr>
              <a:t>i </a:t>
            </a:r>
            <a:r>
              <a:rPr lang="en-GB" sz="2400" dirty="0">
                <a:cs typeface="Arial" charset="0"/>
              </a:rPr>
              <a:t>= d</a:t>
            </a:r>
            <a:r>
              <a:rPr lang="en-GB" sz="2400" baseline="-25000" dirty="0">
                <a:cs typeface="Arial" charset="0"/>
              </a:rPr>
              <a:t>1</a:t>
            </a:r>
            <a:r>
              <a:rPr lang="en-GB" sz="2400" dirty="0">
                <a:cs typeface="Arial" charset="0"/>
              </a:rPr>
              <a:t>+d</a:t>
            </a:r>
            <a:r>
              <a:rPr lang="en-GB" sz="2400" baseline="-25000" dirty="0">
                <a:cs typeface="Arial" charset="0"/>
              </a:rPr>
              <a:t>2</a:t>
            </a:r>
            <a:r>
              <a:rPr lang="en-GB" sz="2400" dirty="0">
                <a:cs typeface="Arial" charset="0"/>
              </a:rPr>
              <a:t>+…….+d</a:t>
            </a:r>
            <a:r>
              <a:rPr lang="en-GB" sz="2400" baseline="-25000" dirty="0">
                <a:cs typeface="Arial" charset="0"/>
              </a:rPr>
              <a:t>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	s</a:t>
            </a:r>
            <a:r>
              <a:rPr lang="en-GB" sz="2400" baseline="-25000" dirty="0"/>
              <a:t>2</a:t>
            </a:r>
            <a:r>
              <a:rPr lang="en-GB" sz="2400" dirty="0"/>
              <a:t>=</a:t>
            </a:r>
            <a:r>
              <a:rPr lang="el-GR" sz="2400" dirty="0">
                <a:cs typeface="Arial" charset="0"/>
              </a:rPr>
              <a:t>Σ</a:t>
            </a:r>
            <a:r>
              <a:rPr lang="en-GB" sz="2400" dirty="0">
                <a:cs typeface="Arial" charset="0"/>
              </a:rPr>
              <a:t> </a:t>
            </a:r>
            <a:r>
              <a:rPr lang="en-GB" sz="2400" i="1" dirty="0" err="1">
                <a:cs typeface="Arial" charset="0"/>
              </a:rPr>
              <a:t>i</a:t>
            </a:r>
            <a:r>
              <a:rPr lang="en-GB" sz="2400" dirty="0">
                <a:cs typeface="Arial" charset="0"/>
              </a:rPr>
              <a:t>*x</a:t>
            </a:r>
            <a:r>
              <a:rPr lang="en-GB" sz="2400" baseline="-25000" dirty="0">
                <a:cs typeface="Arial" charset="0"/>
              </a:rPr>
              <a:t>i</a:t>
            </a:r>
            <a:endParaRPr lang="el-GR" sz="2400" baseline="-25000" dirty="0"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	s</a:t>
            </a:r>
            <a:r>
              <a:rPr lang="en-GB" sz="2400" baseline="-25000" dirty="0"/>
              <a:t>3</a:t>
            </a:r>
            <a:r>
              <a:rPr lang="en-GB" sz="2400" dirty="0"/>
              <a:t>=</a:t>
            </a:r>
            <a:r>
              <a:rPr lang="el-GR" sz="2400" dirty="0">
                <a:cs typeface="Arial" charset="0"/>
              </a:rPr>
              <a:t>Σ</a:t>
            </a:r>
            <a:r>
              <a:rPr lang="en-GB" sz="2400" dirty="0">
                <a:cs typeface="Arial" charset="0"/>
              </a:rPr>
              <a:t> </a:t>
            </a:r>
            <a:r>
              <a:rPr lang="en-GB" sz="2400" i="1" dirty="0">
                <a:cs typeface="Arial" charset="0"/>
              </a:rPr>
              <a:t>i</a:t>
            </a:r>
            <a:r>
              <a:rPr lang="en-GB" sz="2400" i="1" baseline="30000" dirty="0">
                <a:cs typeface="Arial" charset="0"/>
              </a:rPr>
              <a:t>2</a:t>
            </a:r>
            <a:r>
              <a:rPr lang="en-GB" sz="2400" dirty="0">
                <a:cs typeface="Arial" charset="0"/>
              </a:rPr>
              <a:t>x</a:t>
            </a:r>
            <a:r>
              <a:rPr lang="en-GB" sz="2400" baseline="-25000" dirty="0">
                <a:cs typeface="Arial" charset="0"/>
              </a:rPr>
              <a:t>i</a:t>
            </a:r>
            <a:endParaRPr lang="el-GR" sz="2400" baseline="-25000" dirty="0"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	s</a:t>
            </a:r>
            <a:r>
              <a:rPr lang="en-GB" sz="2400" baseline="-25000" dirty="0"/>
              <a:t>4</a:t>
            </a:r>
            <a:r>
              <a:rPr lang="en-GB" sz="2400" dirty="0"/>
              <a:t>=</a:t>
            </a:r>
            <a:r>
              <a:rPr lang="el-GR" sz="2400" dirty="0">
                <a:cs typeface="Arial" charset="0"/>
              </a:rPr>
              <a:t>Σ</a:t>
            </a:r>
            <a:r>
              <a:rPr lang="en-GB" sz="2400" dirty="0">
                <a:cs typeface="Arial" charset="0"/>
              </a:rPr>
              <a:t> </a:t>
            </a:r>
            <a:r>
              <a:rPr lang="en-GB" sz="2400" i="1" dirty="0">
                <a:cs typeface="Arial" charset="0"/>
              </a:rPr>
              <a:t>i</a:t>
            </a:r>
            <a:r>
              <a:rPr lang="en-GB" sz="2400" i="1" baseline="30000" dirty="0">
                <a:cs typeface="Arial" charset="0"/>
              </a:rPr>
              <a:t>3</a:t>
            </a:r>
            <a:r>
              <a:rPr lang="en-GB" sz="2400" dirty="0">
                <a:cs typeface="Arial" charset="0"/>
              </a:rPr>
              <a:t>x</a:t>
            </a:r>
            <a:r>
              <a:rPr lang="en-GB" sz="2400" baseline="-25000" dirty="0">
                <a:cs typeface="Arial" charset="0"/>
              </a:rPr>
              <a:t>i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400" baseline="-25000" dirty="0"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>
                <a:cs typeface="Arial" charset="0"/>
              </a:rPr>
              <a:t>If </a:t>
            </a:r>
            <a:r>
              <a:rPr lang="en-GB" sz="2400" dirty="0"/>
              <a:t>(s</a:t>
            </a:r>
            <a:r>
              <a:rPr lang="en-GB" sz="2400" baseline="-25000" dirty="0"/>
              <a:t>1</a:t>
            </a:r>
            <a:r>
              <a:rPr lang="en-GB" sz="2400" dirty="0"/>
              <a:t>,s</a:t>
            </a:r>
            <a:r>
              <a:rPr lang="en-GB" sz="2400" baseline="-25000" dirty="0"/>
              <a:t>2</a:t>
            </a:r>
            <a:r>
              <a:rPr lang="en-GB" sz="2400" dirty="0"/>
              <a:t>,s</a:t>
            </a:r>
            <a:r>
              <a:rPr lang="en-GB" sz="2400" baseline="-25000" dirty="0"/>
              <a:t>3</a:t>
            </a:r>
            <a:r>
              <a:rPr lang="en-GB" sz="2400" dirty="0"/>
              <a:t>,s</a:t>
            </a:r>
            <a:r>
              <a:rPr lang="en-GB" sz="2400" baseline="-25000" dirty="0"/>
              <a:t>4</a:t>
            </a:r>
            <a:r>
              <a:rPr lang="en-GB" sz="2400" dirty="0"/>
              <a:t>) =(0,0,0,0),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	</a:t>
            </a:r>
            <a:r>
              <a:rPr lang="en-GB" sz="2400" dirty="0">
                <a:sym typeface="Wingdings" pitchFamily="2" charset="2"/>
              </a:rPr>
              <a:t> </a:t>
            </a:r>
            <a:r>
              <a:rPr lang="en-GB" sz="2400" dirty="0"/>
              <a:t>no errors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What if there two errors?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>
                <a:cs typeface="Arial" charset="0"/>
              </a:rPr>
              <a:t>Need 4 information: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>
                <a:cs typeface="Arial" charset="0"/>
              </a:rPr>
              <a:t>two positions (</a:t>
            </a:r>
            <a:r>
              <a:rPr lang="en-GB" sz="2400" dirty="0" err="1">
                <a:cs typeface="Arial" charset="0"/>
              </a:rPr>
              <a:t>i,j</a:t>
            </a:r>
            <a:r>
              <a:rPr lang="en-GB" sz="2400" dirty="0">
                <a:cs typeface="Arial" charset="0"/>
              </a:rPr>
              <a:t>) and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>
                <a:cs typeface="Arial" charset="0"/>
              </a:rPr>
              <a:t>two magnitudes (</a:t>
            </a:r>
            <a:r>
              <a:rPr lang="en-GB" sz="2400" dirty="0" err="1">
                <a:cs typeface="Arial" charset="0"/>
              </a:rPr>
              <a:t>a,b</a:t>
            </a:r>
            <a:r>
              <a:rPr lang="en-GB" sz="2400" dirty="0">
                <a:cs typeface="Arial" charset="0"/>
              </a:rPr>
              <a:t>).</a:t>
            </a:r>
            <a:endParaRPr lang="el-GR" sz="2400" dirty="0">
              <a:cs typeface="Arial" charset="0"/>
            </a:endParaRPr>
          </a:p>
        </p:txBody>
      </p:sp>
      <p:sp>
        <p:nvSpPr>
          <p:cNvPr id="34832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676400"/>
            <a:ext cx="4343400" cy="4373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400" dirty="0"/>
              <a:t>Suppose two errors of and </a:t>
            </a:r>
            <a:r>
              <a:rPr lang="en-GB" sz="2400" i="1" dirty="0"/>
              <a:t>j</a:t>
            </a:r>
            <a:r>
              <a:rPr lang="en-GB" sz="2400" dirty="0"/>
              <a:t> respectively. 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	    </a:t>
            </a:r>
            <a:r>
              <a:rPr lang="en-GB" sz="2400" i="1" dirty="0"/>
              <a:t>a + b</a:t>
            </a:r>
            <a:r>
              <a:rPr lang="en-GB" sz="2400" dirty="0"/>
              <a:t> = s</a:t>
            </a:r>
            <a:r>
              <a:rPr lang="en-GB" sz="2400" baseline="-25000" dirty="0"/>
              <a:t>1 	</a:t>
            </a:r>
            <a:r>
              <a:rPr lang="en-GB" sz="2400" dirty="0"/>
              <a:t>(1)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>
                <a:cs typeface="Arial" charset="0"/>
              </a:rPr>
              <a:t>	  </a:t>
            </a:r>
            <a:r>
              <a:rPr lang="en-GB" sz="2400" i="1" dirty="0" err="1">
                <a:cs typeface="Arial" charset="0"/>
              </a:rPr>
              <a:t>i</a:t>
            </a:r>
            <a:r>
              <a:rPr lang="en-GB" sz="2400" i="1" dirty="0">
                <a:cs typeface="Arial" charset="0"/>
              </a:rPr>
              <a:t>*a + j*b</a:t>
            </a:r>
            <a:r>
              <a:rPr lang="en-GB" sz="2400" dirty="0">
                <a:cs typeface="Arial" charset="0"/>
              </a:rPr>
              <a:t> = </a:t>
            </a:r>
            <a:r>
              <a:rPr lang="en-GB" sz="2400" dirty="0"/>
              <a:t>s</a:t>
            </a:r>
            <a:r>
              <a:rPr lang="en-GB" sz="2400" baseline="-25000" dirty="0"/>
              <a:t>2</a:t>
            </a:r>
            <a:r>
              <a:rPr lang="en-GB" sz="2400" dirty="0"/>
              <a:t> 	(2)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	 </a:t>
            </a:r>
            <a:r>
              <a:rPr lang="en-GB" sz="2400" i="1" dirty="0">
                <a:cs typeface="Arial" charset="0"/>
              </a:rPr>
              <a:t>i</a:t>
            </a:r>
            <a:r>
              <a:rPr lang="en-GB" sz="2400" i="1" baseline="30000" dirty="0">
                <a:cs typeface="Arial" charset="0"/>
              </a:rPr>
              <a:t>2</a:t>
            </a:r>
            <a:r>
              <a:rPr lang="en-GB" sz="2400" i="1" dirty="0">
                <a:cs typeface="Arial" charset="0"/>
              </a:rPr>
              <a:t>*a + j</a:t>
            </a:r>
            <a:r>
              <a:rPr lang="en-GB" sz="2400" i="1" baseline="30000" dirty="0">
                <a:cs typeface="Arial" charset="0"/>
              </a:rPr>
              <a:t>2</a:t>
            </a:r>
            <a:r>
              <a:rPr lang="en-GB" sz="2400" i="1" dirty="0">
                <a:cs typeface="Arial" charset="0"/>
              </a:rPr>
              <a:t>*b</a:t>
            </a:r>
            <a:r>
              <a:rPr lang="en-GB" sz="2400" dirty="0">
                <a:cs typeface="Arial" charset="0"/>
              </a:rPr>
              <a:t> = </a:t>
            </a:r>
            <a:r>
              <a:rPr lang="en-GB" sz="2400" dirty="0"/>
              <a:t>s</a:t>
            </a:r>
            <a:r>
              <a:rPr lang="en-GB" sz="2400" baseline="-25000" dirty="0"/>
              <a:t>3</a:t>
            </a:r>
            <a:r>
              <a:rPr lang="en-GB" sz="2400" dirty="0"/>
              <a:t> 	(3)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	 </a:t>
            </a:r>
            <a:r>
              <a:rPr lang="en-GB" sz="2400" i="1" dirty="0">
                <a:cs typeface="Arial" charset="0"/>
              </a:rPr>
              <a:t>i</a:t>
            </a:r>
            <a:r>
              <a:rPr lang="en-GB" sz="2400" i="1" baseline="30000" dirty="0">
                <a:cs typeface="Arial" charset="0"/>
              </a:rPr>
              <a:t>3</a:t>
            </a:r>
            <a:r>
              <a:rPr lang="en-GB" sz="2400" i="1" dirty="0">
                <a:cs typeface="Arial" charset="0"/>
              </a:rPr>
              <a:t>*a + j</a:t>
            </a:r>
            <a:r>
              <a:rPr lang="en-GB" sz="2400" i="1" baseline="30000" dirty="0">
                <a:cs typeface="Arial" charset="0"/>
              </a:rPr>
              <a:t>3</a:t>
            </a:r>
            <a:r>
              <a:rPr lang="en-GB" sz="2400" i="1" dirty="0">
                <a:cs typeface="Arial" charset="0"/>
              </a:rPr>
              <a:t>*b</a:t>
            </a:r>
            <a:r>
              <a:rPr lang="en-GB" sz="2400" dirty="0">
                <a:cs typeface="Arial" charset="0"/>
              </a:rPr>
              <a:t> = </a:t>
            </a:r>
            <a:r>
              <a:rPr lang="en-GB" sz="2400" dirty="0"/>
              <a:t>s</a:t>
            </a:r>
            <a:r>
              <a:rPr lang="en-GB" sz="2400" baseline="-25000" dirty="0"/>
              <a:t>4</a:t>
            </a:r>
            <a:r>
              <a:rPr lang="en-GB" sz="2400" dirty="0"/>
              <a:t> 	(4)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	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GB" sz="2400" dirty="0"/>
              <a:t>Thus, to find </a:t>
            </a:r>
            <a:r>
              <a:rPr lang="en-GB" sz="2400" i="1" dirty="0" err="1"/>
              <a:t>a,b,i</a:t>
            </a:r>
            <a:r>
              <a:rPr lang="en-GB" sz="2400" i="1" dirty="0"/>
              <a:t>,</a:t>
            </a:r>
            <a:r>
              <a:rPr lang="en-GB" sz="2400" dirty="0"/>
              <a:t> and </a:t>
            </a:r>
            <a:r>
              <a:rPr lang="en-GB" sz="2400" i="1" dirty="0"/>
              <a:t>j</a:t>
            </a:r>
            <a:r>
              <a:rPr lang="en-GB" sz="2400" dirty="0"/>
              <a:t> is to solve these 4 equations. Note that they are non-linear equations.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3D8-034F-4882-8329-6121624FDCF5}" type="slidenum">
              <a:rPr lang="en-US"/>
              <a:pPr/>
              <a:t>16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Decode from 4-digit syndromes (s</a:t>
            </a:r>
            <a:r>
              <a:rPr lang="en-GB" sz="4000" baseline="-25000" dirty="0"/>
              <a:t>1</a:t>
            </a:r>
            <a:r>
              <a:rPr lang="en-GB" sz="4000" dirty="0"/>
              <a:t>,s</a:t>
            </a:r>
            <a:r>
              <a:rPr lang="en-GB" sz="4000" baseline="-25000" dirty="0"/>
              <a:t>2</a:t>
            </a:r>
            <a:r>
              <a:rPr lang="en-GB" sz="4000" dirty="0"/>
              <a:t>,s</a:t>
            </a:r>
            <a:r>
              <a:rPr lang="en-GB" sz="4000" baseline="-25000" dirty="0"/>
              <a:t>3</a:t>
            </a:r>
            <a:r>
              <a:rPr lang="en-GB" sz="4000" dirty="0"/>
              <a:t>,s</a:t>
            </a:r>
            <a:r>
              <a:rPr lang="en-GB" sz="4000" baseline="-25000" dirty="0"/>
              <a:t>4</a:t>
            </a:r>
            <a:r>
              <a:rPr lang="en-GB" sz="4000" dirty="0"/>
              <a:t>)  - proof cont.</a:t>
            </a:r>
            <a:endParaRPr lang="en-US" sz="4000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4267200" cy="46482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400">
                <a:cs typeface="Arial" charset="0"/>
              </a:rPr>
              <a:t>To solve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	    </a:t>
            </a:r>
            <a:r>
              <a:rPr lang="en-GB" sz="2400" i="1"/>
              <a:t>a + b</a:t>
            </a:r>
            <a:r>
              <a:rPr lang="en-GB" sz="2400"/>
              <a:t> = s</a:t>
            </a:r>
            <a:r>
              <a:rPr lang="en-GB" sz="2400" baseline="-25000"/>
              <a:t>1 	</a:t>
            </a:r>
            <a:r>
              <a:rPr lang="en-GB" sz="2400"/>
              <a:t>(1)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>
                <a:cs typeface="Arial" charset="0"/>
              </a:rPr>
              <a:t>	  </a:t>
            </a:r>
            <a:r>
              <a:rPr lang="en-GB" sz="2400" i="1">
                <a:cs typeface="Arial" charset="0"/>
              </a:rPr>
              <a:t>i*a + j*b</a:t>
            </a:r>
            <a:r>
              <a:rPr lang="en-GB" sz="2400">
                <a:cs typeface="Arial" charset="0"/>
              </a:rPr>
              <a:t> = </a:t>
            </a:r>
            <a:r>
              <a:rPr lang="en-GB" sz="2400"/>
              <a:t>s</a:t>
            </a:r>
            <a:r>
              <a:rPr lang="en-GB" sz="2400" baseline="-25000"/>
              <a:t>2</a:t>
            </a:r>
            <a:r>
              <a:rPr lang="en-GB" sz="2400"/>
              <a:t> 	(2)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	 </a:t>
            </a:r>
            <a:r>
              <a:rPr lang="en-GB" sz="2400" i="1">
                <a:cs typeface="Arial" charset="0"/>
              </a:rPr>
              <a:t>i</a:t>
            </a:r>
            <a:r>
              <a:rPr lang="en-GB" sz="2400" i="1" baseline="30000">
                <a:cs typeface="Arial" charset="0"/>
              </a:rPr>
              <a:t>2</a:t>
            </a:r>
            <a:r>
              <a:rPr lang="en-GB" sz="2400" i="1">
                <a:cs typeface="Arial" charset="0"/>
              </a:rPr>
              <a:t>*a + j</a:t>
            </a:r>
            <a:r>
              <a:rPr lang="en-GB" sz="2400" i="1" baseline="30000">
                <a:cs typeface="Arial" charset="0"/>
              </a:rPr>
              <a:t>2</a:t>
            </a:r>
            <a:r>
              <a:rPr lang="en-GB" sz="2400" i="1">
                <a:cs typeface="Arial" charset="0"/>
              </a:rPr>
              <a:t>*b</a:t>
            </a:r>
            <a:r>
              <a:rPr lang="en-GB" sz="2400">
                <a:cs typeface="Arial" charset="0"/>
              </a:rPr>
              <a:t> = </a:t>
            </a:r>
            <a:r>
              <a:rPr lang="en-GB" sz="2400"/>
              <a:t>s</a:t>
            </a:r>
            <a:r>
              <a:rPr lang="en-GB" sz="2400" baseline="-25000"/>
              <a:t>3</a:t>
            </a:r>
            <a:r>
              <a:rPr lang="en-GB" sz="2400"/>
              <a:t> 	(3)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	 </a:t>
            </a:r>
            <a:r>
              <a:rPr lang="en-GB" sz="2400" i="1">
                <a:cs typeface="Arial" charset="0"/>
              </a:rPr>
              <a:t>i</a:t>
            </a:r>
            <a:r>
              <a:rPr lang="en-GB" sz="2400" i="1" baseline="30000">
                <a:cs typeface="Arial" charset="0"/>
              </a:rPr>
              <a:t>3</a:t>
            </a:r>
            <a:r>
              <a:rPr lang="en-GB" sz="2400" i="1">
                <a:cs typeface="Arial" charset="0"/>
              </a:rPr>
              <a:t>*a + j</a:t>
            </a:r>
            <a:r>
              <a:rPr lang="en-GB" sz="2400" i="1" baseline="30000">
                <a:cs typeface="Arial" charset="0"/>
              </a:rPr>
              <a:t>3</a:t>
            </a:r>
            <a:r>
              <a:rPr lang="en-GB" sz="2400" i="1">
                <a:cs typeface="Arial" charset="0"/>
              </a:rPr>
              <a:t>*b</a:t>
            </a:r>
            <a:r>
              <a:rPr lang="en-GB" sz="2400">
                <a:cs typeface="Arial" charset="0"/>
              </a:rPr>
              <a:t> = </a:t>
            </a:r>
            <a:r>
              <a:rPr lang="en-GB" sz="2400"/>
              <a:t>s</a:t>
            </a:r>
            <a:r>
              <a:rPr lang="en-GB" sz="2400" baseline="-25000"/>
              <a:t>4</a:t>
            </a:r>
            <a:r>
              <a:rPr lang="en-GB" sz="2400"/>
              <a:t> 	(4)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First we try to eliminate </a:t>
            </a:r>
            <a:r>
              <a:rPr lang="en-GB" sz="2400" i="1"/>
              <a:t>a,b,j: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i="1"/>
              <a:t>i x (1) – (2) gives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GB" sz="2400" i="1"/>
              <a:t>b(i-j)=is</a:t>
            </a:r>
            <a:r>
              <a:rPr lang="en-GB" sz="2400" i="1" baseline="-25000"/>
              <a:t>1</a:t>
            </a:r>
            <a:r>
              <a:rPr lang="en-GB" sz="2400" i="1"/>
              <a:t>-s</a:t>
            </a:r>
            <a:r>
              <a:rPr lang="en-GB" sz="2400" i="1" baseline="-25000"/>
              <a:t>2</a:t>
            </a:r>
            <a:r>
              <a:rPr lang="en-GB" sz="2400" i="1"/>
              <a:t>	  </a:t>
            </a:r>
            <a:r>
              <a:rPr lang="en-GB" sz="2400"/>
              <a:t>(5)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i="1"/>
              <a:t>i x (2) – (3) gives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GB" sz="2400" i="1"/>
              <a:t>bj(i-j)=is</a:t>
            </a:r>
            <a:r>
              <a:rPr lang="en-GB" sz="2400" i="1" baseline="-25000"/>
              <a:t>2</a:t>
            </a:r>
            <a:r>
              <a:rPr lang="en-GB" sz="2400" i="1"/>
              <a:t>-s</a:t>
            </a:r>
            <a:r>
              <a:rPr lang="en-GB" sz="2400" i="1" baseline="-25000"/>
              <a:t>3</a:t>
            </a:r>
            <a:r>
              <a:rPr lang="en-GB" sz="2400" i="1"/>
              <a:t>	  </a:t>
            </a:r>
            <a:r>
              <a:rPr lang="en-GB" sz="2400"/>
              <a:t>(6)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i="1"/>
              <a:t>i x (3) – (4) gives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GB" sz="2400" i="1"/>
              <a:t>bj</a:t>
            </a:r>
            <a:r>
              <a:rPr lang="en-GB" sz="2400" i="1" baseline="30000"/>
              <a:t>2</a:t>
            </a:r>
            <a:r>
              <a:rPr lang="en-GB" sz="2400" i="1"/>
              <a:t>(i-j)=is</a:t>
            </a:r>
            <a:r>
              <a:rPr lang="en-GB" sz="2400" i="1" baseline="-25000"/>
              <a:t>3</a:t>
            </a:r>
            <a:r>
              <a:rPr lang="en-GB" sz="2400" i="1"/>
              <a:t>-s</a:t>
            </a:r>
            <a:r>
              <a:rPr lang="en-GB" sz="2400" i="1" baseline="-25000"/>
              <a:t>4</a:t>
            </a:r>
            <a:r>
              <a:rPr lang="en-GB" sz="2400" i="1"/>
              <a:t>	  </a:t>
            </a:r>
            <a:r>
              <a:rPr lang="en-GB" sz="2400"/>
              <a:t>(7)</a:t>
            </a:r>
            <a:endParaRPr lang="el-GR" sz="2400"/>
          </a:p>
          <a:p>
            <a:pPr algn="ctr">
              <a:lnSpc>
                <a:spcPct val="80000"/>
              </a:lnSpc>
              <a:buFontTx/>
              <a:buNone/>
            </a:pPr>
            <a:endParaRPr lang="el-GR" sz="2400" i="1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600200"/>
            <a:ext cx="4191000" cy="46482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Computing (6)</a:t>
            </a:r>
            <a:r>
              <a:rPr lang="en-US" sz="2400" baseline="30000"/>
              <a:t>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sz="2400" i="1"/>
              <a:t>b</a:t>
            </a:r>
            <a:r>
              <a:rPr lang="en-GB" sz="2400" i="1" baseline="30000"/>
              <a:t>2</a:t>
            </a:r>
            <a:r>
              <a:rPr lang="en-GB" sz="2400" i="1"/>
              <a:t>j</a:t>
            </a:r>
            <a:r>
              <a:rPr lang="en-GB" sz="2400" i="1" baseline="30000"/>
              <a:t>2</a:t>
            </a:r>
            <a:r>
              <a:rPr lang="en-GB" sz="2400" i="1"/>
              <a:t>(i-j)</a:t>
            </a:r>
            <a:r>
              <a:rPr lang="en-GB" sz="2400" i="1" baseline="30000"/>
              <a:t>2</a:t>
            </a:r>
            <a:r>
              <a:rPr lang="en-GB" sz="2400" i="1"/>
              <a:t>=(is</a:t>
            </a:r>
            <a:r>
              <a:rPr lang="en-GB" sz="2400" i="1" baseline="-25000"/>
              <a:t>2</a:t>
            </a:r>
            <a:r>
              <a:rPr lang="en-GB" sz="2400" i="1"/>
              <a:t>-s</a:t>
            </a:r>
            <a:r>
              <a:rPr lang="en-GB" sz="2400" i="1" baseline="-25000"/>
              <a:t>3</a:t>
            </a:r>
            <a:r>
              <a:rPr lang="en-US" sz="2400"/>
              <a:t> )</a:t>
            </a:r>
            <a:r>
              <a:rPr lang="en-US" sz="2400" baseline="30000"/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Computing (5)x(7)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GB" sz="2400" i="1"/>
              <a:t>b</a:t>
            </a:r>
            <a:r>
              <a:rPr lang="en-GB" sz="2400" i="1" baseline="30000"/>
              <a:t>2</a:t>
            </a:r>
            <a:r>
              <a:rPr lang="en-GB" sz="2400" i="1"/>
              <a:t>j</a:t>
            </a:r>
            <a:r>
              <a:rPr lang="en-GB" sz="2400" i="1" baseline="30000"/>
              <a:t>2</a:t>
            </a:r>
            <a:r>
              <a:rPr lang="en-GB" sz="2400" i="1"/>
              <a:t>(i-j)</a:t>
            </a:r>
            <a:r>
              <a:rPr lang="en-GB" sz="2400" i="1" baseline="30000"/>
              <a:t>2</a:t>
            </a:r>
            <a:r>
              <a:rPr lang="en-GB" sz="2400" i="1"/>
              <a:t>=(is</a:t>
            </a:r>
            <a:r>
              <a:rPr lang="en-GB" sz="2400" i="1" baseline="-25000"/>
              <a:t>1</a:t>
            </a:r>
            <a:r>
              <a:rPr lang="en-GB" sz="2400" i="1"/>
              <a:t>-s</a:t>
            </a:r>
            <a:r>
              <a:rPr lang="en-GB" sz="2400" i="1" baseline="-25000"/>
              <a:t>2</a:t>
            </a:r>
            <a:r>
              <a:rPr lang="en-GB" sz="2400" i="1"/>
              <a:t>)x(is</a:t>
            </a:r>
            <a:r>
              <a:rPr lang="en-GB" sz="2400" i="1" baseline="-25000"/>
              <a:t>3</a:t>
            </a:r>
            <a:r>
              <a:rPr lang="en-GB" sz="2400" i="1"/>
              <a:t>-s</a:t>
            </a:r>
            <a:r>
              <a:rPr lang="en-GB" sz="2400" i="1" baseline="-25000"/>
              <a:t>4</a:t>
            </a:r>
            <a:r>
              <a:rPr lang="en-GB" sz="2400" i="1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Therefore, we get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sz="2400" i="1"/>
              <a:t>(is</a:t>
            </a:r>
            <a:r>
              <a:rPr lang="en-GB" sz="2400" i="1" baseline="-25000"/>
              <a:t>2</a:t>
            </a:r>
            <a:r>
              <a:rPr lang="en-GB" sz="2400" i="1"/>
              <a:t>-s</a:t>
            </a:r>
            <a:r>
              <a:rPr lang="en-GB" sz="2400" i="1" baseline="-25000"/>
              <a:t>3</a:t>
            </a:r>
            <a:r>
              <a:rPr lang="en-US" sz="2400"/>
              <a:t> )</a:t>
            </a:r>
            <a:r>
              <a:rPr lang="en-US" sz="2400" baseline="30000"/>
              <a:t>2</a:t>
            </a:r>
            <a:r>
              <a:rPr lang="en-GB" sz="2400" i="1"/>
              <a:t>=(is</a:t>
            </a:r>
            <a:r>
              <a:rPr lang="en-GB" sz="2400" i="1" baseline="-25000"/>
              <a:t>1</a:t>
            </a:r>
            <a:r>
              <a:rPr lang="en-GB" sz="2400" i="1"/>
              <a:t>-s</a:t>
            </a:r>
            <a:r>
              <a:rPr lang="en-GB" sz="2400" i="1" baseline="-25000"/>
              <a:t>2</a:t>
            </a:r>
            <a:r>
              <a:rPr lang="en-GB" sz="2400" i="1"/>
              <a:t>)x(is</a:t>
            </a:r>
            <a:r>
              <a:rPr lang="en-GB" sz="2400" i="1" baseline="-25000"/>
              <a:t>3</a:t>
            </a:r>
            <a:r>
              <a:rPr lang="en-GB" sz="2400" i="1"/>
              <a:t>-s</a:t>
            </a:r>
            <a:r>
              <a:rPr lang="en-GB" sz="2400" i="1" baseline="-25000"/>
              <a:t>4</a:t>
            </a:r>
            <a:r>
              <a:rPr lang="en-GB" sz="2400" i="1"/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So,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sz="2400" i="1"/>
              <a:t>(is</a:t>
            </a:r>
            <a:r>
              <a:rPr lang="en-GB" sz="2400" i="1" baseline="-25000"/>
              <a:t>2</a:t>
            </a:r>
            <a:r>
              <a:rPr lang="en-GB" sz="2400" i="1"/>
              <a:t>-s</a:t>
            </a:r>
            <a:r>
              <a:rPr lang="en-GB" sz="2400" i="1" baseline="-25000"/>
              <a:t>3</a:t>
            </a:r>
            <a:r>
              <a:rPr lang="en-US" sz="2400"/>
              <a:t> )</a:t>
            </a:r>
            <a:r>
              <a:rPr lang="en-US" sz="2400" baseline="30000"/>
              <a:t>2 </a:t>
            </a:r>
            <a:r>
              <a:rPr lang="en-US" sz="2400"/>
              <a:t>- </a:t>
            </a:r>
            <a:r>
              <a:rPr lang="en-GB" sz="2400" i="1"/>
              <a:t>(is</a:t>
            </a:r>
            <a:r>
              <a:rPr lang="en-GB" sz="2400" i="1" baseline="-25000"/>
              <a:t>1</a:t>
            </a:r>
            <a:r>
              <a:rPr lang="en-GB" sz="2400" i="1"/>
              <a:t>-s</a:t>
            </a:r>
            <a:r>
              <a:rPr lang="en-GB" sz="2400" i="1" baseline="-25000"/>
              <a:t>2</a:t>
            </a:r>
            <a:r>
              <a:rPr lang="en-GB" sz="2400" i="1"/>
              <a:t>)x(is</a:t>
            </a:r>
            <a:r>
              <a:rPr lang="en-GB" sz="2400" i="1" baseline="-25000"/>
              <a:t>3</a:t>
            </a:r>
            <a:r>
              <a:rPr lang="en-GB" sz="2400" i="1"/>
              <a:t>-s</a:t>
            </a:r>
            <a:r>
              <a:rPr lang="en-GB" sz="2400" i="1" baseline="-25000"/>
              <a:t>4</a:t>
            </a:r>
            <a:r>
              <a:rPr lang="en-GB" sz="2400" i="1"/>
              <a:t>) =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/>
              <a:t>Expand the left side, we get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sz="2400" i="1"/>
              <a:t>(s</a:t>
            </a:r>
            <a:r>
              <a:rPr lang="en-GB" sz="2400" i="1" baseline="-25000"/>
              <a:t>2</a:t>
            </a:r>
            <a:r>
              <a:rPr lang="en-GB" sz="2400" i="1" baseline="30000"/>
              <a:t>2 </a:t>
            </a:r>
            <a:r>
              <a:rPr lang="en-GB" sz="2400" i="1"/>
              <a:t>- s</a:t>
            </a:r>
            <a:r>
              <a:rPr lang="en-GB" sz="2400" i="1" baseline="-25000"/>
              <a:t>1</a:t>
            </a:r>
            <a:r>
              <a:rPr lang="en-GB" sz="2400" i="1"/>
              <a:t>s</a:t>
            </a:r>
            <a:r>
              <a:rPr lang="en-GB" sz="2400" i="1" baseline="-25000"/>
              <a:t>3</a:t>
            </a:r>
            <a:r>
              <a:rPr lang="en-GB" sz="2400" i="1"/>
              <a:t>)i</a:t>
            </a:r>
            <a:r>
              <a:rPr lang="en-GB" sz="2400" i="1" baseline="30000"/>
              <a:t>2</a:t>
            </a:r>
            <a:r>
              <a:rPr lang="en-GB" sz="2400" i="1"/>
              <a:t> +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sz="2400" i="1"/>
              <a:t>(s</a:t>
            </a:r>
            <a:r>
              <a:rPr lang="en-GB" sz="2400" i="1" baseline="-25000"/>
              <a:t>1</a:t>
            </a:r>
            <a:r>
              <a:rPr lang="en-GB" sz="2400" i="1"/>
              <a:t>s</a:t>
            </a:r>
            <a:r>
              <a:rPr lang="en-GB" sz="2400" i="1" baseline="-25000"/>
              <a:t>4 </a:t>
            </a:r>
            <a:r>
              <a:rPr lang="en-GB" sz="2400" i="1"/>
              <a:t>- s</a:t>
            </a:r>
            <a:r>
              <a:rPr lang="en-GB" sz="2400" i="1" baseline="-25000"/>
              <a:t>2</a:t>
            </a:r>
            <a:r>
              <a:rPr lang="en-GB" sz="2400" i="1"/>
              <a:t>s</a:t>
            </a:r>
            <a:r>
              <a:rPr lang="en-GB" sz="2400" i="1" baseline="-25000"/>
              <a:t>3</a:t>
            </a:r>
            <a:r>
              <a:rPr lang="en-GB" sz="2400" i="1"/>
              <a:t>)i +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sz="2400" i="1"/>
              <a:t>(s</a:t>
            </a:r>
            <a:r>
              <a:rPr lang="en-GB" sz="2400" i="1" baseline="-25000"/>
              <a:t>3</a:t>
            </a:r>
            <a:r>
              <a:rPr lang="en-GB" sz="2400" i="1" baseline="30000"/>
              <a:t>2</a:t>
            </a:r>
            <a:r>
              <a:rPr lang="en-GB" sz="2400" i="1"/>
              <a:t>-s</a:t>
            </a:r>
            <a:r>
              <a:rPr lang="en-GB" sz="2400" i="1" baseline="-25000"/>
              <a:t>2</a:t>
            </a:r>
            <a:r>
              <a:rPr lang="en-GB" sz="2400" i="1"/>
              <a:t>s</a:t>
            </a:r>
            <a:r>
              <a:rPr lang="en-GB" sz="2400" i="1" baseline="-25000"/>
              <a:t>4</a:t>
            </a:r>
            <a:r>
              <a:rPr lang="en-GB" sz="2400" i="1"/>
              <a:t> ) = 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8BEF-944E-4D53-8822-A8F0459C5713}" type="slidenum">
              <a:rPr lang="en-US"/>
              <a:pPr/>
              <a:t>17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Decode from 4-digit syndromes (s</a:t>
            </a:r>
            <a:r>
              <a:rPr lang="en-GB" sz="4000" baseline="-25000" dirty="0"/>
              <a:t>1</a:t>
            </a:r>
            <a:r>
              <a:rPr lang="en-GB" sz="4000" dirty="0"/>
              <a:t>,s</a:t>
            </a:r>
            <a:r>
              <a:rPr lang="en-GB" sz="4000" baseline="-25000" dirty="0"/>
              <a:t>2</a:t>
            </a:r>
            <a:r>
              <a:rPr lang="en-GB" sz="4000" dirty="0"/>
              <a:t>,s</a:t>
            </a:r>
            <a:r>
              <a:rPr lang="en-GB" sz="4000" baseline="-25000" dirty="0"/>
              <a:t>3</a:t>
            </a:r>
            <a:r>
              <a:rPr lang="en-GB" sz="4000" dirty="0"/>
              <a:t>,s</a:t>
            </a:r>
            <a:r>
              <a:rPr lang="en-GB" sz="4000" baseline="-25000" dirty="0"/>
              <a:t>4</a:t>
            </a:r>
            <a:r>
              <a:rPr lang="en-GB" sz="4000" dirty="0"/>
              <a:t>)  - proof cont.</a:t>
            </a:r>
            <a:endParaRPr lang="en-US" sz="400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76400"/>
            <a:ext cx="4038600" cy="4419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2400"/>
              <a:t>Now, we need to solve this quadratic equation: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sz="2400" i="1"/>
              <a:t>(s</a:t>
            </a:r>
            <a:r>
              <a:rPr lang="en-GB" sz="2400" i="1" baseline="-25000"/>
              <a:t>2</a:t>
            </a:r>
            <a:r>
              <a:rPr lang="en-GB" sz="2400" i="1" baseline="30000"/>
              <a:t>2 </a:t>
            </a:r>
            <a:r>
              <a:rPr lang="en-GB" sz="2400" i="1"/>
              <a:t>- s</a:t>
            </a:r>
            <a:r>
              <a:rPr lang="en-GB" sz="2400" i="1" baseline="-25000"/>
              <a:t>1</a:t>
            </a:r>
            <a:r>
              <a:rPr lang="en-GB" sz="2400" i="1"/>
              <a:t>s</a:t>
            </a:r>
            <a:r>
              <a:rPr lang="en-GB" sz="2400" i="1" baseline="-25000"/>
              <a:t>3</a:t>
            </a:r>
            <a:r>
              <a:rPr lang="en-GB" sz="2400" i="1"/>
              <a:t>)i</a:t>
            </a:r>
            <a:r>
              <a:rPr lang="en-GB" sz="2400" i="1" baseline="30000"/>
              <a:t>2</a:t>
            </a:r>
            <a:r>
              <a:rPr lang="en-GB" sz="2400" i="1"/>
              <a:t> +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sz="2400" i="1"/>
              <a:t>(s</a:t>
            </a:r>
            <a:r>
              <a:rPr lang="en-GB" sz="2400" i="1" baseline="-25000"/>
              <a:t>1</a:t>
            </a:r>
            <a:r>
              <a:rPr lang="en-GB" sz="2400" i="1"/>
              <a:t>s</a:t>
            </a:r>
            <a:r>
              <a:rPr lang="en-GB" sz="2400" i="1" baseline="-25000"/>
              <a:t>4 </a:t>
            </a:r>
            <a:r>
              <a:rPr lang="en-GB" sz="2400" i="1"/>
              <a:t>- s</a:t>
            </a:r>
            <a:r>
              <a:rPr lang="en-GB" sz="2400" i="1" baseline="-25000"/>
              <a:t>2</a:t>
            </a:r>
            <a:r>
              <a:rPr lang="en-GB" sz="2400" i="1"/>
              <a:t>s</a:t>
            </a:r>
            <a:r>
              <a:rPr lang="en-GB" sz="2400" i="1" baseline="-25000"/>
              <a:t>3</a:t>
            </a:r>
            <a:r>
              <a:rPr lang="en-GB" sz="2400" i="1"/>
              <a:t>)i +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sz="2400" i="1"/>
              <a:t>(s</a:t>
            </a:r>
            <a:r>
              <a:rPr lang="en-GB" sz="2400" i="1" baseline="-25000"/>
              <a:t>3</a:t>
            </a:r>
            <a:r>
              <a:rPr lang="en-GB" sz="2400" i="1" baseline="30000"/>
              <a:t>2 </a:t>
            </a:r>
            <a:r>
              <a:rPr lang="en-GB" sz="2400" i="1"/>
              <a:t>- s</a:t>
            </a:r>
            <a:r>
              <a:rPr lang="en-GB" sz="2400" i="1" baseline="-25000"/>
              <a:t>2</a:t>
            </a:r>
            <a:r>
              <a:rPr lang="en-GB" sz="2400" i="1"/>
              <a:t>s</a:t>
            </a:r>
            <a:r>
              <a:rPr lang="en-GB" sz="2400" i="1" baseline="-25000"/>
              <a:t>4</a:t>
            </a:r>
            <a:r>
              <a:rPr lang="en-GB" sz="2400" i="1"/>
              <a:t> )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>
                <a:cs typeface="Arial" charset="0"/>
              </a:rPr>
              <a:t>Let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>
                <a:cs typeface="Arial" charset="0"/>
              </a:rPr>
              <a:t>	</a:t>
            </a:r>
            <a:r>
              <a:rPr lang="en-GB" sz="2400" i="1">
                <a:cs typeface="Arial" charset="0"/>
              </a:rPr>
              <a:t>P</a:t>
            </a:r>
            <a:r>
              <a:rPr lang="en-GB" sz="2400">
                <a:cs typeface="Arial" charset="0"/>
              </a:rPr>
              <a:t> = </a:t>
            </a:r>
            <a:r>
              <a:rPr lang="en-GB" sz="2400" i="1"/>
              <a:t>(s</a:t>
            </a:r>
            <a:r>
              <a:rPr lang="en-GB" sz="2400" i="1" baseline="-25000"/>
              <a:t>2</a:t>
            </a:r>
            <a:r>
              <a:rPr lang="en-GB" sz="2400" i="1" baseline="30000"/>
              <a:t>2 </a:t>
            </a:r>
            <a:r>
              <a:rPr lang="en-GB" sz="2400" i="1"/>
              <a:t>- s</a:t>
            </a:r>
            <a:r>
              <a:rPr lang="en-GB" sz="2400" i="1" baseline="-25000"/>
              <a:t>1</a:t>
            </a:r>
            <a:r>
              <a:rPr lang="en-GB" sz="2400" i="1"/>
              <a:t>s</a:t>
            </a:r>
            <a:r>
              <a:rPr lang="en-GB" sz="2400" i="1" baseline="-25000"/>
              <a:t>3</a:t>
            </a:r>
            <a:r>
              <a:rPr lang="en-GB" sz="2400" i="1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/>
              <a:t>	</a:t>
            </a:r>
            <a:r>
              <a:rPr lang="en-GB" sz="2400"/>
              <a:t>Q</a:t>
            </a:r>
            <a:r>
              <a:rPr lang="en-GB" sz="2400" i="1"/>
              <a:t> = (s</a:t>
            </a:r>
            <a:r>
              <a:rPr lang="en-GB" sz="2400" i="1" baseline="-25000"/>
              <a:t>1</a:t>
            </a:r>
            <a:r>
              <a:rPr lang="en-GB" sz="2400" i="1"/>
              <a:t>s</a:t>
            </a:r>
            <a:r>
              <a:rPr lang="en-GB" sz="2400" i="1" baseline="-25000"/>
              <a:t>4 </a:t>
            </a:r>
            <a:r>
              <a:rPr lang="en-GB" sz="2400" i="1"/>
              <a:t>- s</a:t>
            </a:r>
            <a:r>
              <a:rPr lang="en-GB" sz="2400" i="1" baseline="-25000"/>
              <a:t>2</a:t>
            </a:r>
            <a:r>
              <a:rPr lang="en-GB" sz="2400" i="1"/>
              <a:t>s</a:t>
            </a:r>
            <a:r>
              <a:rPr lang="en-GB" sz="2400" i="1" baseline="-25000"/>
              <a:t>3</a:t>
            </a:r>
            <a:r>
              <a:rPr lang="en-GB" sz="2400" i="1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/>
              <a:t>	R = (s</a:t>
            </a:r>
            <a:r>
              <a:rPr lang="en-GB" sz="2400" i="1" baseline="-25000"/>
              <a:t>3</a:t>
            </a:r>
            <a:r>
              <a:rPr lang="en-GB" sz="2400" i="1" baseline="30000"/>
              <a:t>2</a:t>
            </a:r>
            <a:r>
              <a:rPr lang="en-GB" sz="2400" i="1"/>
              <a:t>-s</a:t>
            </a:r>
            <a:r>
              <a:rPr lang="en-GB" sz="2400" i="1" baseline="-25000"/>
              <a:t>2</a:t>
            </a:r>
            <a:r>
              <a:rPr lang="en-GB" sz="2400" i="1"/>
              <a:t>s</a:t>
            </a:r>
            <a:r>
              <a:rPr lang="en-GB" sz="2400" i="1" baseline="-25000"/>
              <a:t>4</a:t>
            </a:r>
            <a:r>
              <a:rPr lang="en-GB" sz="2400" i="1"/>
              <a:t> 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The equation 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/>
              <a:t>	Pi</a:t>
            </a:r>
            <a:r>
              <a:rPr lang="en-GB" sz="2400" i="1" baseline="30000"/>
              <a:t>2</a:t>
            </a:r>
            <a:r>
              <a:rPr lang="en-GB" sz="2400"/>
              <a:t>+</a:t>
            </a:r>
            <a:r>
              <a:rPr lang="en-GB" sz="2400" i="1"/>
              <a:t>Qi</a:t>
            </a:r>
            <a:r>
              <a:rPr lang="en-GB" sz="2400"/>
              <a:t>+</a:t>
            </a:r>
            <a:r>
              <a:rPr lang="en-GB" sz="2400" i="1"/>
              <a:t>R</a:t>
            </a:r>
            <a:r>
              <a:rPr lang="en-GB" sz="2400"/>
              <a:t> = 0  	(8)</a:t>
            </a:r>
            <a:endParaRPr lang="el-GR" sz="240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676400"/>
            <a:ext cx="4343400" cy="4373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>
                <a:cs typeface="Arial" charset="0"/>
              </a:rPr>
              <a:t>Let’s start from a case: only ONE error, i.e. </a:t>
            </a:r>
            <a:r>
              <a:rPr lang="en-GB" sz="2400" i="1">
                <a:cs typeface="Arial" charset="0"/>
              </a:rPr>
              <a:t>b = 0. </a:t>
            </a:r>
            <a:r>
              <a:rPr lang="en-GB" sz="2400">
                <a:cs typeface="Arial" charset="0"/>
              </a:rPr>
              <a:t>In this case, 4 equations (1) to (4) are simplified to: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	   	   </a:t>
            </a:r>
            <a:r>
              <a:rPr lang="en-GB" sz="2400" i="1"/>
              <a:t>a </a:t>
            </a:r>
            <a:r>
              <a:rPr lang="en-GB" sz="2400"/>
              <a:t>= s</a:t>
            </a:r>
            <a:r>
              <a:rPr lang="en-GB" sz="2400" baseline="-25000"/>
              <a:t>1 ,</a:t>
            </a:r>
            <a:r>
              <a:rPr lang="en-GB" sz="2400"/>
              <a:t>, </a:t>
            </a:r>
            <a:r>
              <a:rPr lang="en-GB" sz="2400">
                <a:cs typeface="Arial" charset="0"/>
              </a:rPr>
              <a:t> </a:t>
            </a:r>
            <a:r>
              <a:rPr lang="en-GB" sz="2400" i="1">
                <a:cs typeface="Arial" charset="0"/>
              </a:rPr>
              <a:t>i*a </a:t>
            </a:r>
            <a:r>
              <a:rPr lang="en-GB" sz="2400">
                <a:cs typeface="Arial" charset="0"/>
              </a:rPr>
              <a:t>= </a:t>
            </a:r>
            <a:r>
              <a:rPr lang="en-GB" sz="2400"/>
              <a:t>s</a:t>
            </a:r>
            <a:r>
              <a:rPr lang="en-GB" sz="2400" baseline="-25000"/>
              <a:t>2</a:t>
            </a:r>
            <a:r>
              <a:rPr lang="en-GB" sz="2400"/>
              <a:t> ,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GB" sz="2400" i="1">
                <a:cs typeface="Arial" charset="0"/>
              </a:rPr>
              <a:t>i</a:t>
            </a:r>
            <a:r>
              <a:rPr lang="en-GB" sz="2400" i="1" baseline="30000">
                <a:cs typeface="Arial" charset="0"/>
              </a:rPr>
              <a:t>2</a:t>
            </a:r>
            <a:r>
              <a:rPr lang="en-GB" sz="2400" i="1">
                <a:cs typeface="Arial" charset="0"/>
              </a:rPr>
              <a:t>*a </a:t>
            </a:r>
            <a:r>
              <a:rPr lang="en-GB" sz="2400">
                <a:cs typeface="Arial" charset="0"/>
              </a:rPr>
              <a:t>= </a:t>
            </a:r>
            <a:r>
              <a:rPr lang="en-GB" sz="2400"/>
              <a:t>s</a:t>
            </a:r>
            <a:r>
              <a:rPr lang="en-GB" sz="2400" baseline="-25000"/>
              <a:t>3</a:t>
            </a:r>
            <a:r>
              <a:rPr lang="en-GB" sz="2400"/>
              <a:t> , </a:t>
            </a:r>
            <a:r>
              <a:rPr lang="en-GB" sz="2400" i="1">
                <a:cs typeface="Arial" charset="0"/>
              </a:rPr>
              <a:t>i</a:t>
            </a:r>
            <a:r>
              <a:rPr lang="en-GB" sz="2400" i="1" baseline="30000">
                <a:cs typeface="Arial" charset="0"/>
              </a:rPr>
              <a:t>3</a:t>
            </a:r>
            <a:r>
              <a:rPr lang="en-GB" sz="2400" i="1">
                <a:cs typeface="Arial" charset="0"/>
              </a:rPr>
              <a:t>*a </a:t>
            </a:r>
            <a:r>
              <a:rPr lang="en-GB" sz="2400">
                <a:cs typeface="Arial" charset="0"/>
              </a:rPr>
              <a:t>= </a:t>
            </a:r>
            <a:r>
              <a:rPr lang="en-GB" sz="2400"/>
              <a:t>s</a:t>
            </a:r>
            <a:r>
              <a:rPr lang="en-GB" sz="2400" baseline="-25000"/>
              <a:t>4</a:t>
            </a:r>
            <a:r>
              <a:rPr lang="en-GB" sz="24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40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Substitute the above to </a:t>
            </a:r>
            <a:r>
              <a:rPr lang="en-GB" sz="2400" i="1"/>
              <a:t>P,Q,</a:t>
            </a:r>
            <a:r>
              <a:rPr lang="en-GB" sz="2400"/>
              <a:t> and </a:t>
            </a:r>
            <a:r>
              <a:rPr lang="en-GB" sz="2400" i="1"/>
              <a:t>R</a:t>
            </a:r>
            <a:r>
              <a:rPr lang="en-GB" sz="2400"/>
              <a:t>, we get </a:t>
            </a:r>
            <a:r>
              <a:rPr lang="en-GB" sz="2400" i="1"/>
              <a:t>P=Q=R=</a:t>
            </a:r>
            <a:r>
              <a:rPr lang="en-GB" sz="2400"/>
              <a:t>0.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Therefore, when P,Q,R are all zeros, we know there is only a single error.</a:t>
            </a:r>
            <a:endParaRPr 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A1D-3CFB-499F-A30A-5383047AEA8A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Decode from 4-digit syndromes (s</a:t>
            </a:r>
            <a:r>
              <a:rPr lang="en-GB" sz="4000" baseline="-25000" dirty="0"/>
              <a:t>1</a:t>
            </a:r>
            <a:r>
              <a:rPr lang="en-GB" sz="4000" dirty="0"/>
              <a:t>,s</a:t>
            </a:r>
            <a:r>
              <a:rPr lang="en-GB" sz="4000" baseline="-25000" dirty="0"/>
              <a:t>2</a:t>
            </a:r>
            <a:r>
              <a:rPr lang="en-GB" sz="4000" dirty="0"/>
              <a:t>,s</a:t>
            </a:r>
            <a:r>
              <a:rPr lang="en-GB" sz="4000" baseline="-25000" dirty="0"/>
              <a:t>3</a:t>
            </a:r>
            <a:r>
              <a:rPr lang="en-GB" sz="4000" dirty="0"/>
              <a:t>,s</a:t>
            </a:r>
            <a:r>
              <a:rPr lang="en-GB" sz="4000" baseline="-25000" dirty="0"/>
              <a:t>4</a:t>
            </a:r>
            <a:r>
              <a:rPr lang="en-GB" sz="4000" dirty="0"/>
              <a:t>) </a:t>
            </a:r>
            <a:endParaRPr lang="en-US" sz="40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76400"/>
            <a:ext cx="4038600" cy="4419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400" dirty="0">
                <a:cs typeface="Arial" charset="0"/>
              </a:rPr>
              <a:t>When </a:t>
            </a:r>
            <a:r>
              <a:rPr lang="en-GB" sz="2400" i="1" dirty="0"/>
              <a:t>P=Q=R=</a:t>
            </a:r>
            <a:r>
              <a:rPr lang="en-GB" sz="2400" dirty="0"/>
              <a:t>0,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we assume that a single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error of magnitude s</a:t>
            </a:r>
            <a:r>
              <a:rPr lang="en-GB" sz="2400" baseline="-25000" dirty="0"/>
              <a:t>1</a:t>
            </a:r>
            <a:r>
              <a:rPr lang="en-GB" sz="2400" dirty="0"/>
              <a:t> 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position s</a:t>
            </a:r>
            <a:r>
              <a:rPr lang="en-GB" sz="2400" baseline="-25000" dirty="0"/>
              <a:t>2</a:t>
            </a:r>
            <a:r>
              <a:rPr lang="en-GB" sz="2400" dirty="0"/>
              <a:t>/s</a:t>
            </a:r>
            <a:r>
              <a:rPr lang="en-GB" sz="2400" baseline="-25000" dirty="0"/>
              <a:t>1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400" dirty="0"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>
                <a:cs typeface="Arial" charset="0"/>
              </a:rPr>
              <a:t>This is because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400" dirty="0"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i="1" dirty="0"/>
              <a:t>a </a:t>
            </a:r>
            <a:r>
              <a:rPr lang="en-GB" sz="2400" dirty="0"/>
              <a:t>= s</a:t>
            </a:r>
            <a:r>
              <a:rPr lang="en-GB" sz="2400" baseline="-25000" dirty="0"/>
              <a:t>1 ,</a:t>
            </a:r>
            <a:r>
              <a:rPr lang="en-GB" sz="2400" dirty="0"/>
              <a:t>and </a:t>
            </a:r>
            <a:r>
              <a:rPr lang="en-GB" sz="2400" dirty="0">
                <a:cs typeface="Arial" charset="0"/>
              </a:rPr>
              <a:t> </a:t>
            </a:r>
            <a:r>
              <a:rPr lang="en-GB" sz="2400" i="1" dirty="0" err="1">
                <a:cs typeface="Arial" charset="0"/>
              </a:rPr>
              <a:t>i</a:t>
            </a:r>
            <a:r>
              <a:rPr lang="en-GB" sz="2400" i="1" dirty="0">
                <a:cs typeface="Arial" charset="0"/>
              </a:rPr>
              <a:t>*a </a:t>
            </a:r>
            <a:r>
              <a:rPr lang="en-GB" sz="2400" dirty="0">
                <a:cs typeface="Arial" charset="0"/>
              </a:rPr>
              <a:t>= </a:t>
            </a:r>
            <a:r>
              <a:rPr lang="en-GB" sz="2400" dirty="0"/>
              <a:t>s</a:t>
            </a:r>
            <a:r>
              <a:rPr lang="en-GB" sz="2400" baseline="-25000" dirty="0"/>
              <a:t>2</a:t>
            </a:r>
            <a:r>
              <a:rPr lang="en-GB" sz="2400" dirty="0"/>
              <a:t> ,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So</a:t>
            </a:r>
            <a:r>
              <a:rPr lang="en-GB" sz="2400" i="1" dirty="0"/>
              <a:t> 	</a:t>
            </a:r>
            <a:r>
              <a:rPr lang="en-GB" sz="2400" i="1" dirty="0" err="1"/>
              <a:t>i</a:t>
            </a:r>
            <a:r>
              <a:rPr lang="en-GB" sz="2400" dirty="0"/>
              <a:t> = s</a:t>
            </a:r>
            <a:r>
              <a:rPr lang="en-GB" sz="2400" baseline="-25000" dirty="0"/>
              <a:t>2</a:t>
            </a:r>
            <a:r>
              <a:rPr lang="en-GB" sz="2400" dirty="0"/>
              <a:t>/s</a:t>
            </a:r>
            <a:r>
              <a:rPr lang="en-GB" sz="2400" baseline="-25000" dirty="0"/>
              <a:t>1</a:t>
            </a:r>
            <a:endParaRPr lang="en-GB" sz="2400" dirty="0"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l-GR" sz="2400" dirty="0">
              <a:cs typeface="Arial" charset="0"/>
            </a:endParaRP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23194" y="1676400"/>
            <a:ext cx="4572000" cy="4419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2400" dirty="0">
                <a:cs typeface="Arial" charset="0"/>
              </a:rPr>
              <a:t>When </a:t>
            </a:r>
            <a:r>
              <a:rPr lang="en-GB" sz="2400" i="1" dirty="0"/>
              <a:t>P,Q,R, </a:t>
            </a:r>
            <a:r>
              <a:rPr lang="en-GB" sz="2400" dirty="0"/>
              <a:t>are not all</a:t>
            </a:r>
            <a:r>
              <a:rPr lang="en-GB" sz="2400" i="1" dirty="0"/>
              <a:t> 0</a:t>
            </a:r>
            <a:r>
              <a:rPr lang="en-GB" sz="2400" dirty="0"/>
              <a:t>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Two roots for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i="1" dirty="0"/>
              <a:t>	Pi</a:t>
            </a:r>
            <a:r>
              <a:rPr lang="en-GB" sz="2400" i="1" baseline="30000" dirty="0"/>
              <a:t>2</a:t>
            </a:r>
            <a:r>
              <a:rPr lang="en-GB" sz="2400" dirty="0"/>
              <a:t>+</a:t>
            </a:r>
            <a:r>
              <a:rPr lang="en-GB" sz="2400" i="1" dirty="0"/>
              <a:t>Qi</a:t>
            </a:r>
            <a:r>
              <a:rPr lang="en-GB" sz="2400" dirty="0"/>
              <a:t>+</a:t>
            </a:r>
            <a:r>
              <a:rPr lang="en-GB" sz="2400" i="1" dirty="0"/>
              <a:t>R</a:t>
            </a:r>
            <a:r>
              <a:rPr lang="en-GB" sz="2400" dirty="0"/>
              <a:t> = 0  	(8)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will be </a:t>
            </a:r>
            <a:r>
              <a:rPr lang="en-GB" sz="2400" i="1" dirty="0" err="1"/>
              <a:t>i</a:t>
            </a:r>
            <a:r>
              <a:rPr lang="en-GB" sz="2400" dirty="0"/>
              <a:t> and </a:t>
            </a:r>
            <a:r>
              <a:rPr lang="en-GB" sz="2400" i="1" dirty="0"/>
              <a:t>j</a:t>
            </a:r>
            <a:r>
              <a:rPr lang="en-GB" sz="2400" dirty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i="1" dirty="0" err="1"/>
              <a:t>i,j</a:t>
            </a:r>
            <a:r>
              <a:rPr lang="en-GB" sz="2400" dirty="0"/>
              <a:t> = (- </a:t>
            </a:r>
            <a:r>
              <a:rPr lang="en-GB" sz="2400" i="1" dirty="0"/>
              <a:t>Q</a:t>
            </a:r>
            <a:r>
              <a:rPr lang="en-GB" sz="2400" dirty="0"/>
              <a:t> </a:t>
            </a:r>
            <a:r>
              <a:rPr lang="en-GB" sz="2400" dirty="0">
                <a:cs typeface="Arial" charset="0"/>
              </a:rPr>
              <a:t>± √(</a:t>
            </a:r>
            <a:r>
              <a:rPr lang="en-GB" sz="2400" i="1" dirty="0">
                <a:cs typeface="Arial" charset="0"/>
              </a:rPr>
              <a:t>Q</a:t>
            </a:r>
            <a:r>
              <a:rPr lang="en-GB" sz="2400" i="1" baseline="30000" dirty="0">
                <a:cs typeface="Arial" charset="0"/>
              </a:rPr>
              <a:t>2</a:t>
            </a:r>
            <a:r>
              <a:rPr lang="en-GB" sz="2400" i="1" dirty="0">
                <a:cs typeface="Arial" charset="0"/>
              </a:rPr>
              <a:t>-4PR</a:t>
            </a:r>
            <a:r>
              <a:rPr lang="en-GB" sz="2400" dirty="0">
                <a:cs typeface="Arial" charset="0"/>
              </a:rPr>
              <a:t>)) / </a:t>
            </a:r>
            <a:r>
              <a:rPr lang="en-GB" sz="2400" i="1" dirty="0">
                <a:cs typeface="Arial" charset="0"/>
              </a:rPr>
              <a:t>2P   (9)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i="1" dirty="0">
                <a:cs typeface="Arial" charset="0"/>
              </a:rPr>
              <a:t>		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/>
              <a:t>from (5) we get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400" i="1" dirty="0"/>
              <a:t>b</a:t>
            </a:r>
            <a:r>
              <a:rPr lang="en-US" sz="2400" dirty="0"/>
              <a:t> = (</a:t>
            </a:r>
            <a:r>
              <a:rPr lang="en-US" sz="2400" i="1" dirty="0" err="1"/>
              <a:t>i</a:t>
            </a:r>
            <a:r>
              <a:rPr lang="en-US" sz="2400" i="1" dirty="0"/>
              <a:t>*s</a:t>
            </a:r>
            <a:r>
              <a:rPr lang="en-US" sz="2400" i="1" baseline="-25000" dirty="0"/>
              <a:t>1</a:t>
            </a:r>
            <a:r>
              <a:rPr lang="en-US" sz="2400" i="1" dirty="0"/>
              <a:t>- s</a:t>
            </a:r>
            <a:r>
              <a:rPr lang="en-US" sz="2400" i="1" baseline="-25000" dirty="0"/>
              <a:t>2</a:t>
            </a:r>
            <a:r>
              <a:rPr lang="en-US" sz="2400" dirty="0"/>
              <a:t>) / (</a:t>
            </a:r>
            <a:r>
              <a:rPr lang="en-US" sz="2400" i="1" dirty="0" err="1"/>
              <a:t>i</a:t>
            </a:r>
            <a:r>
              <a:rPr lang="en-US" sz="2400" i="1" dirty="0"/>
              <a:t> - j</a:t>
            </a:r>
            <a:r>
              <a:rPr lang="en-US" sz="2400" dirty="0"/>
              <a:t>) 	 (10)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from (10), we get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400" i="1" dirty="0"/>
              <a:t>a</a:t>
            </a:r>
            <a:r>
              <a:rPr lang="en-US" sz="2400" dirty="0"/>
              <a:t> = </a:t>
            </a:r>
            <a:r>
              <a:rPr lang="en-US" sz="2400" i="1" dirty="0"/>
              <a:t>s</a:t>
            </a:r>
            <a:r>
              <a:rPr lang="en-US" sz="2400" i="1" baseline="-25000" dirty="0"/>
              <a:t>1</a:t>
            </a:r>
            <a:r>
              <a:rPr lang="en-US" sz="2400" i="1" dirty="0"/>
              <a:t> – b</a:t>
            </a:r>
            <a:r>
              <a:rPr lang="en-US" sz="2400" dirty="0"/>
              <a:t>     		 (11)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0" y="609600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end of proof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3581400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6F5-6787-42C3-A3FA-D5A723313E93}" type="slidenum">
              <a:rPr lang="en-US"/>
              <a:pPr/>
              <a:t>19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838200"/>
          </a:xfrm>
          <a:noFill/>
          <a:ln/>
        </p:spPr>
        <p:txBody>
          <a:bodyPr/>
          <a:lstStyle/>
          <a:p>
            <a:r>
              <a:rPr lang="en-GB" sz="3200" dirty="0"/>
              <a:t>Summary on BCH(10,6)</a:t>
            </a:r>
            <a:endParaRPr lang="en-US" sz="32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b="1" dirty="0"/>
              <a:t>Encoding</a:t>
            </a:r>
            <a:r>
              <a:rPr lang="en-US" sz="2400" dirty="0"/>
              <a:t> – for every 6 digits input, use the following formulas to</a:t>
            </a:r>
            <a:r>
              <a:rPr lang="en-GB" sz="2400" baseline="-25000" dirty="0"/>
              <a:t> </a:t>
            </a:r>
            <a:r>
              <a:rPr lang="en-US" sz="2400" dirty="0"/>
              <a:t>generate 4 parity checking digits. Need to check no 10 in </a:t>
            </a:r>
            <a:r>
              <a:rPr lang="en-GB" sz="2400" dirty="0"/>
              <a:t>d</a:t>
            </a:r>
            <a:r>
              <a:rPr lang="en-GB" sz="2400" baseline="-25000" dirty="0"/>
              <a:t>7</a:t>
            </a:r>
            <a:r>
              <a:rPr lang="en-GB" sz="2400" dirty="0"/>
              <a:t> d</a:t>
            </a:r>
            <a:r>
              <a:rPr lang="en-GB" sz="2400" baseline="-25000" dirty="0"/>
              <a:t>8</a:t>
            </a:r>
            <a:r>
              <a:rPr lang="en-GB" sz="2400" dirty="0"/>
              <a:t> d</a:t>
            </a:r>
            <a:r>
              <a:rPr lang="en-GB" sz="2400" baseline="-25000" dirty="0"/>
              <a:t>9  </a:t>
            </a:r>
            <a:r>
              <a:rPr lang="en-GB" sz="2400" dirty="0"/>
              <a:t>d</a:t>
            </a:r>
            <a:r>
              <a:rPr lang="en-GB" sz="2400" baseline="-25000" dirty="0"/>
              <a:t>10</a:t>
            </a:r>
            <a:endParaRPr lang="en-US" sz="2400" dirty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/>
              <a:t>d</a:t>
            </a:r>
            <a:r>
              <a:rPr lang="en-GB" sz="2000" baseline="-25000" dirty="0"/>
              <a:t>7 </a:t>
            </a:r>
            <a:r>
              <a:rPr lang="en-GB" sz="2000" dirty="0"/>
              <a:t>= (4d</a:t>
            </a:r>
            <a:r>
              <a:rPr lang="en-GB" sz="2000" baseline="-25000" dirty="0"/>
              <a:t>1</a:t>
            </a:r>
            <a:r>
              <a:rPr lang="en-GB" sz="2000" dirty="0"/>
              <a:t>+10d</a:t>
            </a:r>
            <a:r>
              <a:rPr lang="en-GB" sz="2000" baseline="-25000" dirty="0"/>
              <a:t>2</a:t>
            </a:r>
            <a:r>
              <a:rPr lang="en-GB" sz="2000" dirty="0"/>
              <a:t>+9d</a:t>
            </a:r>
            <a:r>
              <a:rPr lang="en-GB" sz="2000" baseline="-25000" dirty="0"/>
              <a:t>3</a:t>
            </a:r>
            <a:r>
              <a:rPr lang="en-GB" sz="2000" dirty="0"/>
              <a:t>+2d</a:t>
            </a:r>
            <a:r>
              <a:rPr lang="en-GB" sz="2000" baseline="-25000" dirty="0"/>
              <a:t>4</a:t>
            </a:r>
            <a:r>
              <a:rPr lang="en-GB" sz="2000" dirty="0"/>
              <a:t>+d</a:t>
            </a:r>
            <a:r>
              <a:rPr lang="en-GB" sz="2000" baseline="-25000" dirty="0"/>
              <a:t>5</a:t>
            </a:r>
            <a:r>
              <a:rPr lang="en-GB" sz="2000" dirty="0"/>
              <a:t>+7d</a:t>
            </a:r>
            <a:r>
              <a:rPr lang="en-GB" sz="2000" baseline="-25000" dirty="0"/>
              <a:t>6</a:t>
            </a:r>
            <a:r>
              <a:rPr lang="en-GB" sz="2000" dirty="0"/>
              <a:t>) mod 11 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/>
              <a:t>d</a:t>
            </a:r>
            <a:r>
              <a:rPr lang="en-GB" sz="2000" baseline="-25000" dirty="0"/>
              <a:t>8</a:t>
            </a:r>
            <a:r>
              <a:rPr lang="en-GB" sz="2000" dirty="0"/>
              <a:t>= (7d</a:t>
            </a:r>
            <a:r>
              <a:rPr lang="en-GB" sz="2000" baseline="-25000" dirty="0"/>
              <a:t>1</a:t>
            </a:r>
            <a:r>
              <a:rPr lang="en-GB" sz="2000" dirty="0"/>
              <a:t>+8d</a:t>
            </a:r>
            <a:r>
              <a:rPr lang="en-GB" sz="2000" baseline="-25000" dirty="0"/>
              <a:t>2</a:t>
            </a:r>
            <a:r>
              <a:rPr lang="en-GB" sz="2000" dirty="0"/>
              <a:t>+7d</a:t>
            </a:r>
            <a:r>
              <a:rPr lang="en-GB" sz="2000" baseline="-25000" dirty="0"/>
              <a:t>3</a:t>
            </a:r>
            <a:r>
              <a:rPr lang="en-GB" sz="2000" dirty="0"/>
              <a:t>+d</a:t>
            </a:r>
            <a:r>
              <a:rPr lang="en-GB" sz="2000" baseline="-25000" dirty="0"/>
              <a:t>4</a:t>
            </a:r>
            <a:r>
              <a:rPr lang="en-GB" sz="2000" dirty="0"/>
              <a:t>+9d</a:t>
            </a:r>
            <a:r>
              <a:rPr lang="en-GB" sz="2000" baseline="-25000" dirty="0"/>
              <a:t>5</a:t>
            </a:r>
            <a:r>
              <a:rPr lang="en-GB" sz="2000" dirty="0"/>
              <a:t>+6d</a:t>
            </a:r>
            <a:r>
              <a:rPr lang="en-GB" sz="2000" baseline="-25000" dirty="0"/>
              <a:t>6</a:t>
            </a:r>
            <a:r>
              <a:rPr lang="en-GB" sz="2000" dirty="0"/>
              <a:t>) mod 11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/>
              <a:t>d</a:t>
            </a:r>
            <a:r>
              <a:rPr lang="en-GB" sz="2000" baseline="-25000" dirty="0"/>
              <a:t>9 </a:t>
            </a:r>
            <a:r>
              <a:rPr lang="en-GB" sz="2000" dirty="0"/>
              <a:t>= (9d</a:t>
            </a:r>
            <a:r>
              <a:rPr lang="en-GB" sz="2000" baseline="-25000" dirty="0"/>
              <a:t>1</a:t>
            </a:r>
            <a:r>
              <a:rPr lang="en-GB" sz="2000" dirty="0"/>
              <a:t>+d</a:t>
            </a:r>
            <a:r>
              <a:rPr lang="en-GB" sz="2000" baseline="-25000" dirty="0"/>
              <a:t>2</a:t>
            </a:r>
            <a:r>
              <a:rPr lang="en-GB" sz="2000" dirty="0"/>
              <a:t>+7d</a:t>
            </a:r>
            <a:r>
              <a:rPr lang="en-GB" sz="2000" baseline="-25000" dirty="0"/>
              <a:t>3</a:t>
            </a:r>
            <a:r>
              <a:rPr lang="en-GB" sz="2000" dirty="0"/>
              <a:t>+8d</a:t>
            </a:r>
            <a:r>
              <a:rPr lang="en-GB" sz="2000" baseline="-25000" dirty="0"/>
              <a:t>4</a:t>
            </a:r>
            <a:r>
              <a:rPr lang="en-GB" sz="2000" dirty="0"/>
              <a:t>+7d</a:t>
            </a:r>
            <a:r>
              <a:rPr lang="en-GB" sz="2000" baseline="-25000" dirty="0"/>
              <a:t>5</a:t>
            </a:r>
            <a:r>
              <a:rPr lang="en-GB" sz="2000" dirty="0"/>
              <a:t>+7d</a:t>
            </a:r>
            <a:r>
              <a:rPr lang="en-GB" sz="2000" baseline="-25000" dirty="0"/>
              <a:t>6</a:t>
            </a:r>
            <a:r>
              <a:rPr lang="en-GB" sz="2000" dirty="0"/>
              <a:t>) mod 11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/>
              <a:t>d</a:t>
            </a:r>
            <a:r>
              <a:rPr lang="en-GB" sz="2000" baseline="-25000" dirty="0"/>
              <a:t>10 </a:t>
            </a:r>
            <a:r>
              <a:rPr lang="en-GB" sz="2000" dirty="0"/>
              <a:t>= (d</a:t>
            </a:r>
            <a:r>
              <a:rPr lang="en-GB" sz="2000" baseline="-25000" dirty="0"/>
              <a:t>1</a:t>
            </a:r>
            <a:r>
              <a:rPr lang="en-GB" sz="2000" dirty="0"/>
              <a:t>+2d</a:t>
            </a:r>
            <a:r>
              <a:rPr lang="en-GB" sz="2000" baseline="-25000" dirty="0"/>
              <a:t>2</a:t>
            </a:r>
            <a:r>
              <a:rPr lang="en-GB" sz="2000" dirty="0"/>
              <a:t>+9d</a:t>
            </a:r>
            <a:r>
              <a:rPr lang="en-GB" sz="2000" baseline="-25000" dirty="0"/>
              <a:t>3</a:t>
            </a:r>
            <a:r>
              <a:rPr lang="en-GB" sz="2000" dirty="0"/>
              <a:t>+10d</a:t>
            </a:r>
            <a:r>
              <a:rPr lang="en-GB" sz="2000" baseline="-25000" dirty="0"/>
              <a:t>4</a:t>
            </a:r>
            <a:r>
              <a:rPr lang="en-GB" sz="2000" dirty="0"/>
              <a:t>+4d</a:t>
            </a:r>
            <a:r>
              <a:rPr lang="en-GB" sz="2000" baseline="-25000" dirty="0"/>
              <a:t>5</a:t>
            </a:r>
            <a:r>
              <a:rPr lang="en-GB" sz="2000" dirty="0"/>
              <a:t>+d</a:t>
            </a:r>
            <a:r>
              <a:rPr lang="en-GB" sz="2000" baseline="-25000" dirty="0"/>
              <a:t>6</a:t>
            </a:r>
            <a:r>
              <a:rPr lang="en-GB" sz="2000" dirty="0"/>
              <a:t>) mod 11</a:t>
            </a:r>
            <a:endParaRPr lang="en-US" sz="2000" dirty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sz="2400" b="1" dirty="0"/>
              <a:t>Decoding</a:t>
            </a:r>
            <a:r>
              <a:rPr lang="en-US" sz="2400" dirty="0"/>
              <a:t> – for every 10 digits input, use the following formulas to</a:t>
            </a:r>
            <a:r>
              <a:rPr lang="en-GB" sz="2400" baseline="-25000" dirty="0"/>
              <a:t> </a:t>
            </a:r>
            <a:r>
              <a:rPr lang="en-US" sz="2400" dirty="0"/>
              <a:t>generate 4 syndromes, s</a:t>
            </a:r>
            <a:r>
              <a:rPr lang="en-US" sz="2400" baseline="-25000" dirty="0"/>
              <a:t>1</a:t>
            </a:r>
            <a:r>
              <a:rPr lang="en-US" sz="2400" dirty="0"/>
              <a:t>s</a:t>
            </a:r>
            <a:r>
              <a:rPr lang="en-US" sz="2400" baseline="-25000" dirty="0"/>
              <a:t>2</a:t>
            </a:r>
            <a:r>
              <a:rPr lang="en-US" sz="2400" dirty="0"/>
              <a:t>s</a:t>
            </a:r>
            <a:r>
              <a:rPr lang="en-US" sz="2400" baseline="-25000" dirty="0"/>
              <a:t>3</a:t>
            </a:r>
            <a:r>
              <a:rPr lang="en-US" sz="2400" dirty="0"/>
              <a:t>s</a:t>
            </a:r>
            <a:r>
              <a:rPr lang="en-US" sz="2400" baseline="-25000" dirty="0"/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/>
              <a:t>s</a:t>
            </a:r>
            <a:r>
              <a:rPr lang="en-GB" sz="2000" baseline="-25000" dirty="0"/>
              <a:t>1</a:t>
            </a:r>
            <a:r>
              <a:rPr lang="en-GB" sz="2000" dirty="0"/>
              <a:t>= (d1+d2+d3+d4+d5+d6+d7+d8+d9+d10) mod 11</a:t>
            </a:r>
            <a:endParaRPr lang="en-GB" sz="2000" baseline="-25000" dirty="0"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/>
              <a:t>s</a:t>
            </a:r>
            <a:r>
              <a:rPr lang="en-GB" sz="2000" baseline="-25000" dirty="0"/>
              <a:t>2</a:t>
            </a:r>
            <a:r>
              <a:rPr lang="en-GB" sz="2000" dirty="0"/>
              <a:t>= (d1+2*d2+3*d3+4*d4+5*d5+6*d6+7*d7+8*d8+9*d9 +10*d10) mod 11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/>
              <a:t>s</a:t>
            </a:r>
            <a:r>
              <a:rPr lang="en-GB" sz="2000" baseline="-25000" dirty="0"/>
              <a:t>3</a:t>
            </a:r>
            <a:r>
              <a:rPr lang="en-GB" sz="2000" dirty="0"/>
              <a:t>= (d1+4*d2+9*d3+5*d4+3*d5+3*d6+5*d7+9*d8+4*d9+d10) mod 11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/>
              <a:t>s</a:t>
            </a:r>
            <a:r>
              <a:rPr lang="en-GB" sz="2000" baseline="-25000" dirty="0"/>
              <a:t>4</a:t>
            </a:r>
            <a:r>
              <a:rPr lang="en-GB" sz="2000" dirty="0"/>
              <a:t>= (d1+8*d2+5*d3+9*d4+4*d5+7*d6+2*d7+6*d8+3*d9+10*d10) mod 11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9CFB-8654-4176-AB9D-18908B089DD5}" type="slidenum">
              <a:rPr lang="en-US"/>
              <a:pPr/>
              <a:t>2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BCH codes</a:t>
            </a: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First discovered by Hocquenghem in 1959 and independently by Bose and Ray-Chaudhuri in 1960. Name BCH is from the first letter of three inventors.</a:t>
            </a:r>
          </a:p>
          <a:p>
            <a:r>
              <a:rPr lang="en-GB"/>
              <a:t>BCH codes form a large class of multiple random error correcting codes</a:t>
            </a:r>
          </a:p>
          <a:p>
            <a:r>
              <a:rPr lang="en-GB"/>
              <a:t>Widely used. e.g. CD player, </a:t>
            </a:r>
            <a:r>
              <a:rPr lang="en-US"/>
              <a:t>Voyager 2 spacecraft , 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6F5-6787-42C3-A3FA-D5A723313E93}" type="slidenum">
              <a:rPr lang="en-US"/>
              <a:pPr/>
              <a:t>20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838200"/>
          </a:xfrm>
          <a:noFill/>
          <a:ln/>
        </p:spPr>
        <p:txBody>
          <a:bodyPr/>
          <a:lstStyle/>
          <a:p>
            <a:r>
              <a:rPr lang="en-GB" sz="2000" dirty="0"/>
              <a:t>Cont.   </a:t>
            </a:r>
            <a:r>
              <a:rPr lang="en-GB" sz="3200" dirty="0"/>
              <a:t>Summary on BCH(10,6)</a:t>
            </a:r>
            <a:endParaRPr lang="en-US" sz="32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334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There are FOUR cases need to handle after calculating syndromes: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000" b="1" u="sng" dirty="0"/>
              <a:t>no error</a:t>
            </a:r>
            <a:r>
              <a:rPr lang="en-US" sz="2000" dirty="0"/>
              <a:t>: s</a:t>
            </a:r>
            <a:r>
              <a:rPr lang="en-US" sz="2000" baseline="-25000" dirty="0"/>
              <a:t>1</a:t>
            </a:r>
            <a:r>
              <a:rPr lang="en-US" sz="2000" dirty="0"/>
              <a:t>s</a:t>
            </a:r>
            <a:r>
              <a:rPr lang="en-US" sz="2000" baseline="-25000" dirty="0"/>
              <a:t>2</a:t>
            </a:r>
            <a:r>
              <a:rPr lang="en-US" sz="2000" dirty="0"/>
              <a:t>s</a:t>
            </a:r>
            <a:r>
              <a:rPr lang="en-US" sz="2000" baseline="-25000" dirty="0"/>
              <a:t>3</a:t>
            </a:r>
            <a:r>
              <a:rPr lang="en-US" sz="2000" dirty="0"/>
              <a:t>s</a:t>
            </a:r>
            <a:r>
              <a:rPr lang="en-US" sz="2000" baseline="-25000" dirty="0"/>
              <a:t>4</a:t>
            </a:r>
            <a:r>
              <a:rPr lang="en-US" sz="2000" dirty="0"/>
              <a:t> = 0000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2. 	Calculate, </a:t>
            </a:r>
            <a:r>
              <a:rPr lang="en-US" sz="2000" i="1" dirty="0"/>
              <a:t>P,Q,R </a:t>
            </a:r>
            <a:r>
              <a:rPr lang="en-US" sz="2000" dirty="0"/>
              <a:t>(using formulas in slide 12)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	if </a:t>
            </a:r>
            <a:r>
              <a:rPr lang="en-US" sz="2000" i="1" dirty="0"/>
              <a:t>P=Q=R</a:t>
            </a:r>
            <a:r>
              <a:rPr lang="en-US" sz="2000" dirty="0"/>
              <a:t>=0, there is a </a:t>
            </a:r>
            <a:r>
              <a:rPr lang="en-US" sz="2000" b="1" u="sng" dirty="0"/>
              <a:t>single error</a:t>
            </a:r>
            <a:r>
              <a:rPr lang="en-US" sz="2000" b="1" dirty="0"/>
              <a:t> </a:t>
            </a:r>
            <a:r>
              <a:rPr lang="en-US" sz="2000" dirty="0"/>
              <a:t>at position s</a:t>
            </a:r>
            <a:r>
              <a:rPr lang="en-US" sz="2000" baseline="-25000" dirty="0"/>
              <a:t>2</a:t>
            </a:r>
            <a:r>
              <a:rPr lang="en-US" sz="2000" dirty="0"/>
              <a:t>/s</a:t>
            </a:r>
            <a:r>
              <a:rPr lang="en-US" sz="2000" baseline="-25000" dirty="0"/>
              <a:t>1</a:t>
            </a:r>
            <a:r>
              <a:rPr lang="en-US" sz="2000" dirty="0"/>
              <a:t>, and the magnitude is s</a:t>
            </a:r>
            <a:r>
              <a:rPr lang="en-US" sz="2000" baseline="-25000" dirty="0"/>
              <a:t>1</a:t>
            </a:r>
            <a:r>
              <a:rPr lang="en-US" sz="2000" dirty="0"/>
              <a:t>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dirty="0"/>
              <a:t>3. 	</a:t>
            </a:r>
            <a:r>
              <a:rPr lang="en-GB" sz="2000" dirty="0">
                <a:cs typeface="Arial" charset="0"/>
              </a:rPr>
              <a:t>When</a:t>
            </a:r>
            <a:r>
              <a:rPr lang="en-GB" sz="2000" i="1" dirty="0">
                <a:cs typeface="Arial" charset="0"/>
              </a:rPr>
              <a:t> P,Q,R </a:t>
            </a:r>
            <a:r>
              <a:rPr lang="en-GB" sz="2000" dirty="0">
                <a:cs typeface="Arial" charset="0"/>
              </a:rPr>
              <a:t>are not all zeros, it is </a:t>
            </a:r>
            <a:r>
              <a:rPr lang="en-GB" sz="2000" b="1" u="sng" dirty="0">
                <a:cs typeface="Arial" charset="0"/>
              </a:rPr>
              <a:t>double error</a:t>
            </a:r>
            <a:r>
              <a:rPr lang="en-GB" sz="2000" b="1" dirty="0">
                <a:cs typeface="Arial" charset="0"/>
              </a:rPr>
              <a:t> </a:t>
            </a:r>
            <a:r>
              <a:rPr lang="en-GB" sz="2000" dirty="0">
                <a:cs typeface="Arial" charset="0"/>
              </a:rPr>
              <a:t>case.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	Solve  </a:t>
            </a:r>
            <a:r>
              <a:rPr lang="en-GB" sz="2000" i="1" dirty="0" err="1"/>
              <a:t>i,j</a:t>
            </a:r>
            <a:r>
              <a:rPr lang="en-GB" sz="2000" dirty="0"/>
              <a:t> = (- </a:t>
            </a:r>
            <a:r>
              <a:rPr lang="en-GB" sz="2000" i="1" dirty="0"/>
              <a:t>Q</a:t>
            </a:r>
            <a:r>
              <a:rPr lang="en-GB" sz="2000" dirty="0"/>
              <a:t> </a:t>
            </a:r>
            <a:r>
              <a:rPr lang="en-GB" sz="2000" dirty="0">
                <a:cs typeface="Arial" charset="0"/>
              </a:rPr>
              <a:t>± √(</a:t>
            </a:r>
            <a:r>
              <a:rPr lang="en-GB" sz="2000" i="1" dirty="0">
                <a:cs typeface="Arial" charset="0"/>
              </a:rPr>
              <a:t>Q</a:t>
            </a:r>
            <a:r>
              <a:rPr lang="en-GB" sz="2000" i="1" baseline="30000" dirty="0">
                <a:cs typeface="Arial" charset="0"/>
              </a:rPr>
              <a:t>2</a:t>
            </a:r>
            <a:r>
              <a:rPr lang="en-GB" sz="2000" i="1" dirty="0">
                <a:cs typeface="Arial" charset="0"/>
              </a:rPr>
              <a:t>-4*P*R</a:t>
            </a:r>
            <a:r>
              <a:rPr lang="en-GB" sz="2000" dirty="0">
                <a:cs typeface="Arial" charset="0"/>
              </a:rPr>
              <a:t>)) / </a:t>
            </a:r>
            <a:r>
              <a:rPr lang="en-GB" sz="2000" i="1" dirty="0">
                <a:cs typeface="Arial" charset="0"/>
              </a:rPr>
              <a:t>2*P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GB" sz="2000" i="1" dirty="0">
                <a:cs typeface="Arial" charset="0"/>
              </a:rPr>
              <a:t>	</a:t>
            </a:r>
            <a:r>
              <a:rPr lang="en-GB" sz="2000" dirty="0">
                <a:cs typeface="Arial" charset="0"/>
              </a:rPr>
              <a:t>to work out error positions</a:t>
            </a:r>
            <a:r>
              <a:rPr lang="en-GB" sz="2000" i="1" dirty="0">
                <a:cs typeface="Arial" charset="0"/>
              </a:rPr>
              <a:t> </a:t>
            </a:r>
            <a:r>
              <a:rPr lang="en-GB" sz="2000" i="1" dirty="0" err="1">
                <a:cs typeface="Arial" charset="0"/>
              </a:rPr>
              <a:t>i</a:t>
            </a:r>
            <a:r>
              <a:rPr lang="en-GB" sz="2000" i="1" dirty="0">
                <a:cs typeface="Arial" charset="0"/>
              </a:rPr>
              <a:t>, j, </a:t>
            </a:r>
            <a:r>
              <a:rPr lang="en-GB" sz="2000" dirty="0">
                <a:cs typeface="Arial" charset="0"/>
              </a:rPr>
              <a:t>then work out </a:t>
            </a:r>
            <a:r>
              <a:rPr lang="en-GB" sz="2000" i="1" dirty="0">
                <a:cs typeface="Arial" charset="0"/>
              </a:rPr>
              <a:t>a, </a:t>
            </a:r>
            <a:r>
              <a:rPr lang="en-GB" sz="2000" dirty="0">
                <a:cs typeface="Arial" charset="0"/>
              </a:rPr>
              <a:t>and</a:t>
            </a:r>
            <a:r>
              <a:rPr lang="en-GB" sz="2000" i="1" dirty="0">
                <a:cs typeface="Arial" charset="0"/>
              </a:rPr>
              <a:t> b:</a:t>
            </a:r>
            <a:endParaRPr lang="en-GB" sz="2000" dirty="0">
              <a:cs typeface="Arial" charset="0"/>
            </a:endParaRPr>
          </a:p>
          <a:p>
            <a:pPr marL="609600" indent="-609600" algn="ctr">
              <a:lnSpc>
                <a:spcPct val="80000"/>
              </a:lnSpc>
              <a:buFontTx/>
              <a:buNone/>
            </a:pPr>
            <a:r>
              <a:rPr lang="en-US" sz="2000" i="1" dirty="0"/>
              <a:t>b</a:t>
            </a:r>
            <a:r>
              <a:rPr lang="en-US" sz="2000" dirty="0"/>
              <a:t> = (</a:t>
            </a:r>
            <a:r>
              <a:rPr lang="en-US" sz="2000" i="1" dirty="0" err="1"/>
              <a:t>i</a:t>
            </a:r>
            <a:r>
              <a:rPr lang="en-US" sz="2000" i="1" dirty="0"/>
              <a:t>*s</a:t>
            </a:r>
            <a:r>
              <a:rPr lang="en-US" sz="2000" i="1" baseline="-25000" dirty="0"/>
              <a:t>1</a:t>
            </a:r>
            <a:r>
              <a:rPr lang="en-US" sz="2000" i="1" dirty="0"/>
              <a:t>- s</a:t>
            </a:r>
            <a:r>
              <a:rPr lang="en-US" sz="2000" i="1" baseline="-25000" dirty="0"/>
              <a:t>2</a:t>
            </a:r>
            <a:r>
              <a:rPr lang="en-US" sz="2000" dirty="0"/>
              <a:t>) / (</a:t>
            </a:r>
            <a:r>
              <a:rPr lang="en-US" sz="2000" i="1" dirty="0" err="1"/>
              <a:t>i</a:t>
            </a:r>
            <a:r>
              <a:rPr lang="en-US" sz="2000" i="1" dirty="0"/>
              <a:t> - j</a:t>
            </a:r>
            <a:r>
              <a:rPr lang="en-US" sz="2000" dirty="0"/>
              <a:t>) 	</a:t>
            </a:r>
          </a:p>
          <a:p>
            <a:pPr marL="609600" indent="-609600" algn="ctr">
              <a:lnSpc>
                <a:spcPct val="80000"/>
              </a:lnSpc>
              <a:buFontTx/>
              <a:buNone/>
            </a:pPr>
            <a:r>
              <a:rPr lang="en-US" sz="2000" i="1" dirty="0"/>
              <a:t>a</a:t>
            </a:r>
            <a:r>
              <a:rPr lang="en-US" sz="2000" dirty="0"/>
              <a:t> = </a:t>
            </a:r>
            <a:r>
              <a:rPr lang="en-US" sz="2000" i="1" dirty="0"/>
              <a:t>s</a:t>
            </a:r>
            <a:r>
              <a:rPr lang="en-US" sz="2000" i="1" baseline="-25000" dirty="0"/>
              <a:t>1</a:t>
            </a:r>
            <a:r>
              <a:rPr lang="en-US" sz="2000" i="1" dirty="0"/>
              <a:t> – b</a:t>
            </a:r>
            <a:r>
              <a:rPr lang="en-US" sz="2000" dirty="0"/>
              <a:t>     		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GB" sz="2000" dirty="0">
              <a:cs typeface="Arial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GB" sz="2000" dirty="0">
                <a:cs typeface="Arial" charset="0"/>
              </a:rPr>
              <a:t>4. 	If (</a:t>
            </a:r>
            <a:r>
              <a:rPr lang="en-GB" sz="2000" i="1" dirty="0">
                <a:cs typeface="Arial" charset="0"/>
              </a:rPr>
              <a:t>Q</a:t>
            </a:r>
            <a:r>
              <a:rPr lang="en-GB" sz="2000" i="1" baseline="30000" dirty="0">
                <a:cs typeface="Arial" charset="0"/>
              </a:rPr>
              <a:t>2</a:t>
            </a:r>
            <a:r>
              <a:rPr lang="en-GB" sz="2000" i="1" dirty="0">
                <a:cs typeface="Arial" charset="0"/>
              </a:rPr>
              <a:t>-4*P*R) </a:t>
            </a:r>
            <a:r>
              <a:rPr lang="en-GB" sz="2000" dirty="0">
                <a:cs typeface="Arial" charset="0"/>
              </a:rPr>
              <a:t>doesn’t have a square root (under mod 11) ,  or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GB" sz="2000" dirty="0">
                <a:cs typeface="Arial" charset="0"/>
              </a:rPr>
              <a:t>    	if position value </a:t>
            </a:r>
            <a:r>
              <a:rPr lang="en-GB" sz="2000" dirty="0" err="1">
                <a:cs typeface="Arial" charset="0"/>
              </a:rPr>
              <a:t>i</a:t>
            </a:r>
            <a:r>
              <a:rPr lang="en-GB" sz="2000" dirty="0">
                <a:cs typeface="Arial" charset="0"/>
              </a:rPr>
              <a:t> or j is zero, or one of d</a:t>
            </a:r>
            <a:r>
              <a:rPr lang="en-GB" sz="2000" baseline="-25000" dirty="0">
                <a:cs typeface="Arial" charset="0"/>
              </a:rPr>
              <a:t>1</a:t>
            </a:r>
            <a:r>
              <a:rPr lang="en-GB" sz="2000" dirty="0">
                <a:cs typeface="Arial" charset="0"/>
              </a:rPr>
              <a:t>-d</a:t>
            </a:r>
            <a:r>
              <a:rPr lang="en-GB" sz="2000" baseline="-25000" dirty="0">
                <a:cs typeface="Arial" charset="0"/>
              </a:rPr>
              <a:t>10</a:t>
            </a:r>
            <a:r>
              <a:rPr lang="en-GB" sz="2000" dirty="0">
                <a:cs typeface="Arial" charset="0"/>
              </a:rPr>
              <a:t> is corrected into 10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GB" sz="2000" dirty="0">
                <a:cs typeface="Arial" charset="0"/>
              </a:rPr>
              <a:t>	there are </a:t>
            </a:r>
            <a:r>
              <a:rPr lang="en-GB" sz="2000" b="1" u="sng" dirty="0">
                <a:cs typeface="Arial" charset="0"/>
              </a:rPr>
              <a:t>at least three errors</a:t>
            </a:r>
            <a:r>
              <a:rPr lang="en-GB" sz="2000" b="1" dirty="0">
                <a:cs typeface="Arial" charset="0"/>
              </a:rPr>
              <a:t> </a:t>
            </a:r>
            <a:r>
              <a:rPr lang="en-GB" sz="2000" dirty="0">
                <a:cs typeface="Arial" charset="0"/>
              </a:rPr>
              <a:t>have occurred.</a:t>
            </a:r>
            <a:endParaRPr lang="en-US" sz="2000" dirty="0">
              <a:cs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200400" y="3886200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50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755D-472D-4163-8034-231B347EF012}" type="slidenum">
              <a:rPr lang="en-US"/>
              <a:pPr/>
              <a:t>21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001000" cy="563563"/>
          </a:xfrm>
        </p:spPr>
        <p:txBody>
          <a:bodyPr/>
          <a:lstStyle/>
          <a:p>
            <a:r>
              <a:rPr lang="en-GB" sz="3200" u="sng"/>
              <a:t>Go through a decode example by hand</a:t>
            </a:r>
            <a:r>
              <a:rPr lang="en-GB" sz="3200"/>
              <a:t>     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800"/>
              <a:t>A 10-digit 	8888880747 transmitted to 				8899880747 (2 errors)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s</a:t>
            </a:r>
            <a:r>
              <a:rPr lang="en-GB" sz="2400" baseline="-25000"/>
              <a:t>1</a:t>
            </a:r>
            <a:r>
              <a:rPr lang="en-GB" sz="2400"/>
              <a:t> = 8+8+9+9+8+8+0+7+4+7 mod 11 =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s</a:t>
            </a:r>
            <a:r>
              <a:rPr lang="en-GB" sz="2400" baseline="-25000"/>
              <a:t>2</a:t>
            </a:r>
            <a:r>
              <a:rPr lang="en-GB" sz="2400"/>
              <a:t> = 8+2*8+3*9+4*9+5*8+6*8+8*7+9*4+10*7 mod 11 = 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s</a:t>
            </a:r>
            <a:r>
              <a:rPr lang="en-GB" sz="2400" baseline="-25000"/>
              <a:t>3</a:t>
            </a:r>
            <a:r>
              <a:rPr lang="en-GB" sz="2400"/>
              <a:t> = 8+4*8+9*9+5*9+3*8+3*8+9*7+4*4+1*7 mod 11 = 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s</a:t>
            </a:r>
            <a:r>
              <a:rPr lang="en-GB" sz="2400" baseline="-25000"/>
              <a:t>4</a:t>
            </a:r>
            <a:r>
              <a:rPr lang="en-GB" sz="2400"/>
              <a:t> = 8+8*8+5*9+9*9+4*8+7*8+6*7+3*4+10*7 mod 11 = 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P = (7*7-2*3) mod 11 = 43 mod 11 = 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Q = (2*3-7*3) mod 11 = -15 mod 11 = -4 mod 11 = 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R = (3*3-7*3) mod 11 = - 12 mod 11 = -1 mod 11 = 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Q*Q – 4PR = -351 mod 11 = -10 mod 11 = 1, </a:t>
            </a:r>
            <a:r>
              <a:rPr lang="en-GB" sz="2400">
                <a:cs typeface="Arial" charset="0"/>
              </a:rPr>
              <a:t>√1 =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>
                <a:cs typeface="Arial" charset="0"/>
              </a:rPr>
              <a:t>i = ((-7+1)/20) mod 11 = -6/9 mod 11 = 5*5 mod 11 = 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>
                <a:cs typeface="Arial" charset="0"/>
              </a:rPr>
              <a:t>j = ((-7-1)/20) mod 11= -8*5 mod 11 = 3*5 mod 11 = 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>
                <a:cs typeface="Arial" charset="0"/>
              </a:rPr>
              <a:t>b = (3*2-7)/(3-4) mod 11 = -1/-1 mod 11 = 10*10 mod 11=1,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>
                <a:cs typeface="Arial" charset="0"/>
              </a:rPr>
              <a:t>a = 2-1 = 1     					done!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Error Correction Codes</a:t>
            </a:r>
            <a:br>
              <a:rPr lang="en-GB" dirty="0"/>
            </a:br>
            <a:r>
              <a:rPr lang="en-GB" sz="2400" dirty="0"/>
              <a:t>close to</a:t>
            </a:r>
            <a:r>
              <a:rPr lang="en-US" sz="2400" b="1" dirty="0"/>
              <a:t>The Shannon Limit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Turbo Codes - high-performance error correction codes (1993), no Cliff effect. Has a wider range of applications, mainly in wireless communication, ranging from the 3G, 4G mobile systems to deep-space and satellite communications.</a:t>
            </a:r>
          </a:p>
          <a:p>
            <a:r>
              <a:rPr lang="en-GB" dirty="0"/>
              <a:t>Low Density Parity Checking Code (LDPC)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998D-E910-4389-9320-1F9087C396E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37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D8B6-8840-4488-89F4-BFCB0C8C4CDB}" type="slidenum">
              <a:rPr lang="en-US"/>
              <a:pPr/>
              <a:t>23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1630362"/>
          </a:xfrm>
        </p:spPr>
        <p:txBody>
          <a:bodyPr/>
          <a:lstStyle/>
          <a:p>
            <a:r>
              <a:rPr lang="en-GB" sz="4000" dirty="0"/>
              <a:t>Appendix – a filed Z</a:t>
            </a:r>
            <a:r>
              <a:rPr lang="en-GB" sz="4000" baseline="-25000" dirty="0"/>
              <a:t>n</a:t>
            </a:r>
            <a:br>
              <a:rPr lang="en-GB" sz="4000" dirty="0"/>
            </a:br>
            <a:r>
              <a:rPr lang="en-GB" sz="4000" dirty="0"/>
              <a:t>Z</a:t>
            </a:r>
            <a:r>
              <a:rPr lang="en-GB" sz="4000" baseline="-25000" dirty="0"/>
              <a:t>n</a:t>
            </a:r>
            <a:r>
              <a:rPr lang="en-GB" sz="4000" dirty="0"/>
              <a:t> = {0,1,2,…,n-1} where n is prime</a:t>
            </a:r>
            <a:endParaRPr lang="en-US" sz="40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133600"/>
            <a:ext cx="8229600" cy="2185988"/>
          </a:xfrm>
        </p:spPr>
        <p:txBody>
          <a:bodyPr/>
          <a:lstStyle/>
          <a:p>
            <a:r>
              <a:rPr lang="en-GB" sz="2800" dirty="0"/>
              <a:t>E.g. </a:t>
            </a:r>
            <a:r>
              <a:rPr lang="en-GB" sz="2800" i="1" dirty="0"/>
              <a:t>GF(11),</a:t>
            </a:r>
            <a:r>
              <a:rPr lang="en-GB" sz="2800" dirty="0"/>
              <a:t> </a:t>
            </a:r>
            <a:r>
              <a:rPr lang="en-GB" sz="2800" i="1" dirty="0"/>
              <a:t>n</a:t>
            </a:r>
            <a:r>
              <a:rPr lang="en-GB" sz="2800" dirty="0"/>
              <a:t>=11, Z</a:t>
            </a:r>
            <a:r>
              <a:rPr lang="en-GB" sz="2800" baseline="-25000" dirty="0"/>
              <a:t>11</a:t>
            </a:r>
            <a:r>
              <a:rPr lang="en-GB" sz="2800" dirty="0"/>
              <a:t> = {0,1,2,3,4,5,6,7,8,9,10}</a:t>
            </a:r>
            <a:endParaRPr lang="en-US" sz="2800" dirty="0"/>
          </a:p>
        </p:txBody>
      </p:sp>
      <p:graphicFrame>
        <p:nvGraphicFramePr>
          <p:cNvPr id="48283" name="Group 155"/>
          <p:cNvGraphicFramePr>
            <a:graphicFrameLocks noGrp="1"/>
          </p:cNvGraphicFramePr>
          <p:nvPr>
            <p:ph sz="half" idx="2"/>
          </p:nvPr>
        </p:nvGraphicFramePr>
        <p:xfrm>
          <a:off x="381000" y="2819400"/>
          <a:ext cx="8153400" cy="2591753"/>
        </p:xfrm>
        <a:graphic>
          <a:graphicData uri="http://schemas.openxmlformats.org/drawingml/2006/table">
            <a:tbl>
              <a:tblPr/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x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9 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-x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x</a:t>
                      </a:r>
                      <a:r>
                        <a:rPr kumimoji="0" lang="en-GB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√x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</a:t>
                      </a:r>
                      <a:r>
                        <a:rPr kumimoji="0" lang="en-GB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  <a:endParaRPr kumimoji="0" lang="en-US" sz="2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This week’s </a:t>
            </a:r>
            <a:r>
              <a:rPr lang="en-GB" dirty="0"/>
              <a:t>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Implement BCH(10,4) code, both encoding and decoding: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Read 6 digits, generate its 10 digits BCH code. Need to recognise unusable code (last week’s task)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Read 10 digits BCH code, then correct errors if any. In case of more than 2 errors it should detect it</a:t>
            </a:r>
          </a:p>
          <a:p>
            <a:pPr marL="514350" indent="-514350">
              <a:buFont typeface="+mj-lt"/>
              <a:buAutoNum type="arabicPeriod"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GUI is not required, but strongly recommend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C4B6-B95F-47E8-9263-1011C320B83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0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34EC-4EC5-4596-9C9E-3862F94E52CF}" type="slidenum">
              <a:rPr lang="en-US"/>
              <a:pPr/>
              <a:t>3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Vandermonde</a:t>
            </a:r>
            <a:r>
              <a:rPr lang="en-GB" dirty="0"/>
              <a:t> Matrix</a:t>
            </a:r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r>
              <a:rPr lang="en-GB" sz="2800" dirty="0"/>
              <a:t>A matrix has the form shown on the right is called </a:t>
            </a:r>
            <a:r>
              <a:rPr lang="en-GB" sz="2800" dirty="0" err="1"/>
              <a:t>Vandermonde</a:t>
            </a:r>
            <a:r>
              <a:rPr lang="en-GB" sz="2800" dirty="0"/>
              <a:t> matrix where a</a:t>
            </a:r>
            <a:r>
              <a:rPr lang="en-GB" sz="2800" baseline="-25000" dirty="0"/>
              <a:t>1</a:t>
            </a:r>
            <a:r>
              <a:rPr lang="en-GB" sz="2800" dirty="0"/>
              <a:t>a</a:t>
            </a:r>
            <a:r>
              <a:rPr lang="en-GB" sz="2800" baseline="-25000" dirty="0"/>
              <a:t>2</a:t>
            </a:r>
            <a:r>
              <a:rPr lang="en-GB" sz="2800" dirty="0"/>
              <a:t>,…a</a:t>
            </a:r>
            <a:r>
              <a:rPr lang="en-GB" sz="2800" baseline="-25000" dirty="0"/>
              <a:t>n </a:t>
            </a:r>
            <a:r>
              <a:rPr lang="en-GB" sz="2800" dirty="0"/>
              <a:t>are distinct non-zero element of a </a:t>
            </a:r>
            <a:r>
              <a:rPr lang="en-GB" sz="2800" i="1" dirty="0"/>
              <a:t>field</a:t>
            </a:r>
            <a:r>
              <a:rPr lang="en-GB" sz="2800" dirty="0"/>
              <a:t>.</a:t>
            </a:r>
          </a:p>
          <a:p>
            <a:pPr>
              <a:buNone/>
            </a:pPr>
            <a:r>
              <a:rPr lang="en-GB" sz="2800" dirty="0"/>
              <a:t>	</a:t>
            </a:r>
          </a:p>
          <a:p>
            <a:pPr>
              <a:buNone/>
            </a:pPr>
            <a:r>
              <a:rPr lang="en-GB" sz="2800" dirty="0"/>
              <a:t>	(we will explain the word </a:t>
            </a:r>
            <a:r>
              <a:rPr lang="en-GB" sz="2800" i="1" dirty="0"/>
              <a:t>field</a:t>
            </a:r>
            <a:r>
              <a:rPr lang="en-GB" sz="2800" dirty="0"/>
              <a:t> in the next tutorial)</a:t>
            </a:r>
          </a:p>
          <a:p>
            <a:endParaRPr lang="en-US" sz="2800" dirty="0"/>
          </a:p>
        </p:txBody>
      </p:sp>
      <p:pic>
        <p:nvPicPr>
          <p:cNvPr id="52232" name="Picture 8" descr="image0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19600" y="1676400"/>
            <a:ext cx="4724400" cy="3967163"/>
          </a:xfrm>
          <a:noFill/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r>
              <a:rPr lang="en-GB" sz="3600" dirty="0"/>
              <a:t>A </a:t>
            </a:r>
            <a:r>
              <a:rPr lang="en-GB" sz="3600" dirty="0" err="1"/>
              <a:t>Vandermonde</a:t>
            </a:r>
            <a:r>
              <a:rPr lang="en-GB" sz="3600" dirty="0"/>
              <a:t> Matrix using the field {1,2,3,….10}    (i.e. mod 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      1    1    1    1    1    1    1    1    1    1</a:t>
            </a:r>
          </a:p>
          <a:p>
            <a:pPr>
              <a:buNone/>
            </a:pPr>
            <a:r>
              <a:rPr lang="en-GB" dirty="0"/>
              <a:t>      1    2    3    4    5    6    7    8    9    10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998D-E910-4389-9320-1F9087C396E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Left Bracket 4"/>
          <p:cNvSpPr/>
          <p:nvPr/>
        </p:nvSpPr>
        <p:spPr>
          <a:xfrm>
            <a:off x="990600" y="2057400"/>
            <a:ext cx="304800" cy="36576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7696200" y="1981200"/>
            <a:ext cx="304800" cy="38862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86AC-24D8-4C47-9FDA-AF4F3ADAD40C}" type="slidenum">
              <a:rPr lang="en-US"/>
              <a:pPr/>
              <a:t>5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BCH codes use Vandermonde Matrix for parity checking matrix</a:t>
            </a:r>
            <a:endParaRPr lang="en-US" sz="400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52600"/>
            <a:ext cx="3581400" cy="4724400"/>
          </a:xfrm>
        </p:spPr>
        <p:txBody>
          <a:bodyPr/>
          <a:lstStyle/>
          <a:p>
            <a:r>
              <a:rPr lang="en-GB" sz="2400"/>
              <a:t>For example, BCH(10,6) is a code over GF(11)</a:t>
            </a:r>
          </a:p>
          <a:p>
            <a:r>
              <a:rPr lang="en-GB" sz="2400"/>
              <a:t>It can correct double error and detect triple error</a:t>
            </a:r>
          </a:p>
          <a:p>
            <a:r>
              <a:rPr lang="en-GB" sz="2400"/>
              <a:t>Its parity check matrix is on the left</a:t>
            </a:r>
          </a:p>
          <a:p>
            <a:r>
              <a:rPr lang="en-GB" sz="2400"/>
              <a:t>The first 2 rows are same as H in the single error correcting code given last week.</a:t>
            </a:r>
          </a:p>
          <a:p>
            <a:endParaRPr lang="en-US" sz="2400"/>
          </a:p>
        </p:txBody>
      </p:sp>
      <p:pic>
        <p:nvPicPr>
          <p:cNvPr id="56330" name="Picture 10" descr="image01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81400" y="1828800"/>
            <a:ext cx="5562600" cy="4621213"/>
          </a:xfrm>
          <a:noFill/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Generator Matrix and Encoding</a:t>
            </a:r>
            <a:endParaRPr lang="en-US" sz="400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038600" y="1371600"/>
            <a:ext cx="4800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G is derived from H (we skip this tedious process )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G generates parity bits so that all check-sum results are 0.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Encode 6 digits x by 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	encode(x) = x*G</a:t>
            </a:r>
            <a:r>
              <a:rPr lang="en-GB" sz="2400" baseline="30000" dirty="0"/>
              <a:t> </a:t>
            </a:r>
            <a:r>
              <a:rPr lang="en-GB" sz="2400" dirty="0"/>
              <a:t>(mod 11)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/>
              <a:t>d</a:t>
            </a:r>
            <a:r>
              <a:rPr lang="en-GB" sz="2000" baseline="-25000" dirty="0"/>
              <a:t>7 </a:t>
            </a:r>
            <a:r>
              <a:rPr lang="en-GB" sz="2000" dirty="0"/>
              <a:t>= (4d</a:t>
            </a:r>
            <a:r>
              <a:rPr lang="en-GB" sz="2000" baseline="-25000" dirty="0"/>
              <a:t>1</a:t>
            </a:r>
            <a:r>
              <a:rPr lang="en-GB" sz="2000" dirty="0"/>
              <a:t>+10d</a:t>
            </a:r>
            <a:r>
              <a:rPr lang="en-GB" sz="2000" baseline="-25000" dirty="0"/>
              <a:t>2</a:t>
            </a:r>
            <a:r>
              <a:rPr lang="en-GB" sz="2000" dirty="0"/>
              <a:t>+9d</a:t>
            </a:r>
            <a:r>
              <a:rPr lang="en-GB" sz="2000" baseline="-25000" dirty="0"/>
              <a:t>3</a:t>
            </a:r>
            <a:r>
              <a:rPr lang="en-GB" sz="2000" dirty="0"/>
              <a:t>+2d</a:t>
            </a:r>
            <a:r>
              <a:rPr lang="en-GB" sz="2000" baseline="-25000" dirty="0"/>
              <a:t>4</a:t>
            </a:r>
            <a:r>
              <a:rPr lang="en-GB" sz="2000" dirty="0"/>
              <a:t>+d</a:t>
            </a:r>
            <a:r>
              <a:rPr lang="en-GB" sz="2000" baseline="-25000" dirty="0"/>
              <a:t>5</a:t>
            </a:r>
            <a:r>
              <a:rPr lang="en-GB" sz="2000" dirty="0"/>
              <a:t>+7d</a:t>
            </a:r>
            <a:r>
              <a:rPr lang="en-GB" sz="2000" baseline="-25000" dirty="0"/>
              <a:t>6</a:t>
            </a:r>
            <a:r>
              <a:rPr lang="en-GB" sz="2000" dirty="0"/>
              <a:t>) mod 11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/>
              <a:t>d</a:t>
            </a:r>
            <a:r>
              <a:rPr lang="en-GB" sz="2000" baseline="-25000" dirty="0"/>
              <a:t>8</a:t>
            </a:r>
            <a:r>
              <a:rPr lang="en-GB" sz="2000" dirty="0"/>
              <a:t>= (7d</a:t>
            </a:r>
            <a:r>
              <a:rPr lang="en-GB" sz="2000" baseline="-25000" dirty="0"/>
              <a:t>1</a:t>
            </a:r>
            <a:r>
              <a:rPr lang="en-GB" sz="2000" dirty="0"/>
              <a:t>+8d</a:t>
            </a:r>
            <a:r>
              <a:rPr lang="en-GB" sz="2000" baseline="-25000" dirty="0"/>
              <a:t>2</a:t>
            </a:r>
            <a:r>
              <a:rPr lang="en-GB" sz="2000" dirty="0"/>
              <a:t>+7d</a:t>
            </a:r>
            <a:r>
              <a:rPr lang="en-GB" sz="2000" baseline="-25000" dirty="0"/>
              <a:t>3</a:t>
            </a:r>
            <a:r>
              <a:rPr lang="en-GB" sz="2000" dirty="0"/>
              <a:t>+d</a:t>
            </a:r>
            <a:r>
              <a:rPr lang="en-GB" sz="2000" baseline="-25000" dirty="0"/>
              <a:t>4</a:t>
            </a:r>
            <a:r>
              <a:rPr lang="en-GB" sz="2000" dirty="0"/>
              <a:t>+9d</a:t>
            </a:r>
            <a:r>
              <a:rPr lang="en-GB" sz="2000" baseline="-25000" dirty="0"/>
              <a:t>5</a:t>
            </a:r>
            <a:r>
              <a:rPr lang="en-GB" sz="2000" dirty="0"/>
              <a:t>+6d</a:t>
            </a:r>
            <a:r>
              <a:rPr lang="en-GB" sz="2000" baseline="-25000" dirty="0"/>
              <a:t>6</a:t>
            </a:r>
            <a:r>
              <a:rPr lang="en-GB" sz="2000" dirty="0"/>
              <a:t>) mod 11 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/>
              <a:t>d</a:t>
            </a:r>
            <a:r>
              <a:rPr lang="en-GB" sz="2000" baseline="-25000" dirty="0"/>
              <a:t>9 </a:t>
            </a:r>
            <a:r>
              <a:rPr lang="en-GB" sz="2000" dirty="0"/>
              <a:t>= (9d</a:t>
            </a:r>
            <a:r>
              <a:rPr lang="en-GB" sz="2000" baseline="-25000" dirty="0"/>
              <a:t>1</a:t>
            </a:r>
            <a:r>
              <a:rPr lang="en-GB" sz="2000" dirty="0"/>
              <a:t>+d</a:t>
            </a:r>
            <a:r>
              <a:rPr lang="en-GB" sz="2000" baseline="-25000" dirty="0"/>
              <a:t>2</a:t>
            </a:r>
            <a:r>
              <a:rPr lang="en-GB" sz="2000" dirty="0"/>
              <a:t>+7d</a:t>
            </a:r>
            <a:r>
              <a:rPr lang="en-GB" sz="2000" baseline="-25000" dirty="0"/>
              <a:t>3</a:t>
            </a:r>
            <a:r>
              <a:rPr lang="en-GB" sz="2000" dirty="0"/>
              <a:t>+8d</a:t>
            </a:r>
            <a:r>
              <a:rPr lang="en-GB" sz="2000" baseline="-25000" dirty="0"/>
              <a:t>4</a:t>
            </a:r>
            <a:r>
              <a:rPr lang="en-GB" sz="2000" dirty="0"/>
              <a:t>+7d</a:t>
            </a:r>
            <a:r>
              <a:rPr lang="en-GB" sz="2000" baseline="-25000" dirty="0"/>
              <a:t>5</a:t>
            </a:r>
            <a:r>
              <a:rPr lang="en-GB" sz="2000" dirty="0"/>
              <a:t>+7d</a:t>
            </a:r>
            <a:r>
              <a:rPr lang="en-GB" sz="2000" baseline="-25000" dirty="0"/>
              <a:t>6</a:t>
            </a:r>
            <a:r>
              <a:rPr lang="en-GB" sz="2000" dirty="0"/>
              <a:t>) mod 11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/>
              <a:t>d</a:t>
            </a:r>
            <a:r>
              <a:rPr lang="en-GB" sz="2000" baseline="-25000" dirty="0"/>
              <a:t>10 </a:t>
            </a:r>
            <a:r>
              <a:rPr lang="en-GB" sz="2000" dirty="0"/>
              <a:t>= (d</a:t>
            </a:r>
            <a:r>
              <a:rPr lang="en-GB" sz="2000" baseline="-25000" dirty="0"/>
              <a:t>1</a:t>
            </a:r>
            <a:r>
              <a:rPr lang="en-GB" sz="2000" dirty="0"/>
              <a:t>+2d</a:t>
            </a:r>
            <a:r>
              <a:rPr lang="en-GB" sz="2000" baseline="-25000" dirty="0"/>
              <a:t>2</a:t>
            </a:r>
            <a:r>
              <a:rPr lang="en-GB" sz="2000" dirty="0"/>
              <a:t>+9d</a:t>
            </a:r>
            <a:r>
              <a:rPr lang="en-GB" sz="2000" baseline="-25000" dirty="0"/>
              <a:t>3</a:t>
            </a:r>
            <a:r>
              <a:rPr lang="en-GB" sz="2000" dirty="0"/>
              <a:t>+10d</a:t>
            </a:r>
            <a:r>
              <a:rPr lang="en-GB" sz="2000" baseline="-25000" dirty="0"/>
              <a:t>4</a:t>
            </a:r>
            <a:r>
              <a:rPr lang="en-GB" sz="2000" dirty="0"/>
              <a:t>+4d</a:t>
            </a:r>
            <a:r>
              <a:rPr lang="en-GB" sz="2000" baseline="-25000" dirty="0"/>
              <a:t>5</a:t>
            </a:r>
            <a:r>
              <a:rPr lang="en-GB" sz="2000" dirty="0"/>
              <a:t>+d</a:t>
            </a:r>
            <a:r>
              <a:rPr lang="en-GB" sz="2000" baseline="-25000" dirty="0"/>
              <a:t>6</a:t>
            </a:r>
            <a:r>
              <a:rPr lang="en-GB" sz="2000" dirty="0"/>
              <a:t>) mod 11</a:t>
            </a:r>
            <a:endParaRPr lang="en-US" sz="2000" dirty="0"/>
          </a:p>
        </p:txBody>
      </p:sp>
      <p:pic>
        <p:nvPicPr>
          <p:cNvPr id="38924" name="Picture 12" descr="image01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447800"/>
            <a:ext cx="4105275" cy="3514725"/>
          </a:xfrm>
          <a:noFill/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E1AE-AC95-4F9D-A88D-62F78EE224A6}" type="slidenum">
              <a:rPr lang="en-US"/>
              <a:pPr/>
              <a:t>7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Generator Matrix and Encoding</a:t>
            </a:r>
            <a:br>
              <a:rPr lang="en-GB" sz="4000"/>
            </a:br>
            <a:r>
              <a:rPr lang="en-GB" sz="4000"/>
              <a:t>An example</a:t>
            </a:r>
            <a:endParaRPr lang="en-US" sz="400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400" dirty="0"/>
              <a:t>Let Input  x = 888888 </a:t>
            </a:r>
            <a:r>
              <a:rPr lang="en-GB" sz="2400" dirty="0">
                <a:sym typeface="Wingdings" pitchFamily="2" charset="2"/>
              </a:rPr>
              <a:t>  8888880747</a:t>
            </a:r>
            <a:endParaRPr lang="en-GB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	</a:t>
            </a:r>
            <a:r>
              <a:rPr lang="en-GB" sz="2000" dirty="0"/>
              <a:t>d7  = (4*8+10*8+9*8+2*8+8+7*8) mod 11 = 264 mod 11 = 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d8  </a:t>
            </a:r>
            <a:r>
              <a:rPr lang="en-GB" sz="2000" baseline="-25000" dirty="0"/>
              <a:t> </a:t>
            </a:r>
            <a:r>
              <a:rPr lang="en-GB" sz="2000" dirty="0"/>
              <a:t>= (7*8+8*8+7*8+8+9*8+6*8) mod 11 = 304 mod 11 = 7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d9 </a:t>
            </a:r>
            <a:r>
              <a:rPr lang="en-GB" sz="2000" baseline="-25000" dirty="0"/>
              <a:t>  </a:t>
            </a:r>
            <a:r>
              <a:rPr lang="en-GB" sz="2000" dirty="0"/>
              <a:t>= (9*8+8+7*8+8*8+7*8+7*8) mod 11 = 312 mod 11 = 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d10 </a:t>
            </a:r>
            <a:r>
              <a:rPr lang="en-GB" sz="2000" baseline="-25000" dirty="0"/>
              <a:t> </a:t>
            </a:r>
            <a:r>
              <a:rPr lang="en-GB" sz="2000" dirty="0"/>
              <a:t>= (8+2*8+9*8+10*8+4*8+8) mod 11 = 216 mod 11 = 7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GB" sz="2400" dirty="0"/>
              <a:t>Check </a:t>
            </a:r>
            <a:r>
              <a:rPr lang="en-GB" sz="2000" dirty="0"/>
              <a:t>if every parity row is 0 under  mod 11   (ref. H in slide 5)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</a:pPr>
            <a:r>
              <a:rPr lang="en-GB" sz="2000" dirty="0"/>
              <a:t>row 1: 8*6+7+4+7 = 66 = 0 mod 11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</a:pPr>
            <a:r>
              <a:rPr lang="en-GB" sz="2000" dirty="0"/>
              <a:t>row 2: 8*(1+2+3+4+5+6)+8*7+9*4+10*7=330 = 0 mod 11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</a:pPr>
            <a:r>
              <a:rPr lang="en-GB" sz="2000" dirty="0"/>
              <a:t>row 3: 8*(1+4+9+5+3+3)+9*7+4*4+7 = 286 = 0 mod 11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</a:pPr>
            <a:r>
              <a:rPr lang="en-GB" sz="2000" dirty="0"/>
              <a:t>row 4: 8*(1+8+5+9+4+7)+6*7+3*4+10*7 = 396 = 0 mod 11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78F6-2256-456E-87DA-9356B33F0B97}" type="slidenum">
              <a:rPr lang="en-US"/>
              <a:pPr/>
              <a:t>8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GB" sz="4000"/>
              <a:t>Encoding by Generator Matrix</a:t>
            </a:r>
            <a:br>
              <a:rPr lang="en-GB" sz="4000"/>
            </a:br>
            <a:r>
              <a:rPr lang="en-GB" sz="1800"/>
              <a:t>(another example shown by matrix multiplication)</a:t>
            </a:r>
            <a:endParaRPr lang="en-US" sz="18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7315200" cy="2209800"/>
          </a:xfrm>
        </p:spPr>
        <p:txBody>
          <a:bodyPr/>
          <a:lstStyle/>
          <a:p>
            <a:pPr>
              <a:buFontTx/>
              <a:buNone/>
            </a:pPr>
            <a:r>
              <a:rPr lang="en-GB" sz="1800"/>
              <a:t>y1 = x1, y2 = x2, y3 = x3, y4 = x4, y5 = x5, y6 = x6</a:t>
            </a:r>
          </a:p>
          <a:p>
            <a:pPr>
              <a:buFontTx/>
              <a:buNone/>
            </a:pPr>
            <a:endParaRPr lang="en-GB" sz="1800"/>
          </a:p>
          <a:p>
            <a:pPr>
              <a:buFontTx/>
              <a:buNone/>
            </a:pPr>
            <a:r>
              <a:rPr lang="en-GB" sz="1800"/>
              <a:t>y7 = (4+10+9+2+1+7) mod 11 =  33 mod 11 = 0</a:t>
            </a:r>
          </a:p>
          <a:p>
            <a:pPr>
              <a:buFontTx/>
              <a:buNone/>
            </a:pPr>
            <a:r>
              <a:rPr lang="en-GB" sz="1800"/>
              <a:t>y8 = (7+8+7+8+9+6) mod 11 = 38 mod 11 = 5</a:t>
            </a:r>
          </a:p>
          <a:p>
            <a:pPr>
              <a:buFontTx/>
              <a:buNone/>
            </a:pPr>
            <a:r>
              <a:rPr lang="en-GB" sz="1800"/>
              <a:t>y9 = (9+1+7+8+7+7) mod 11 = 39 mod 11 = 6</a:t>
            </a:r>
          </a:p>
          <a:p>
            <a:pPr>
              <a:buFontTx/>
              <a:buNone/>
            </a:pPr>
            <a:r>
              <a:rPr lang="en-GB" sz="1800"/>
              <a:t>y10 = (1+2+9+10+4+1) mod 11 = 27 mod 11 = 5</a:t>
            </a:r>
          </a:p>
        </p:txBody>
      </p:sp>
      <p:grpSp>
        <p:nvGrpSpPr>
          <p:cNvPr id="67588" name="Group 4"/>
          <p:cNvGrpSpPr>
            <a:grpSpLocks noChangeAspect="1"/>
          </p:cNvGrpSpPr>
          <p:nvPr/>
        </p:nvGrpSpPr>
        <p:grpSpPr bwMode="auto">
          <a:xfrm>
            <a:off x="990600" y="1295400"/>
            <a:ext cx="6905625" cy="3200400"/>
            <a:chOff x="1274" y="1979"/>
            <a:chExt cx="9063" cy="3705"/>
          </a:xfrm>
        </p:grpSpPr>
        <p:sp>
          <p:nvSpPr>
            <p:cNvPr id="67589" name="AutoShape 5"/>
            <p:cNvSpPr>
              <a:spLocks noChangeAspect="1" noChangeArrowheads="1"/>
            </p:cNvSpPr>
            <p:nvPr/>
          </p:nvSpPr>
          <p:spPr bwMode="auto">
            <a:xfrm>
              <a:off x="1274" y="1979"/>
              <a:ext cx="9063" cy="3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590" name="Text Box 6"/>
            <p:cNvSpPr txBox="1">
              <a:spLocks noChangeArrowheads="1"/>
            </p:cNvSpPr>
            <p:nvPr/>
          </p:nvSpPr>
          <p:spPr bwMode="auto">
            <a:xfrm>
              <a:off x="4365" y="2917"/>
              <a:ext cx="3320" cy="2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1 0 0 0 0 0   4 7 9 1</a:t>
              </a:r>
            </a:p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0 1 0 0 0 0 10 8 1 2</a:t>
              </a:r>
            </a:p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0 0 1 0 0 0   9 7 7 9</a:t>
              </a:r>
            </a:p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0 0 0 1 0 0   2 1 8 10</a:t>
              </a:r>
            </a:p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0 0 0 0 1 0   1 9 7 4</a:t>
              </a:r>
            </a:p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0 0 0 0 0 1   7 6 7 1</a:t>
              </a:r>
            </a:p>
            <a:p>
              <a:endParaRPr lang="en-GB"/>
            </a:p>
          </p:txBody>
        </p:sp>
        <p:sp>
          <p:nvSpPr>
            <p:cNvPr id="67591" name="AutoShape 7"/>
            <p:cNvSpPr>
              <a:spLocks/>
            </p:cNvSpPr>
            <p:nvPr/>
          </p:nvSpPr>
          <p:spPr bwMode="auto">
            <a:xfrm>
              <a:off x="4246" y="2991"/>
              <a:ext cx="119" cy="1961"/>
            </a:xfrm>
            <a:prstGeom prst="leftBracket">
              <a:avLst>
                <a:gd name="adj" fmla="val 137325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7592" name="AutoShape 8"/>
            <p:cNvSpPr>
              <a:spLocks/>
            </p:cNvSpPr>
            <p:nvPr/>
          </p:nvSpPr>
          <p:spPr bwMode="auto">
            <a:xfrm>
              <a:off x="6915" y="2991"/>
              <a:ext cx="120" cy="1961"/>
            </a:xfrm>
            <a:prstGeom prst="rightBracket">
              <a:avLst>
                <a:gd name="adj" fmla="val 136181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7593" name="Text Box 9"/>
            <p:cNvSpPr txBox="1">
              <a:spLocks noChangeArrowheads="1"/>
            </p:cNvSpPr>
            <p:nvPr/>
          </p:nvSpPr>
          <p:spPr bwMode="auto">
            <a:xfrm>
              <a:off x="1747" y="2161"/>
              <a:ext cx="2059" cy="8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x = 111111</a:t>
              </a:r>
            </a:p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y is encoded x</a:t>
              </a:r>
            </a:p>
            <a:p>
              <a:endParaRPr lang="en-GB"/>
            </a:p>
          </p:txBody>
        </p:sp>
        <p:sp>
          <p:nvSpPr>
            <p:cNvPr id="67594" name="Text Box 10"/>
            <p:cNvSpPr txBox="1">
              <a:spLocks noChangeArrowheads="1"/>
            </p:cNvSpPr>
            <p:nvPr/>
          </p:nvSpPr>
          <p:spPr bwMode="auto">
            <a:xfrm>
              <a:off x="1467" y="3642"/>
              <a:ext cx="2779" cy="6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y =  ( 1 1 1 1 1 1 )  *</a:t>
              </a:r>
              <a:endParaRPr lang="en-GB"/>
            </a:p>
          </p:txBody>
        </p:sp>
        <p:sp>
          <p:nvSpPr>
            <p:cNvPr id="67595" name="Text Box 11"/>
            <p:cNvSpPr txBox="1">
              <a:spLocks noChangeArrowheads="1"/>
            </p:cNvSpPr>
            <p:nvPr/>
          </p:nvSpPr>
          <p:spPr bwMode="auto">
            <a:xfrm>
              <a:off x="7035" y="3642"/>
              <a:ext cx="3302" cy="4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 =  ( 1 1 1 1 1 1 0 5 6 5 ) </a:t>
              </a:r>
              <a:endParaRPr lang="en-GB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GB" dirty="0"/>
              <a:t>An issue with “mod 11”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GB" sz="2400" dirty="0"/>
              <a:t>The four checking digits, d</a:t>
            </a:r>
            <a:r>
              <a:rPr lang="en-GB" sz="2400" baseline="-25000" dirty="0"/>
              <a:t>7</a:t>
            </a:r>
            <a:r>
              <a:rPr lang="en-GB" sz="2400" dirty="0"/>
              <a:t>-d</a:t>
            </a:r>
            <a:r>
              <a:rPr lang="en-GB" sz="2400" baseline="-25000" dirty="0"/>
              <a:t>10</a:t>
            </a:r>
            <a:r>
              <a:rPr lang="en-GB" sz="2400" dirty="0"/>
              <a:t>, can be ‘10’, which needs two digits to represent.</a:t>
            </a:r>
          </a:p>
          <a:p>
            <a:r>
              <a:rPr lang="en-GB" sz="2400" dirty="0"/>
              <a:t>Solution in ISBN – using ‘X’</a:t>
            </a:r>
          </a:p>
          <a:p>
            <a:r>
              <a:rPr lang="en-GB" sz="2400" dirty="0"/>
              <a:t>Another solution – simply abundant the number which produce ‘10’s.      (current solution)</a:t>
            </a:r>
          </a:p>
          <a:p>
            <a:r>
              <a:rPr lang="en-GB" sz="2400" dirty="0"/>
              <a:t>An example: input = 000009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6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1200" dirty="0"/>
              <a:t>d</a:t>
            </a:r>
            <a:r>
              <a:rPr lang="en-GB" sz="1200" baseline="-25000" dirty="0"/>
              <a:t>7 </a:t>
            </a:r>
            <a:r>
              <a:rPr lang="en-GB" sz="1200" dirty="0"/>
              <a:t>= (4d</a:t>
            </a:r>
            <a:r>
              <a:rPr lang="en-GB" sz="1200" baseline="-25000" dirty="0"/>
              <a:t>1</a:t>
            </a:r>
            <a:r>
              <a:rPr lang="en-GB" sz="1200" dirty="0"/>
              <a:t>+10d</a:t>
            </a:r>
            <a:r>
              <a:rPr lang="en-GB" sz="1200" baseline="-25000" dirty="0"/>
              <a:t>2</a:t>
            </a:r>
            <a:r>
              <a:rPr lang="en-GB" sz="1200" dirty="0"/>
              <a:t>+9d</a:t>
            </a:r>
            <a:r>
              <a:rPr lang="en-GB" sz="1200" baseline="-25000" dirty="0"/>
              <a:t>3</a:t>
            </a:r>
            <a:r>
              <a:rPr lang="en-GB" sz="1200" dirty="0"/>
              <a:t>+2d</a:t>
            </a:r>
            <a:r>
              <a:rPr lang="en-GB" sz="1200" baseline="-25000" dirty="0"/>
              <a:t>4</a:t>
            </a:r>
            <a:r>
              <a:rPr lang="en-GB" sz="1200" dirty="0"/>
              <a:t>+d</a:t>
            </a:r>
            <a:r>
              <a:rPr lang="en-GB" sz="1200" baseline="-25000" dirty="0"/>
              <a:t>5</a:t>
            </a:r>
            <a:r>
              <a:rPr lang="en-GB" sz="1200" dirty="0"/>
              <a:t>+7d</a:t>
            </a:r>
            <a:r>
              <a:rPr lang="en-GB" sz="1200" baseline="-25000" dirty="0"/>
              <a:t>6</a:t>
            </a:r>
            <a:r>
              <a:rPr lang="en-GB" sz="1200" dirty="0"/>
              <a:t>) mod 11 = 7*9 mod 11 = 8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1200" dirty="0"/>
              <a:t>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1200" dirty="0"/>
              <a:t>d</a:t>
            </a:r>
            <a:r>
              <a:rPr lang="en-GB" sz="1200" baseline="-25000" dirty="0"/>
              <a:t>8</a:t>
            </a:r>
            <a:r>
              <a:rPr lang="en-GB" sz="1200" dirty="0"/>
              <a:t>= (7d</a:t>
            </a:r>
            <a:r>
              <a:rPr lang="en-GB" sz="1200" baseline="-25000" dirty="0"/>
              <a:t>1</a:t>
            </a:r>
            <a:r>
              <a:rPr lang="en-GB" sz="1200" dirty="0"/>
              <a:t>+8d</a:t>
            </a:r>
            <a:r>
              <a:rPr lang="en-GB" sz="1200" baseline="-25000" dirty="0"/>
              <a:t>2</a:t>
            </a:r>
            <a:r>
              <a:rPr lang="en-GB" sz="1200" dirty="0"/>
              <a:t>+7d</a:t>
            </a:r>
            <a:r>
              <a:rPr lang="en-GB" sz="1200" baseline="-25000" dirty="0"/>
              <a:t>3</a:t>
            </a:r>
            <a:r>
              <a:rPr lang="en-GB" sz="1200" dirty="0"/>
              <a:t>+d</a:t>
            </a:r>
            <a:r>
              <a:rPr lang="en-GB" sz="1200" baseline="-25000" dirty="0"/>
              <a:t>4</a:t>
            </a:r>
            <a:r>
              <a:rPr lang="en-GB" sz="1200" dirty="0"/>
              <a:t>+9d</a:t>
            </a:r>
            <a:r>
              <a:rPr lang="en-GB" sz="1200" baseline="-25000" dirty="0"/>
              <a:t>5</a:t>
            </a:r>
            <a:r>
              <a:rPr lang="en-GB" sz="1200" dirty="0"/>
              <a:t>+6d</a:t>
            </a:r>
            <a:r>
              <a:rPr lang="en-GB" sz="1200" baseline="-25000" dirty="0"/>
              <a:t>6</a:t>
            </a:r>
            <a:r>
              <a:rPr lang="en-GB" sz="1200" dirty="0"/>
              <a:t>) mod 11 = 6*6 mod 11 = 10  </a:t>
            </a:r>
            <a:r>
              <a:rPr lang="en-GB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endParaRPr lang="en-GB" sz="1200" dirty="0"/>
          </a:p>
          <a:p>
            <a:pPr lvl="1">
              <a:lnSpc>
                <a:spcPct val="90000"/>
              </a:lnSpc>
              <a:buFontTx/>
              <a:buNone/>
            </a:pPr>
            <a:endParaRPr lang="en-GB" sz="12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1200" dirty="0"/>
              <a:t>d</a:t>
            </a:r>
            <a:r>
              <a:rPr lang="en-GB" sz="1200" baseline="-25000" dirty="0"/>
              <a:t>9 </a:t>
            </a:r>
            <a:r>
              <a:rPr lang="en-GB" sz="1200" dirty="0"/>
              <a:t>= (9d</a:t>
            </a:r>
            <a:r>
              <a:rPr lang="en-GB" sz="1200" baseline="-25000" dirty="0"/>
              <a:t>1</a:t>
            </a:r>
            <a:r>
              <a:rPr lang="en-GB" sz="1200" dirty="0"/>
              <a:t>+d</a:t>
            </a:r>
            <a:r>
              <a:rPr lang="en-GB" sz="1200" baseline="-25000" dirty="0"/>
              <a:t>2</a:t>
            </a:r>
            <a:r>
              <a:rPr lang="en-GB" sz="1200" dirty="0"/>
              <a:t>+7d</a:t>
            </a:r>
            <a:r>
              <a:rPr lang="en-GB" sz="1200" baseline="-25000" dirty="0"/>
              <a:t>3</a:t>
            </a:r>
            <a:r>
              <a:rPr lang="en-GB" sz="1200" dirty="0"/>
              <a:t>+8d</a:t>
            </a:r>
            <a:r>
              <a:rPr lang="en-GB" sz="1200" baseline="-25000" dirty="0"/>
              <a:t>4</a:t>
            </a:r>
            <a:r>
              <a:rPr lang="en-GB" sz="1200" dirty="0"/>
              <a:t>+7d</a:t>
            </a:r>
            <a:r>
              <a:rPr lang="en-GB" sz="1200" baseline="-25000" dirty="0"/>
              <a:t>5</a:t>
            </a:r>
            <a:r>
              <a:rPr lang="en-GB" sz="1200" dirty="0"/>
              <a:t>+7d</a:t>
            </a:r>
            <a:r>
              <a:rPr lang="en-GB" sz="1200" baseline="-25000" dirty="0"/>
              <a:t>6</a:t>
            </a:r>
            <a:r>
              <a:rPr lang="en-GB" sz="1200" dirty="0"/>
              <a:t>) mod 11 = 7*9 mod 11 = 8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1200" dirty="0"/>
              <a:t>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1200" dirty="0"/>
              <a:t>d</a:t>
            </a:r>
            <a:r>
              <a:rPr lang="en-GB" sz="1200" baseline="-25000" dirty="0"/>
              <a:t>10 </a:t>
            </a:r>
            <a:r>
              <a:rPr lang="en-GB" sz="1200" dirty="0"/>
              <a:t>= (d</a:t>
            </a:r>
            <a:r>
              <a:rPr lang="en-GB" sz="1200" baseline="-25000" dirty="0"/>
              <a:t>1</a:t>
            </a:r>
            <a:r>
              <a:rPr lang="en-GB" sz="1200" dirty="0"/>
              <a:t>+2d</a:t>
            </a:r>
            <a:r>
              <a:rPr lang="en-GB" sz="1200" baseline="-25000" dirty="0"/>
              <a:t>2</a:t>
            </a:r>
            <a:r>
              <a:rPr lang="en-GB" sz="1200" dirty="0"/>
              <a:t>+9d</a:t>
            </a:r>
            <a:r>
              <a:rPr lang="en-GB" sz="1200" baseline="-25000" dirty="0"/>
              <a:t>3</a:t>
            </a:r>
            <a:r>
              <a:rPr lang="en-GB" sz="1200" dirty="0"/>
              <a:t>+10d</a:t>
            </a:r>
            <a:r>
              <a:rPr lang="en-GB" sz="1200" baseline="-25000" dirty="0"/>
              <a:t>4</a:t>
            </a:r>
            <a:r>
              <a:rPr lang="en-GB" sz="1200" dirty="0"/>
              <a:t>+4d</a:t>
            </a:r>
            <a:r>
              <a:rPr lang="en-GB" sz="1200" baseline="-25000" dirty="0"/>
              <a:t>5</a:t>
            </a:r>
            <a:r>
              <a:rPr lang="en-GB" sz="1200" dirty="0"/>
              <a:t>+d</a:t>
            </a:r>
            <a:r>
              <a:rPr lang="en-GB" sz="1200" baseline="-25000" dirty="0"/>
              <a:t>6</a:t>
            </a:r>
            <a:r>
              <a:rPr lang="en-GB" sz="1200" dirty="0"/>
              <a:t>) mod 11 = 9 </a:t>
            </a:r>
            <a:endParaRPr lang="en-US" sz="1200" dirty="0"/>
          </a:p>
          <a:p>
            <a:pPr marL="0" indent="0">
              <a:buNone/>
            </a:pPr>
            <a:r>
              <a:rPr lang="en-GB" sz="2400" dirty="0"/>
              <a:t>     Output would be 0000098</a:t>
            </a:r>
            <a:r>
              <a:rPr lang="en-GB" sz="2400" dirty="0">
                <a:solidFill>
                  <a:srgbClr val="FF0000"/>
                </a:solidFill>
              </a:rPr>
              <a:t>10</a:t>
            </a:r>
            <a:r>
              <a:rPr lang="en-GB" sz="2400" dirty="0"/>
              <a:t>89</a:t>
            </a:r>
          </a:p>
          <a:p>
            <a:r>
              <a:rPr lang="en-GB" sz="2400" dirty="0"/>
              <a:t>Can we use mod 10 instead?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998D-E910-4389-9320-1F9087C396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108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7064</TotalTime>
  <Words>1378</Words>
  <Application>Microsoft Office PowerPoint</Application>
  <PresentationFormat>On-screen Show (4:3)</PresentationFormat>
  <Paragraphs>368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SimSun</vt:lpstr>
      <vt:lpstr>Arial</vt:lpstr>
      <vt:lpstr>Times New Roman</vt:lpstr>
      <vt:lpstr>Wingdings</vt:lpstr>
      <vt:lpstr>Default Design</vt:lpstr>
      <vt:lpstr>Lecture 3 - BCH Codes (a class of codes for multi-errors correction)</vt:lpstr>
      <vt:lpstr>BCH codes</vt:lpstr>
      <vt:lpstr>Vandermonde Matrix</vt:lpstr>
      <vt:lpstr>A Vandermonde Matrix using the field {1,2,3,….10}    (i.e. mod 11)</vt:lpstr>
      <vt:lpstr>BCH codes use Vandermonde Matrix for parity checking matrix</vt:lpstr>
      <vt:lpstr>Generator Matrix and Encoding</vt:lpstr>
      <vt:lpstr>Generator Matrix and Encoding An example</vt:lpstr>
      <vt:lpstr>Encoding by Generator Matrix (another example shown by matrix multiplication)</vt:lpstr>
      <vt:lpstr>An issue with “mod 11”</vt:lpstr>
      <vt:lpstr>Decoding Steps (error correction)</vt:lpstr>
      <vt:lpstr>How to work out 4 digit syndromes (s1,s2,s3,s4) – using the parity checking matrix given in slide 5</vt:lpstr>
      <vt:lpstr>Decoding – after worked out syndromes </vt:lpstr>
      <vt:lpstr>Decoding – More Details </vt:lpstr>
      <vt:lpstr>Decoding – More Details </vt:lpstr>
      <vt:lpstr>Decode from 4 digit syndromes (s1,s2,s3,s4)     -     proof</vt:lpstr>
      <vt:lpstr>Decode from 4-digit syndromes (s1,s2,s3,s4)  - proof cont.</vt:lpstr>
      <vt:lpstr>Decode from 4-digit syndromes (s1,s2,s3,s4)  - proof cont.</vt:lpstr>
      <vt:lpstr>Decode from 4-digit syndromes (s1,s2,s3,s4) </vt:lpstr>
      <vt:lpstr>Summary on BCH(10,6)</vt:lpstr>
      <vt:lpstr>Cont.   Summary on BCH(10,6)</vt:lpstr>
      <vt:lpstr>Go through a decode example by hand      </vt:lpstr>
      <vt:lpstr>Other Error Correction Codes close toThe Shannon Limit</vt:lpstr>
      <vt:lpstr>Appendix – a filed Zn Zn = {0,1,2,…,n-1} where n is prime</vt:lpstr>
      <vt:lpstr>This week’s practical</vt:lpstr>
    </vt:vector>
  </TitlesOfParts>
  <Company>PLP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BCH Codes</dc:title>
  <dc:creator>Rong Yang</dc:creator>
  <cp:lastModifiedBy>Aaron Squire</cp:lastModifiedBy>
  <cp:revision>133</cp:revision>
  <cp:lastPrinted>2015-10-02T17:53:06Z</cp:lastPrinted>
  <dcterms:created xsi:type="dcterms:W3CDTF">2007-09-10T22:20:07Z</dcterms:created>
  <dcterms:modified xsi:type="dcterms:W3CDTF">2017-10-12T11:43:35Z</dcterms:modified>
</cp:coreProperties>
</file>