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6" r:id="rId3"/>
    <p:sldId id="284" r:id="rId4"/>
    <p:sldId id="297" r:id="rId5"/>
    <p:sldId id="301" r:id="rId6"/>
    <p:sldId id="285" r:id="rId7"/>
    <p:sldId id="300" r:id="rId8"/>
    <p:sldId id="286" r:id="rId9"/>
    <p:sldId id="287" r:id="rId10"/>
    <p:sldId id="294" r:id="rId11"/>
    <p:sldId id="290" r:id="rId12"/>
    <p:sldId id="302" r:id="rId13"/>
    <p:sldId id="299" r:id="rId14"/>
    <p:sldId id="289" r:id="rId15"/>
    <p:sldId id="295" r:id="rId16"/>
    <p:sldId id="298" r:id="rId17"/>
    <p:sldId id="288" r:id="rId18"/>
    <p:sldId id="291" r:id="rId19"/>
    <p:sldId id="292" r:id="rId20"/>
    <p:sldId id="303" r:id="rId21"/>
    <p:sldId id="304" r:id="rId22"/>
    <p:sldId id="305" r:id="rId23"/>
  </p:sldIdLst>
  <p:sldSz cx="9144000" cy="6858000" type="screen4x3"/>
  <p:notesSz cx="9872663" cy="674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r>
              <a:rPr lang="en-US"/>
              <a:t>Cryptography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224" y="0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5DDE9E5-72AB-46DB-AEF9-7C241F28BBD0}" type="datetime1">
              <a:rPr lang="en-US"/>
              <a:pPr/>
              <a:t>10/19/2017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03837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r>
              <a:rPr lang="en-US"/>
              <a:t>Lecture 4 - Classical Ciphers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224" y="6403837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7DC4819-EDAD-417F-AA5C-41C0F3D053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r>
              <a:rPr lang="en-US"/>
              <a:t>Cryptography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2224" y="0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17D0A05-3BD2-4A89-9681-76192C18BA47}" type="datetime1">
              <a:rPr lang="en-US"/>
              <a:pPr/>
              <a:t>10/19/2017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1200" y="506413"/>
            <a:ext cx="3370263" cy="2527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267" y="3202504"/>
            <a:ext cx="7898130" cy="303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03837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r>
              <a:rPr lang="en-US"/>
              <a:t>Lecture 4 - Classical Ciphers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224" y="6403837"/>
            <a:ext cx="4278154" cy="33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5B79303-121F-4BDA-AF9A-550551111E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6370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Cryptography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AC84193-F5F1-4FC0-ABFA-EF7468C9E2D2}" type="datetime1">
              <a:rPr lang="en-US"/>
              <a:pPr/>
              <a:t>10/19/2017</a:t>
            </a:fld>
            <a:endParaRPr lang="en-US"/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Lecture 4 - Classical Ciphers</a:t>
            </a:r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59BF18-D114-41B2-BEA2-B09B91D383C4}" type="slidenum">
              <a:rPr lang="en-US"/>
              <a:pPr/>
              <a:t>1</a:t>
            </a:fld>
            <a:endParaRPr lang="en-US"/>
          </a:p>
        </p:txBody>
      </p:sp>
      <p:sp>
        <p:nvSpPr>
          <p:cNvPr id="14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469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Cryptography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17D0A05-3BD2-4A89-9681-76192C18BA47}" type="datetime1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4 - Classical Ciphers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5B79303-121F-4BDA-AF9A-550551111ED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2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Cryptography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8A3D0C3-1288-485D-8231-2CA72F11A40D}" type="datetime1">
              <a:rPr lang="en-US"/>
              <a:pPr/>
              <a:t>10/19/2017</a:t>
            </a:fld>
            <a:endParaRPr lang="en-US"/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Lecture 4 - Classical Ciphers</a:t>
            </a: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D120F-18B5-4C76-8E92-323B3E260CDB}" type="slidenum">
              <a:rPr lang="en-US"/>
              <a:pPr/>
              <a:t>3</a:t>
            </a:fld>
            <a:endParaRPr lang="en-US"/>
          </a:p>
        </p:txBody>
      </p:sp>
      <p:sp>
        <p:nvSpPr>
          <p:cNvPr id="15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26!</a:t>
            </a:r>
            <a:r>
              <a:rPr lang="en-GB" baseline="0" dirty="0"/>
              <a:t> ≈ 2</a:t>
            </a:r>
            <a:r>
              <a:rPr lang="en-GB" baseline="30000" dirty="0"/>
              <a:t>88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Cryptography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17D0A05-3BD2-4A89-9681-76192C18BA47}" type="datetime1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4 - Classical Ciphers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5B79303-121F-4BDA-AF9A-550551111E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26!</a:t>
            </a:r>
            <a:r>
              <a:rPr lang="en-GB" baseline="0" dirty="0"/>
              <a:t> ≈ 2</a:t>
            </a:r>
            <a:r>
              <a:rPr lang="en-GB" baseline="30000" dirty="0"/>
              <a:t>88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Cryptography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17D0A05-3BD2-4A89-9681-76192C18BA47}" type="datetime1">
              <a:rPr lang="en-US" smtClean="0"/>
              <a:pPr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4 - Classical Ciphers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5B79303-121F-4BDA-AF9A-550551111E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8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A6BD2-75BD-4B1F-A274-F5866021A4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E6F72-5307-46A7-A6C1-2756A6F921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D52B15-1991-4BA7-8C99-C4D20B42C9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779B1D-51AC-4C50-BF35-2AEB6D6152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7505A-E038-4F05-8531-70D15D451A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5F413D-91B2-4779-A541-90220617AD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680D5-797F-44F0-9104-6D8E6DE2A9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CE9D7-0CAE-4AF2-B7C6-35D964DC75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91DEE-399A-4DDB-9C19-E023C0BBCD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D08B6-02B2-4B26-965D-00DCAABE13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83328-FE6C-496C-AEBC-E5CC66940F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A9D99A1-0939-42DB-BA3C-555E85B30F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58632C-5B45-4AE9-9CC8-5858A965AC5F}" type="slidenum">
              <a:rPr lang="en-US"/>
              <a:pPr/>
              <a:t>1</a:t>
            </a:fld>
            <a:endParaRPr lang="en-US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772400" cy="2286000"/>
          </a:xfrm>
        </p:spPr>
        <p:txBody>
          <a:bodyPr/>
          <a:lstStyle/>
          <a:p>
            <a:pPr eaLnBrk="1" hangingPunct="1"/>
            <a:r>
              <a:rPr lang="en-GB" dirty="0"/>
              <a:t>Part II Cryptography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Lecture 4 – Classical Ciphers</a:t>
            </a:r>
            <a:endParaRPr lang="en-US" dirty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2819400"/>
            <a:ext cx="9067800" cy="3657600"/>
          </a:xfrm>
        </p:spPr>
        <p:txBody>
          <a:bodyPr/>
          <a:lstStyle/>
          <a:p>
            <a:pPr eaLnBrk="1" hangingPunct="1"/>
            <a:r>
              <a:rPr lang="en-US" u="sng" dirty="0"/>
              <a:t>Topics covered in part II</a:t>
            </a:r>
          </a:p>
          <a:p>
            <a:pPr eaLnBrk="1" hangingPunct="1"/>
            <a:r>
              <a:rPr lang="en-US" dirty="0"/>
              <a:t>Symmetric techniques </a:t>
            </a:r>
          </a:p>
          <a:p>
            <a:pPr eaLnBrk="1" hangingPunct="1"/>
            <a:r>
              <a:rPr lang="en-US" dirty="0"/>
              <a:t>Asymmetric techniques</a:t>
            </a:r>
          </a:p>
          <a:p>
            <a:pPr eaLnBrk="1" hangingPunct="1"/>
            <a:r>
              <a:rPr lang="en-GB" dirty="0" err="1"/>
              <a:t>Diffie</a:t>
            </a:r>
            <a:r>
              <a:rPr lang="en-GB" dirty="0"/>
              <a:t>–Hellman key exchange</a:t>
            </a:r>
            <a:endParaRPr lang="en-US" dirty="0"/>
          </a:p>
          <a:p>
            <a:pPr eaLnBrk="1" hangingPunct="1"/>
            <a:r>
              <a:rPr lang="en-US" dirty="0"/>
              <a:t>Cryptographic Hashing </a:t>
            </a:r>
          </a:p>
          <a:p>
            <a:pPr eaLnBrk="1" hangingPunct="1"/>
            <a:r>
              <a:rPr lang="en-US" dirty="0"/>
              <a:t>Authentication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C364C-A381-4834-B9B0-9B6E4BD95513}" type="slidenum">
              <a:rPr lang="en-US"/>
              <a:pPr/>
              <a:t>10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/>
              <a:t>Encryption and Decryption of </a:t>
            </a:r>
            <a:r>
              <a:rPr lang="en-GB" sz="4000" dirty="0" err="1"/>
              <a:t>Vigenere</a:t>
            </a:r>
            <a:r>
              <a:rPr lang="en-GB" sz="4000" dirty="0"/>
              <a:t> Cipher </a:t>
            </a:r>
            <a:r>
              <a:rPr lang="en-GB" sz="2800" dirty="0"/>
              <a:t>(an example)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 dirty="0"/>
              <a:t>Mapping each letter to integer {1,2,...26}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800" dirty="0"/>
              <a:t>   a/1, b/2, c/3, ..., z/26, plus we map space to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800" dirty="0"/>
          </a:p>
          <a:p>
            <a:pPr eaLnBrk="1" hangingPunct="1">
              <a:lnSpc>
                <a:spcPct val="80000"/>
              </a:lnSpc>
            </a:pPr>
            <a:r>
              <a:rPr lang="en-GB" sz="2800" dirty="0"/>
              <a:t>Encryption, let m be length of key, divide the plaintext into sessions of m letters, within each session,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800" dirty="0"/>
              <a:t>	</a:t>
            </a:r>
            <a:r>
              <a:rPr lang="en-GB" sz="2800" dirty="0" err="1"/>
              <a:t>ciphertext</a:t>
            </a:r>
            <a:r>
              <a:rPr lang="en-GB" sz="2800" baseline="-25000" dirty="0" err="1"/>
              <a:t>i</a:t>
            </a:r>
            <a:r>
              <a:rPr lang="en-GB" sz="2800" dirty="0"/>
              <a:t> = (</a:t>
            </a:r>
            <a:r>
              <a:rPr lang="en-GB" sz="2800" dirty="0" err="1"/>
              <a:t>plaintext</a:t>
            </a:r>
            <a:r>
              <a:rPr lang="en-GB" sz="2800" baseline="-25000" dirty="0" err="1"/>
              <a:t>i</a:t>
            </a:r>
            <a:r>
              <a:rPr lang="en-GB" sz="2800" dirty="0"/>
              <a:t> + </a:t>
            </a:r>
            <a:r>
              <a:rPr lang="en-GB" sz="2800" dirty="0" err="1"/>
              <a:t>key</a:t>
            </a:r>
            <a:r>
              <a:rPr lang="en-GB" sz="2800" baseline="-25000" dirty="0" err="1"/>
              <a:t>i</a:t>
            </a:r>
            <a:r>
              <a:rPr lang="en-GB" sz="2800" dirty="0"/>
              <a:t>) mod 27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800" dirty="0"/>
          </a:p>
          <a:p>
            <a:pPr eaLnBrk="1" hangingPunct="1">
              <a:lnSpc>
                <a:spcPct val="80000"/>
              </a:lnSpc>
            </a:pPr>
            <a:r>
              <a:rPr lang="en-GB" sz="2800" dirty="0"/>
              <a:t>Decryption, within each session,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800" dirty="0"/>
              <a:t>	</a:t>
            </a:r>
            <a:r>
              <a:rPr lang="en-GB" sz="2800" dirty="0" err="1"/>
              <a:t>plaintext</a:t>
            </a:r>
            <a:r>
              <a:rPr lang="en-GB" sz="2800" baseline="-25000" dirty="0" err="1"/>
              <a:t>i</a:t>
            </a:r>
            <a:r>
              <a:rPr lang="en-GB" sz="2800" dirty="0"/>
              <a:t> = (</a:t>
            </a:r>
            <a:r>
              <a:rPr lang="en-GB" sz="2800" dirty="0" err="1"/>
              <a:t>ciphertext</a:t>
            </a:r>
            <a:r>
              <a:rPr lang="en-GB" sz="2800" baseline="-25000" dirty="0" err="1"/>
              <a:t>i</a:t>
            </a:r>
            <a:r>
              <a:rPr lang="en-GB" sz="2800" dirty="0"/>
              <a:t> - </a:t>
            </a:r>
            <a:r>
              <a:rPr lang="en-GB" sz="2800" dirty="0" err="1"/>
              <a:t>key</a:t>
            </a:r>
            <a:r>
              <a:rPr lang="en-GB" sz="2800" baseline="-25000" dirty="0" err="1"/>
              <a:t>i</a:t>
            </a:r>
            <a:r>
              <a:rPr lang="en-GB" sz="2800" dirty="0"/>
              <a:t>) mod 27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200" dirty="0"/>
              <a:t>(Replicate the key into a string of same length as the plaintext)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C364C-A381-4834-B9B0-9B6E4BD95513}" type="slidenum">
              <a:rPr lang="en-US"/>
              <a:pPr/>
              <a:t>11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The Relation between Caesar Cipher and Polyalphabetic Substitution  (</a:t>
            </a:r>
            <a:r>
              <a:rPr lang="en-GB" sz="2400" dirty="0" err="1"/>
              <a:t>Vigenere</a:t>
            </a:r>
            <a:r>
              <a:rPr lang="en-GB" sz="2400" dirty="0"/>
              <a:t> Cipher)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 dirty="0"/>
              <a:t>For each letter, use a shifted simple substitution,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dirty="0" err="1">
                <a:latin typeface="Courier New" pitchFamily="49" charset="0"/>
              </a:rPr>
              <a:t>abcdefghijklmnopqrstuvwxyz</a:t>
            </a:r>
            <a:r>
              <a:rPr lang="en-GB" sz="2800" dirty="0">
                <a:latin typeface="Courier New" pitchFamily="49" charset="0"/>
              </a:rPr>
              <a:t> </a:t>
            </a:r>
            <a:r>
              <a:rPr lang="en-GB" sz="2800" dirty="0"/>
              <a:t>plaintext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dirty="0" err="1">
                <a:latin typeface="Courier New" pitchFamily="49" charset="0"/>
              </a:rPr>
              <a:t>zabcdefghijklmnopqrstuvwxy</a:t>
            </a:r>
            <a:r>
              <a:rPr lang="en-GB" sz="2800" dirty="0">
                <a:latin typeface="Courier New" pitchFamily="49" charset="0"/>
              </a:rPr>
              <a:t> </a:t>
            </a:r>
            <a:r>
              <a:rPr lang="en-GB" sz="2800" dirty="0" err="1"/>
              <a:t>ciphertext</a:t>
            </a:r>
            <a:endParaRPr lang="en-GB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/>
              <a:t>(In this example, the letter is shifted 25 places   </a:t>
            </a:r>
            <a:r>
              <a:rPr lang="en-GB" sz="1600" dirty="0"/>
              <a:t>25=shift length</a:t>
            </a:r>
            <a:r>
              <a:rPr lang="en-GB" sz="2400" dirty="0"/>
              <a:t>)</a:t>
            </a:r>
            <a:endParaRPr lang="en-GB" sz="2800" dirty="0"/>
          </a:p>
          <a:p>
            <a:pPr eaLnBrk="1" hangingPunct="1">
              <a:lnSpc>
                <a:spcPct val="80000"/>
              </a:lnSpc>
            </a:pPr>
            <a:r>
              <a:rPr lang="en-GB" sz="2800" dirty="0"/>
              <a:t>Change the shift length every time after encode a letter (</a:t>
            </a:r>
            <a:r>
              <a:rPr lang="en-GB" sz="2200" dirty="0"/>
              <a:t>change to shift 1 space</a:t>
            </a:r>
            <a:r>
              <a:rPr lang="en-GB" sz="28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dirty="0" err="1">
                <a:latin typeface="Courier New" pitchFamily="49" charset="0"/>
              </a:rPr>
              <a:t>abcdefghijklmnopqrstuvwxyz</a:t>
            </a:r>
            <a:r>
              <a:rPr lang="en-GB" sz="2800" dirty="0">
                <a:latin typeface="Courier New" pitchFamily="49" charset="0"/>
              </a:rPr>
              <a:t> </a:t>
            </a:r>
            <a:r>
              <a:rPr lang="en-GB" sz="2800" dirty="0"/>
              <a:t>plaintext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800" dirty="0" err="1">
                <a:latin typeface="Courier New" pitchFamily="49" charset="0"/>
              </a:rPr>
              <a:t>bcdefghijklmnopqrstuvwxyza</a:t>
            </a:r>
            <a:r>
              <a:rPr lang="en-GB" sz="2800" dirty="0">
                <a:latin typeface="Courier New" pitchFamily="49" charset="0"/>
              </a:rPr>
              <a:t> </a:t>
            </a:r>
            <a:r>
              <a:rPr lang="en-GB" sz="2800" dirty="0" err="1"/>
              <a:t>ciphertext</a:t>
            </a:r>
            <a:endParaRPr lang="en-GB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800" dirty="0"/>
          </a:p>
          <a:p>
            <a:pPr eaLnBrk="1" hangingPunct="1">
              <a:lnSpc>
                <a:spcPct val="80000"/>
              </a:lnSpc>
            </a:pPr>
            <a:r>
              <a:rPr lang="en-GB" sz="2800" dirty="0"/>
              <a:t>When key length is 1, </a:t>
            </a:r>
            <a:r>
              <a:rPr lang="en-GB" sz="2800" dirty="0" err="1"/>
              <a:t>Vigenere</a:t>
            </a:r>
            <a:r>
              <a:rPr lang="en-GB" sz="2800" dirty="0"/>
              <a:t> = Caesar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/>
              <a:t>Polyalphabetic Substitution = a series of simple shifted substitutions (Caesar Cipher)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>
                <a:solidFill>
                  <a:prstClr val="black"/>
                </a:solidFill>
              </a:rPr>
              <a:t>What is the size of key space of </a:t>
            </a:r>
            <a:r>
              <a:rPr lang="en-US" sz="3200" dirty="0" err="1">
                <a:solidFill>
                  <a:prstClr val="black"/>
                </a:solidFill>
              </a:rPr>
              <a:t>Vigenere</a:t>
            </a:r>
            <a:r>
              <a:rPr lang="en-US" sz="3200" dirty="0">
                <a:solidFill>
                  <a:prstClr val="black"/>
                </a:solidFill>
              </a:rPr>
              <a:t> cipher assuming 26 letters?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363" y="1674812"/>
            <a:ext cx="8077200" cy="4267200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GB" dirty="0"/>
              <a:t>26 x </a:t>
            </a:r>
            <a:r>
              <a:rPr lang="en-GB" dirty="0" err="1"/>
              <a:t>length_of_key</a:t>
            </a:r>
            <a:endParaRPr lang="en-GB" dirty="0"/>
          </a:p>
          <a:p>
            <a:pPr marL="514350" indent="-514350">
              <a:buFont typeface="+mj-lt"/>
              <a:buAutoNum type="alphaLcPeriod"/>
            </a:pPr>
            <a:r>
              <a:rPr lang="en-GB" dirty="0" err="1"/>
              <a:t>length_of_key</a:t>
            </a:r>
            <a:r>
              <a:rPr lang="en-GB" dirty="0"/>
              <a:t>!</a:t>
            </a:r>
            <a:endParaRPr lang="en-GB" baseline="30000" dirty="0"/>
          </a:p>
          <a:p>
            <a:pPr marL="514350" indent="-514350">
              <a:buFont typeface="+mj-lt"/>
              <a:buAutoNum type="alphaLcPeriod"/>
            </a:pPr>
            <a:r>
              <a:rPr lang="en-GB" dirty="0"/>
              <a:t>26!   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>
                <a:solidFill>
                  <a:srgbClr val="00B050"/>
                </a:solidFill>
                <a:highlight>
                  <a:srgbClr val="FFFF00"/>
                </a:highlight>
              </a:rPr>
              <a:t>26 </a:t>
            </a:r>
            <a:r>
              <a:rPr lang="en-GB" baseline="30000" dirty="0" err="1">
                <a:solidFill>
                  <a:srgbClr val="00B050"/>
                </a:solidFill>
                <a:highlight>
                  <a:srgbClr val="FFFF00"/>
                </a:highlight>
              </a:rPr>
              <a:t>length_of_key</a:t>
            </a:r>
            <a:endParaRPr lang="en-GB" baseline="30000" dirty="0">
              <a:solidFill>
                <a:srgbClr val="00B050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GB" baseline="30000" dirty="0"/>
          </a:p>
          <a:p>
            <a:pPr marL="0" indent="0">
              <a:buNone/>
            </a:pPr>
            <a:endParaRPr lang="en-GB" baseline="30000" dirty="0"/>
          </a:p>
          <a:p>
            <a:pPr marL="0" indent="0">
              <a:buNone/>
            </a:pPr>
            <a:endParaRPr lang="en-GB" baseline="30000" dirty="0"/>
          </a:p>
          <a:p>
            <a:pPr marL="514350" indent="-514350">
              <a:buNone/>
            </a:pPr>
            <a:r>
              <a:rPr lang="en-GB" dirty="0">
                <a:latin typeface="Arial" pitchFamily="34" charset="0"/>
              </a:rPr>
              <a:t>	</a:t>
            </a:r>
            <a:endParaRPr lang="en-GB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B1D-51AC-4C50-BF35-2AEB6D61527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GB" sz="4000" dirty="0"/>
              <a:t>How to break a </a:t>
            </a:r>
            <a:r>
              <a:rPr lang="en-GB" sz="4000" dirty="0" err="1"/>
              <a:t>Vigenere</a:t>
            </a:r>
            <a:r>
              <a:rPr lang="en-GB" sz="4000" dirty="0"/>
              <a:t> cipher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/>
          <a:lstStyle/>
          <a:p>
            <a:r>
              <a:rPr lang="en-GB" sz="2400" dirty="0"/>
              <a:t>Assume we know the length of the key is N. We can break the </a:t>
            </a:r>
            <a:r>
              <a:rPr lang="en-GB" sz="2400" dirty="0" err="1"/>
              <a:t>ciphertext</a:t>
            </a:r>
            <a:r>
              <a:rPr lang="en-GB" sz="2400" dirty="0"/>
              <a:t> into N blocks.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200" dirty="0">
                <a:latin typeface="Courier New" pitchFamily="49" charset="0"/>
              </a:rPr>
              <a:t>   send more money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2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200" dirty="0" err="1">
                <a:latin typeface="Courier New" pitchFamily="49" charset="0"/>
                <a:cs typeface="Courier New" pitchFamily="49" charset="0"/>
              </a:rPr>
              <a:t>amyamyamyamyamy</a:t>
            </a:r>
            <a:endParaRPr lang="en-GB" sz="22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200" dirty="0">
                <a:latin typeface="Courier New" pitchFamily="49" charset="0"/>
              </a:rPr>
              <a:t> 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200" dirty="0">
                <a:latin typeface="Courier New" pitchFamily="49" charset="0"/>
              </a:rPr>
              <a:t>   </a:t>
            </a:r>
            <a:r>
              <a:rPr lang="en-GB" sz="2200" dirty="0" err="1">
                <a:latin typeface="Courier New" pitchFamily="49" charset="0"/>
              </a:rPr>
              <a:t>trlemkpecazmorw</a:t>
            </a:r>
            <a:r>
              <a:rPr lang="en-GB" dirty="0">
                <a:latin typeface="Courier New" pitchFamily="49" charset="0"/>
              </a:rPr>
              <a:t> </a:t>
            </a:r>
            <a:endParaRPr lang="en-GB" dirty="0"/>
          </a:p>
          <a:p>
            <a:pPr>
              <a:buNone/>
            </a:pPr>
            <a:r>
              <a:rPr lang="en-GB" sz="2800" dirty="0"/>
              <a:t>B1={</a:t>
            </a:r>
            <a:r>
              <a:rPr lang="en-GB" sz="2800" dirty="0" err="1"/>
              <a:t>t,e,p,a,o</a:t>
            </a:r>
            <a:r>
              <a:rPr lang="en-GB" sz="2800" dirty="0"/>
              <a:t>}, B2={</a:t>
            </a:r>
            <a:r>
              <a:rPr lang="en-GB" sz="2800" dirty="0" err="1"/>
              <a:t>r,m,e,z,r</a:t>
            </a:r>
            <a:r>
              <a:rPr lang="en-GB" sz="2800" dirty="0"/>
              <a:t>}, B3={</a:t>
            </a:r>
            <a:r>
              <a:rPr lang="en-GB" sz="2800" dirty="0" err="1"/>
              <a:t>l,k,c,m,w</a:t>
            </a:r>
            <a:r>
              <a:rPr lang="en-GB" sz="2800" dirty="0"/>
              <a:t>}</a:t>
            </a:r>
          </a:p>
          <a:p>
            <a:pPr>
              <a:buNone/>
            </a:pPr>
            <a:r>
              <a:rPr lang="en-GB" sz="2400" dirty="0"/>
              <a:t>	We know that within a block a same simple shifted substitution cipher (Caesar Cipher)  is used. Combining all blocks and frequencies analysis, it is very easy to break the cipher . </a:t>
            </a:r>
          </a:p>
          <a:p>
            <a:r>
              <a:rPr lang="en-GB" sz="2400" dirty="0"/>
              <a:t>When we don’t know the length, we can make a guess, and analyse the patterns of </a:t>
            </a:r>
            <a:r>
              <a:rPr lang="en-GB" sz="2400" dirty="0" err="1"/>
              <a:t>ciphertext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B1D-51AC-4C50-BF35-2AEB6D61527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CF7B53-0294-4807-A8A4-C333C566CBE8}" type="slidenum">
              <a:rPr lang="en-US"/>
              <a:pPr/>
              <a:t>14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44563"/>
          </a:xfrm>
        </p:spPr>
        <p:txBody>
          <a:bodyPr/>
          <a:lstStyle/>
          <a:p>
            <a:pPr eaLnBrk="1" hangingPunct="1"/>
            <a:r>
              <a:rPr lang="en-GB"/>
              <a:t>Substitution Ciphers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6868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u="sng" dirty="0"/>
              <a:t>3. The </a:t>
            </a:r>
            <a:r>
              <a:rPr lang="en-GB" sz="2400" u="sng" dirty="0" err="1"/>
              <a:t>Vernam</a:t>
            </a:r>
            <a:r>
              <a:rPr lang="en-GB" sz="2400" u="sng" dirty="0"/>
              <a:t> Cipher and the One-time Pad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A special case of </a:t>
            </a:r>
            <a:r>
              <a:rPr lang="en-GB" sz="2400" dirty="0" err="1"/>
              <a:t>Vigenere</a:t>
            </a:r>
            <a:r>
              <a:rPr lang="en-GB" sz="2400" dirty="0"/>
              <a:t> cipher where we only consider binary and the length of key is same as the length of the input plaintext.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During encryption, it performs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	</a:t>
            </a:r>
            <a:r>
              <a:rPr lang="en-GB" sz="2400" dirty="0" err="1"/>
              <a:t>ciphertext</a:t>
            </a:r>
            <a:r>
              <a:rPr lang="en-GB" sz="2400" baseline="-25000" dirty="0" err="1"/>
              <a:t>i</a:t>
            </a:r>
            <a:r>
              <a:rPr lang="en-GB" sz="2400" dirty="0"/>
              <a:t> = (</a:t>
            </a:r>
            <a:r>
              <a:rPr lang="en-GB" sz="2400" dirty="0" err="1"/>
              <a:t>plaintext</a:t>
            </a:r>
            <a:r>
              <a:rPr lang="en-GB" sz="2400" baseline="-25000" dirty="0" err="1"/>
              <a:t>i</a:t>
            </a:r>
            <a:r>
              <a:rPr lang="en-GB" sz="2400" dirty="0"/>
              <a:t> + </a:t>
            </a:r>
            <a:r>
              <a:rPr lang="en-GB" sz="2400" dirty="0" err="1"/>
              <a:t>key</a:t>
            </a:r>
            <a:r>
              <a:rPr lang="en-GB" sz="2400" baseline="-25000" dirty="0" err="1"/>
              <a:t>i</a:t>
            </a:r>
            <a:r>
              <a:rPr lang="en-GB" sz="2400" dirty="0"/>
              <a:t>) mod 2	(XOR)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During decryption, it does (same XOR operation)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	</a:t>
            </a:r>
            <a:r>
              <a:rPr lang="en-GB" sz="2400" dirty="0" err="1"/>
              <a:t>plaintext</a:t>
            </a:r>
            <a:r>
              <a:rPr lang="en-GB" sz="2400" baseline="-25000" dirty="0" err="1"/>
              <a:t>i</a:t>
            </a:r>
            <a:r>
              <a:rPr lang="en-GB" sz="2400" dirty="0"/>
              <a:t> = (</a:t>
            </a:r>
            <a:r>
              <a:rPr lang="en-GB" sz="2400" dirty="0" err="1"/>
              <a:t>ciphertext</a:t>
            </a:r>
            <a:r>
              <a:rPr lang="en-GB" sz="2400" baseline="-25000" dirty="0" err="1"/>
              <a:t>i</a:t>
            </a:r>
            <a:r>
              <a:rPr lang="en-GB" sz="2400" dirty="0"/>
              <a:t> + </a:t>
            </a:r>
            <a:r>
              <a:rPr lang="en-GB" sz="2400" dirty="0" err="1"/>
              <a:t>key</a:t>
            </a:r>
            <a:r>
              <a:rPr lang="en-GB" sz="2400" baseline="-25000" dirty="0" err="1"/>
              <a:t>i</a:t>
            </a:r>
            <a:r>
              <a:rPr lang="en-GB" sz="2400" dirty="0"/>
              <a:t>) mod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Note that, here key is very long, same as message. It is also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called the one-time pad. If the key string is used one time only,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the cipher satisfies strong security conditions. However,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/>
              <a:t>distributing the one-time pad keys is inconvenient.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Enigma and </a:t>
            </a:r>
            <a:r>
              <a:rPr lang="en-GB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Lorenz (</a:t>
            </a:r>
            <a:r>
              <a:rPr lang="en-GB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Tunny</a:t>
            </a:r>
            <a:r>
              <a:rPr lang="en-GB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  <a:endParaRPr lang="en-GB" dirty="0"/>
          </a:p>
        </p:txBody>
      </p:sp>
      <p:pic>
        <p:nvPicPr>
          <p:cNvPr id="6" name="Content Placeholder 5" descr="164730_167046086671130_164698130239259_296473_3912603_n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4038600" cy="2590800"/>
          </a:xfrm>
        </p:spPr>
      </p:pic>
      <p:pic>
        <p:nvPicPr>
          <p:cNvPr id="7" name="Content Placeholder 6" descr="800px-Lorenz-SZ42-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600201"/>
            <a:ext cx="4038600" cy="2590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413D-91B2-4779-A541-90220617AD1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4572000"/>
            <a:ext cx="391004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Enigma = </a:t>
            </a:r>
            <a:r>
              <a:rPr lang="en-GB" sz="2100" dirty="0" err="1"/>
              <a:t>Vigenere</a:t>
            </a:r>
            <a:r>
              <a:rPr lang="en-GB" sz="2100" dirty="0"/>
              <a:t> Cipher</a:t>
            </a:r>
          </a:p>
          <a:p>
            <a:r>
              <a:rPr lang="en-GB" sz="2100" dirty="0"/>
              <a:t>3 wheels generate a 26x26x25=16900</a:t>
            </a:r>
          </a:p>
          <a:p>
            <a:r>
              <a:rPr lang="en-GB" sz="2100" dirty="0"/>
              <a:t>characters long string as the password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1" y="4572000"/>
            <a:ext cx="39624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/>
              <a:t>Lorenz = </a:t>
            </a:r>
            <a:r>
              <a:rPr lang="en-GB" sz="2100" dirty="0" err="1"/>
              <a:t>Vernam</a:t>
            </a:r>
            <a:r>
              <a:rPr lang="en-GB" sz="2100" dirty="0"/>
              <a:t> Cipher</a:t>
            </a:r>
          </a:p>
          <a:p>
            <a:r>
              <a:rPr lang="en-GB" sz="2100" dirty="0"/>
              <a:t>Link to </a:t>
            </a:r>
            <a:r>
              <a:rPr lang="en-GB" sz="2100" dirty="0" err="1"/>
              <a:t>teleprinter</a:t>
            </a:r>
            <a:r>
              <a:rPr lang="en-GB" sz="2100" dirty="0"/>
              <a:t>, so it  uses 5-bit </a:t>
            </a:r>
            <a:r>
              <a:rPr lang="en-GB" sz="2100" dirty="0" err="1"/>
              <a:t>Baudot</a:t>
            </a:r>
            <a:r>
              <a:rPr lang="en-GB" sz="2100" dirty="0"/>
              <a:t> code </a:t>
            </a:r>
            <a:r>
              <a:rPr lang="en-GB" sz="2400" dirty="0"/>
              <a:t>(</a:t>
            </a:r>
            <a:r>
              <a:rPr lang="en-GB" sz="2100" dirty="0"/>
              <a:t>binary) code</a:t>
            </a:r>
          </a:p>
          <a:p>
            <a:r>
              <a:rPr lang="en-GB" sz="2100" dirty="0"/>
              <a:t>12 wheels means that key can be  a very long, almost ‘random’ sequence  of strings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GB" dirty="0"/>
              <a:t>How to break a </a:t>
            </a:r>
            <a:r>
              <a:rPr lang="en-GB" dirty="0" err="1"/>
              <a:t>Vernam</a:t>
            </a:r>
            <a:r>
              <a:rPr lang="en-GB" dirty="0"/>
              <a:t> cipher?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4800600"/>
          </a:xfrm>
        </p:spPr>
        <p:txBody>
          <a:bodyPr/>
          <a:lstStyle/>
          <a:p>
            <a:r>
              <a:rPr lang="en-GB" sz="2400" dirty="0"/>
              <a:t>If one-time pad is NOT a one-time pad,…, that is, when a key is used more than one time (this happened  frequently  for Lorenz and  Enigma machines, when the wheel setting was not reset properly), we can break it by using (1) </a:t>
            </a:r>
          </a:p>
          <a:p>
            <a:r>
              <a:rPr lang="en-GB" sz="2400" dirty="0"/>
              <a:t>30 August 1941 – famous story, a German operator sent a same message (4000 char) twice with the same key setting, same start position, plus a few abbreviations. This led to British Intelligence  figured out the Lorenz’s structure.</a:t>
            </a:r>
          </a:p>
          <a:p>
            <a:r>
              <a:rPr lang="en-GB" sz="2400" dirty="0"/>
              <a:t>This is because, from M1 </a:t>
            </a:r>
            <a:r>
              <a:rPr lang="en-GB" sz="1800" b="1" dirty="0"/>
              <a:t>XOR</a:t>
            </a:r>
            <a:r>
              <a:rPr lang="en-GB" sz="2400" dirty="0"/>
              <a:t> Key = C1, M2 </a:t>
            </a:r>
            <a:r>
              <a:rPr lang="en-GB" sz="1800" b="1" dirty="0"/>
              <a:t>XOR</a:t>
            </a:r>
            <a:r>
              <a:rPr lang="en-GB" sz="2400" dirty="0"/>
              <a:t> Key = C2 </a:t>
            </a:r>
          </a:p>
          <a:p>
            <a:pPr>
              <a:buNone/>
            </a:pPr>
            <a:r>
              <a:rPr lang="en-GB" sz="2400" dirty="0">
                <a:sym typeface="Wingdings" pitchFamily="2" charset="2"/>
              </a:rPr>
              <a:t>	we derive         </a:t>
            </a:r>
            <a:r>
              <a:rPr lang="en-GB" sz="2400" dirty="0"/>
              <a:t>M1 </a:t>
            </a:r>
            <a:r>
              <a:rPr lang="en-GB" sz="1800" b="1" dirty="0"/>
              <a:t>XOR</a:t>
            </a:r>
            <a:r>
              <a:rPr lang="en-GB" sz="2400" dirty="0"/>
              <a:t> M2  = C1 </a:t>
            </a:r>
            <a:r>
              <a:rPr lang="en-GB" sz="1800" b="1" dirty="0"/>
              <a:t>XOR</a:t>
            </a:r>
            <a:r>
              <a:rPr lang="en-GB" sz="2400" dirty="0"/>
              <a:t> C2               (1)</a:t>
            </a:r>
          </a:p>
          <a:p>
            <a:pPr>
              <a:buNone/>
            </a:pPr>
            <a:r>
              <a:rPr lang="en-GB" sz="2400" dirty="0"/>
              <a:t>     C1 and C2 are known. We can guess M1 and M2 </a:t>
            </a:r>
          </a:p>
          <a:p>
            <a:r>
              <a:rPr lang="en-GB" sz="2400" dirty="0"/>
              <a:t>Weakness of </a:t>
            </a:r>
            <a:r>
              <a:rPr lang="en-GB" sz="2400" dirty="0" err="1"/>
              <a:t>Vernam</a:t>
            </a:r>
            <a:r>
              <a:rPr lang="en-GB" sz="2400" dirty="0"/>
              <a:t> cipher – one-time pad is hard to implement (impractical).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B1D-51AC-4C50-BF35-2AEB6D615273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8763000" y="2667000"/>
            <a:ext cx="0" cy="2209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H="1">
            <a:off x="8458200" y="4876800"/>
            <a:ext cx="3048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7924800" y="2514600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52731-6112-4B6B-806D-9B0C9EE0CC46}" type="slidenum">
              <a:rPr lang="en-US"/>
              <a:pPr/>
              <a:t>17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Transposition Ciphers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Also called permutation cipher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It transforms a message by rearranging the positions of the letters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Ex </a:t>
            </a:r>
            <a:r>
              <a:rPr lang="en-GB" dirty="0">
                <a:latin typeface="Courier New" pitchFamily="49" charset="0"/>
              </a:rPr>
              <a:t>proceed meeting as agreed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/>
              <a:t>	message may be firstly divided into blocks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>
                <a:latin typeface="Courier New" pitchFamily="49" charset="0"/>
              </a:rPr>
              <a:t>	proc </a:t>
            </a:r>
            <a:r>
              <a:rPr lang="en-GB" dirty="0" err="1">
                <a:latin typeface="Courier New" pitchFamily="49" charset="0"/>
              </a:rPr>
              <a:t>eedm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</a:rPr>
              <a:t>eeti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</a:rPr>
              <a:t>ngas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</a:rPr>
              <a:t>agre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</a:rPr>
              <a:t>ed</a:t>
            </a:r>
            <a:endParaRPr lang="en-GB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/>
              <a:t>	blocks then be reversed: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dirty="0">
                <a:latin typeface="Courier New" pitchFamily="49" charset="0"/>
              </a:rPr>
              <a:t>	</a:t>
            </a:r>
            <a:r>
              <a:rPr lang="en-GB" dirty="0" err="1">
                <a:latin typeface="Courier New" pitchFamily="49" charset="0"/>
              </a:rPr>
              <a:t>corpmdeeiteesagnergade</a:t>
            </a:r>
            <a:r>
              <a:rPr lang="en-GB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latin typeface="Arial" pitchFamily="34" charset="0"/>
                <a:cs typeface="Arial" pitchFamily="34" charset="0"/>
              </a:rPr>
              <a:t>What is the Key? If block size=n, what is the size of key space?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768718-D86F-48E9-960C-51CB9081A2F6}" type="slidenum">
              <a:rPr lang="en-US"/>
              <a:pPr/>
              <a:t>18</a:t>
            </a:fld>
            <a:endParaRPr lang="en-US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/>
            <a:r>
              <a:rPr lang="en-GB" sz="2800" dirty="0"/>
              <a:t>A single transposition could be attacked by guessing possible block length, writing the message out in its blocks, and then looking for possible permutations within block.</a:t>
            </a:r>
          </a:p>
          <a:p>
            <a:pPr eaLnBrk="1" hangingPunct="1">
              <a:buFontTx/>
              <a:buNone/>
            </a:pPr>
            <a:endParaRPr lang="en-GB" sz="2800" dirty="0"/>
          </a:p>
          <a:p>
            <a:pPr eaLnBrk="1" hangingPunct="1"/>
            <a:r>
              <a:rPr lang="en-GB" sz="2800" dirty="0"/>
              <a:t>To make it stronger, there are other types</a:t>
            </a:r>
            <a:r>
              <a:rPr lang="en-GB" dirty="0"/>
              <a:t> </a:t>
            </a:r>
          </a:p>
          <a:p>
            <a:pPr lvl="1" eaLnBrk="1" hangingPunct="1"/>
            <a:r>
              <a:rPr lang="en-GB" dirty="0"/>
              <a:t>a double transposition </a:t>
            </a:r>
          </a:p>
          <a:p>
            <a:pPr lvl="1" eaLnBrk="1" hangingPunct="1"/>
            <a:r>
              <a:rPr lang="en-GB" dirty="0"/>
              <a:t>disrupted transposition (change length, and break regular patterns)</a:t>
            </a:r>
          </a:p>
          <a:p>
            <a:pPr lvl="1" eaLnBrk="1" hangingPunct="1"/>
            <a:r>
              <a:rPr lang="en-GB" dirty="0"/>
              <a:t>combined with substitution ciphers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411F75-BE85-4BCA-8EA1-611C821FB220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GB" dirty="0"/>
              <a:t>Some Small Exercises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1"/>
            <a:ext cx="8229600" cy="320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400" dirty="0"/>
              <a:t>Can you decrypt these?</a:t>
            </a:r>
          </a:p>
          <a:p>
            <a:pPr lvl="1" eaLnBrk="1" hangingPunct="1">
              <a:buFontTx/>
              <a:buNone/>
            </a:pPr>
            <a:r>
              <a:rPr lang="en-GB" sz="2400" dirty="0"/>
              <a:t>t f o e  n p s f  n p o f z (simple substitution, shifted)</a:t>
            </a:r>
          </a:p>
          <a:p>
            <a:pPr lvl="1" eaLnBrk="1" hangingPunct="1">
              <a:buFontTx/>
              <a:buNone/>
            </a:pPr>
            <a:endParaRPr lang="en-GB" sz="2400" dirty="0"/>
          </a:p>
          <a:p>
            <a:pPr lvl="1" eaLnBrk="1" hangingPunct="1">
              <a:buFontTx/>
              <a:buNone/>
            </a:pPr>
            <a:r>
              <a:rPr lang="en-GB" sz="2400" dirty="0"/>
              <a:t>o n m a y d (transposition) </a:t>
            </a:r>
          </a:p>
          <a:p>
            <a:pPr eaLnBrk="1" hangingPunct="1">
              <a:buFontTx/>
              <a:buNone/>
            </a:pPr>
            <a:endParaRPr lang="en-GB" sz="2400" dirty="0"/>
          </a:p>
          <a:p>
            <a:pPr eaLnBrk="1" hangingPunct="1">
              <a:buFontTx/>
              <a:buNone/>
            </a:pPr>
            <a:r>
              <a:rPr lang="en-GB" sz="2400" dirty="0"/>
              <a:t>With </a:t>
            </a:r>
            <a:r>
              <a:rPr lang="en-GB" sz="2400" dirty="0" err="1"/>
              <a:t>Vigenere</a:t>
            </a:r>
            <a:r>
              <a:rPr lang="en-GB" sz="2400" dirty="0"/>
              <a:t> Cipher, key=</a:t>
            </a:r>
            <a:r>
              <a:rPr lang="en-GB" sz="2400" dirty="0" err="1"/>
              <a:t>abc</a:t>
            </a:r>
            <a:r>
              <a:rPr lang="en-GB" sz="2400" dirty="0"/>
              <a:t>, what is  encrypted “cryptography is fun”?</a:t>
            </a:r>
          </a:p>
          <a:p>
            <a:pPr eaLnBrk="1" hangingPunct="1">
              <a:buFontTx/>
              <a:buNone/>
            </a:pP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724400"/>
            <a:ext cx="7848600" cy="1384995"/>
          </a:xfrm>
          <a:prstGeom prst="rect">
            <a:avLst/>
          </a:prstGeom>
          <a:noFill/>
          <a:ln cmpd="dbl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What we learnt – Concepts/Terms, Substitution</a:t>
            </a:r>
          </a:p>
          <a:p>
            <a:r>
              <a:rPr lang="en-GB" sz="2800" dirty="0"/>
              <a:t>Ciphers, Transposition Ciphers, how they work and how to break them.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is everywhere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r>
              <a:rPr lang="en-GB" dirty="0"/>
              <a:t>Error Correcting – correctness, integrity </a:t>
            </a:r>
          </a:p>
          <a:p>
            <a:r>
              <a:rPr lang="en-US" dirty="0"/>
              <a:t>Cryptography is:</a:t>
            </a:r>
          </a:p>
          <a:p>
            <a:pPr lvl="1" eaLnBrk="1" hangingPunct="1"/>
            <a:r>
              <a:rPr lang="en-US" dirty="0"/>
              <a:t>A tool</a:t>
            </a:r>
          </a:p>
          <a:p>
            <a:pPr lvl="1" eaLnBrk="1" hangingPunct="1"/>
            <a:r>
              <a:rPr lang="en-US" dirty="0"/>
              <a:t>The basis for many security mechanisms</a:t>
            </a:r>
          </a:p>
          <a:p>
            <a:pPr eaLnBrk="1" hangingPunct="1"/>
            <a:r>
              <a:rPr lang="en-GB" dirty="0"/>
              <a:t>Cryptography studies the principles for computing security: confidentiality, integrity, and authentication</a:t>
            </a:r>
          </a:p>
          <a:p>
            <a:pPr eaLnBrk="1" hangingPunct="1">
              <a:buNone/>
            </a:pPr>
            <a:r>
              <a:rPr lang="en-US" dirty="0"/>
              <a:t>In this module, we focus on understanding how the tool works, how to use it correctly.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B1D-51AC-4C50-BF35-2AEB6D61527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630362"/>
          </a:xfrm>
        </p:spPr>
        <p:txBody>
          <a:bodyPr/>
          <a:lstStyle/>
          <a:p>
            <a:r>
              <a:rPr lang="en-GB" dirty="0"/>
              <a:t>This Week + Next Week’s Practical</a:t>
            </a:r>
            <a:br>
              <a:rPr lang="en-GB" dirty="0"/>
            </a:br>
            <a:r>
              <a:rPr lang="en-GB" sz="2400" dirty="0"/>
              <a:t>We will use this week’s tutorial to discuss about topics on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Add “SHA-1”, a cryptographic hash function to your current program.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Creating a button, “password”</a:t>
            </a:r>
          </a:p>
          <a:p>
            <a:r>
              <a:rPr lang="en-GB" dirty="0"/>
              <a:t>Using an existing text field input a string</a:t>
            </a:r>
          </a:p>
          <a:p>
            <a:r>
              <a:rPr lang="en-GB" dirty="0"/>
              <a:t>When “password” button is clicked, display the hashed password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B1D-51AC-4C50-BF35-2AEB6D61527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/>
          <a:lstStyle/>
          <a:p>
            <a:r>
              <a:rPr lang="en-GB" sz="3200" dirty="0"/>
              <a:t>Java code for generating SHA1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public static String SHA1(String text)  </a:t>
            </a:r>
          </a:p>
          <a:p>
            <a:pPr marL="0" indent="0">
              <a:buNone/>
            </a:pPr>
            <a:r>
              <a:rPr lang="en-GB" sz="2400" dirty="0"/>
              <a:t>	throws </a:t>
            </a:r>
            <a:r>
              <a:rPr lang="en-GB" sz="2400" dirty="0" err="1"/>
              <a:t>NoSuchAlgorithmException</a:t>
            </a:r>
            <a:r>
              <a:rPr lang="en-GB" sz="2400" dirty="0"/>
              <a:t>, 	</a:t>
            </a:r>
            <a:r>
              <a:rPr lang="en-GB" sz="2400" dirty="0" err="1"/>
              <a:t>UnsupportedEncodingException</a:t>
            </a:r>
            <a:r>
              <a:rPr lang="en-GB" sz="2400" dirty="0"/>
              <a:t>  { 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MessageDigest</a:t>
            </a:r>
            <a:r>
              <a:rPr lang="en-GB" sz="2400" dirty="0"/>
              <a:t> md; </a:t>
            </a:r>
          </a:p>
          <a:p>
            <a:pPr marL="0" indent="0">
              <a:buNone/>
            </a:pPr>
            <a:r>
              <a:rPr lang="en-GB" sz="2400" dirty="0"/>
              <a:t>	md = </a:t>
            </a:r>
            <a:r>
              <a:rPr lang="en-GB" sz="2400" dirty="0" err="1"/>
              <a:t>MessageDigest.getInstance</a:t>
            </a:r>
            <a:r>
              <a:rPr lang="en-GB" sz="2400" dirty="0"/>
              <a:t>("SHA-1"); </a:t>
            </a:r>
          </a:p>
          <a:p>
            <a:pPr marL="0" indent="0">
              <a:buNone/>
            </a:pPr>
            <a:r>
              <a:rPr lang="en-GB" sz="2400" dirty="0"/>
              <a:t>	byte[] sha1hash = new byte[40]; 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err="1"/>
              <a:t>md.update</a:t>
            </a:r>
            <a:r>
              <a:rPr lang="en-GB" sz="2400" dirty="0"/>
              <a:t>(</a:t>
            </a:r>
            <a:r>
              <a:rPr lang="en-GB" sz="2400" dirty="0" err="1"/>
              <a:t>text.getBytes</a:t>
            </a:r>
            <a:r>
              <a:rPr lang="en-GB" sz="2400" dirty="0"/>
              <a:t>("iso-8859-1"), 0, </a:t>
            </a:r>
            <a:r>
              <a:rPr lang="en-GB" sz="2400" dirty="0" err="1"/>
              <a:t>text.length</a:t>
            </a:r>
            <a:r>
              <a:rPr lang="en-GB" sz="2400" dirty="0"/>
              <a:t>()); </a:t>
            </a:r>
          </a:p>
          <a:p>
            <a:pPr marL="0" indent="0">
              <a:buNone/>
            </a:pPr>
            <a:r>
              <a:rPr lang="en-GB" sz="2400" dirty="0"/>
              <a:t>	sha1hash = </a:t>
            </a:r>
            <a:r>
              <a:rPr lang="en-GB" sz="2400" dirty="0" err="1"/>
              <a:t>md.digest</a:t>
            </a:r>
            <a:r>
              <a:rPr lang="en-GB" sz="2400" dirty="0"/>
              <a:t>(); </a:t>
            </a:r>
          </a:p>
          <a:p>
            <a:pPr marL="0" indent="0">
              <a:buNone/>
            </a:pPr>
            <a:r>
              <a:rPr lang="en-GB" sz="2400" dirty="0"/>
              <a:t>	return </a:t>
            </a:r>
            <a:r>
              <a:rPr lang="en-GB" sz="2400" dirty="0" err="1"/>
              <a:t>convertToHex</a:t>
            </a:r>
            <a:r>
              <a:rPr lang="en-GB" sz="2400" dirty="0"/>
              <a:t>(sha1hash); </a:t>
            </a:r>
          </a:p>
          <a:p>
            <a:pPr marL="0" indent="0">
              <a:buNone/>
            </a:pPr>
            <a:r>
              <a:rPr lang="en-GB" sz="2400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B1D-51AC-4C50-BF35-2AEB6D61527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13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/>
          <a:lstStyle/>
          <a:p>
            <a:r>
              <a:rPr lang="en-GB" dirty="0"/>
              <a:t>Convert binary to Hex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private static String </a:t>
            </a:r>
            <a:r>
              <a:rPr lang="en-GB" sz="2000" dirty="0" err="1"/>
              <a:t>convertToHex</a:t>
            </a:r>
            <a:r>
              <a:rPr lang="en-GB" sz="2000" dirty="0"/>
              <a:t>(byte[] data) { </a:t>
            </a:r>
          </a:p>
          <a:p>
            <a:pPr marL="0" indent="0">
              <a:buNone/>
            </a:pPr>
            <a:r>
              <a:rPr lang="en-GB" sz="2000" dirty="0"/>
              <a:t>	</a:t>
            </a:r>
            <a:r>
              <a:rPr lang="en-GB" sz="2000" dirty="0" err="1"/>
              <a:t>StringBuffer</a:t>
            </a:r>
            <a:r>
              <a:rPr lang="en-GB" sz="2000" dirty="0"/>
              <a:t> </a:t>
            </a:r>
            <a:r>
              <a:rPr lang="en-GB" sz="2000" dirty="0" err="1"/>
              <a:t>buf</a:t>
            </a:r>
            <a:r>
              <a:rPr lang="en-GB" sz="2000" dirty="0"/>
              <a:t> = new </a:t>
            </a:r>
            <a:r>
              <a:rPr lang="en-GB" sz="2000" dirty="0" err="1"/>
              <a:t>StringBuffer</a:t>
            </a:r>
            <a:r>
              <a:rPr lang="en-GB" sz="2000" dirty="0"/>
              <a:t>(); </a:t>
            </a:r>
          </a:p>
          <a:p>
            <a:pPr marL="0" indent="0">
              <a:buNone/>
            </a:pPr>
            <a:r>
              <a:rPr lang="en-GB" sz="2000" dirty="0"/>
              <a:t>	for (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= 0; </a:t>
            </a:r>
            <a:r>
              <a:rPr lang="en-GB" sz="2000" dirty="0" err="1"/>
              <a:t>i</a:t>
            </a:r>
            <a:r>
              <a:rPr lang="en-GB" sz="2000" dirty="0"/>
              <a:t> &lt; </a:t>
            </a:r>
            <a:r>
              <a:rPr lang="en-GB" sz="2000" dirty="0" err="1"/>
              <a:t>data.length</a:t>
            </a:r>
            <a:r>
              <a:rPr lang="en-GB" sz="2000" dirty="0"/>
              <a:t>; </a:t>
            </a:r>
            <a:r>
              <a:rPr lang="en-GB" sz="2000" dirty="0" err="1"/>
              <a:t>i</a:t>
            </a:r>
            <a:r>
              <a:rPr lang="en-GB" sz="2000" dirty="0"/>
              <a:t>++) { </a:t>
            </a:r>
          </a:p>
          <a:p>
            <a:pPr marL="0" indent="0">
              <a:buNone/>
            </a:pPr>
            <a:r>
              <a:rPr lang="en-GB" sz="2000" dirty="0"/>
              <a:t>	     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halfbyte</a:t>
            </a:r>
            <a:r>
              <a:rPr lang="en-GB" sz="2000" dirty="0"/>
              <a:t> = (data[</a:t>
            </a:r>
            <a:r>
              <a:rPr lang="en-GB" sz="2000" dirty="0" err="1"/>
              <a:t>i</a:t>
            </a:r>
            <a:r>
              <a:rPr lang="en-GB" sz="2000" dirty="0"/>
              <a:t>] &gt;&gt;&gt; 4) &amp; 0x0F; </a:t>
            </a:r>
          </a:p>
          <a:p>
            <a:pPr marL="0" indent="0">
              <a:buNone/>
            </a:pPr>
            <a:r>
              <a:rPr lang="en-GB" sz="2000" dirty="0"/>
              <a:t>	      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two_halfs</a:t>
            </a:r>
            <a:r>
              <a:rPr lang="en-GB" sz="2000" dirty="0"/>
              <a:t> = 0; </a:t>
            </a:r>
          </a:p>
          <a:p>
            <a:pPr marL="0" indent="0">
              <a:buNone/>
            </a:pPr>
            <a:r>
              <a:rPr lang="en-GB" sz="2000" dirty="0"/>
              <a:t>	       do { </a:t>
            </a:r>
          </a:p>
          <a:p>
            <a:pPr marL="0" indent="0">
              <a:buNone/>
            </a:pPr>
            <a:r>
              <a:rPr lang="en-US" sz="2000" dirty="0"/>
              <a:t>	           	if ((0 &lt;= </a:t>
            </a:r>
            <a:r>
              <a:rPr lang="en-US" sz="2000" dirty="0" err="1"/>
              <a:t>halfbyte</a:t>
            </a:r>
            <a:r>
              <a:rPr lang="en-US" sz="2000" dirty="0"/>
              <a:t>) &amp;&amp; (</a:t>
            </a:r>
            <a:r>
              <a:rPr lang="en-US" sz="2000" dirty="0" err="1"/>
              <a:t>halfbyte</a:t>
            </a:r>
            <a:r>
              <a:rPr lang="en-US" sz="2000" dirty="0"/>
              <a:t> &lt;= 9))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GB" sz="2000" dirty="0"/>
              <a:t>                </a:t>
            </a:r>
            <a:r>
              <a:rPr lang="en-GB" sz="2000" dirty="0" err="1"/>
              <a:t>buf.append</a:t>
            </a:r>
            <a:r>
              <a:rPr lang="en-GB" sz="2000" dirty="0"/>
              <a:t>((char) ('0' + </a:t>
            </a:r>
            <a:r>
              <a:rPr lang="en-GB" sz="2000" dirty="0" err="1"/>
              <a:t>halfbyte</a:t>
            </a:r>
            <a:r>
              <a:rPr lang="en-GB" sz="2000" dirty="0"/>
              <a:t>)); </a:t>
            </a:r>
          </a:p>
          <a:p>
            <a:pPr marL="0" indent="0">
              <a:buNone/>
            </a:pPr>
            <a:r>
              <a:rPr lang="en-GB" sz="2000" dirty="0"/>
              <a:t>		else </a:t>
            </a:r>
          </a:p>
          <a:p>
            <a:pPr marL="0" indent="0">
              <a:buNone/>
            </a:pPr>
            <a:r>
              <a:rPr lang="en-US" sz="2000" dirty="0"/>
              <a:t>		    </a:t>
            </a:r>
            <a:r>
              <a:rPr lang="en-US" sz="2000" dirty="0" err="1"/>
              <a:t>buf.append</a:t>
            </a:r>
            <a:r>
              <a:rPr lang="en-US" sz="2000" dirty="0"/>
              <a:t>((char) ('a' + (</a:t>
            </a:r>
            <a:r>
              <a:rPr lang="en-US" sz="2000" dirty="0" err="1"/>
              <a:t>halfbyte</a:t>
            </a:r>
            <a:r>
              <a:rPr lang="en-US" sz="2000" dirty="0"/>
              <a:t> - 10))); </a:t>
            </a:r>
          </a:p>
          <a:p>
            <a:pPr marL="0" indent="0">
              <a:buNone/>
            </a:pPr>
            <a:r>
              <a:rPr lang="en-GB" sz="2000" dirty="0"/>
              <a:t>		    </a:t>
            </a:r>
            <a:r>
              <a:rPr lang="en-GB" sz="2000" dirty="0" err="1"/>
              <a:t>halfbyte</a:t>
            </a:r>
            <a:r>
              <a:rPr lang="en-GB" sz="2000" dirty="0"/>
              <a:t> = data[</a:t>
            </a:r>
            <a:r>
              <a:rPr lang="en-GB" sz="2000" dirty="0" err="1"/>
              <a:t>i</a:t>
            </a:r>
            <a:r>
              <a:rPr lang="en-GB" sz="2000" dirty="0"/>
              <a:t>] &amp; 0x0F; </a:t>
            </a:r>
          </a:p>
          <a:p>
            <a:pPr marL="0" indent="0">
              <a:buNone/>
            </a:pPr>
            <a:r>
              <a:rPr lang="en-GB" sz="2000" dirty="0"/>
              <a:t>	        } while(</a:t>
            </a:r>
            <a:r>
              <a:rPr lang="en-GB" sz="2000" dirty="0" err="1"/>
              <a:t>two_halfs</a:t>
            </a:r>
            <a:r>
              <a:rPr lang="en-GB" sz="2000" dirty="0"/>
              <a:t>++ &lt; 1); </a:t>
            </a:r>
          </a:p>
          <a:p>
            <a:pPr marL="0" indent="0">
              <a:buNone/>
            </a:pPr>
            <a:r>
              <a:rPr lang="en-GB" sz="2000" dirty="0"/>
              <a:t>	} </a:t>
            </a:r>
          </a:p>
          <a:p>
            <a:pPr marL="0" indent="0">
              <a:buNone/>
            </a:pPr>
            <a:r>
              <a:rPr lang="en-GB" sz="2000" dirty="0"/>
              <a:t>	return </a:t>
            </a:r>
            <a:r>
              <a:rPr lang="en-GB" sz="2000" dirty="0" err="1"/>
              <a:t>buf.toString</a:t>
            </a:r>
            <a:r>
              <a:rPr lang="en-GB" sz="2000" dirty="0"/>
              <a:t>(); </a:t>
            </a:r>
          </a:p>
          <a:p>
            <a:pPr marL="0" indent="0">
              <a:buNone/>
            </a:pPr>
            <a:r>
              <a:rPr lang="en-GB" sz="2000" dirty="0"/>
              <a:t>}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B1D-51AC-4C50-BF35-2AEB6D61527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2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F3B80B-E912-41D7-818F-1131185033DF}" type="slidenum">
              <a:rPr lang="en-US"/>
              <a:pPr/>
              <a:t>3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Some Terminologies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GB" sz="1400" dirty="0"/>
          </a:p>
          <a:p>
            <a:pPr eaLnBrk="1" hangingPunct="1">
              <a:lnSpc>
                <a:spcPct val="80000"/>
              </a:lnSpc>
            </a:pPr>
            <a:r>
              <a:rPr lang="en-GB" sz="2400" b="1" dirty="0"/>
              <a:t>Encryption</a:t>
            </a:r>
            <a:r>
              <a:rPr lang="en-GB" sz="2400" dirty="0"/>
              <a:t> is the process of transforming information to make it unreadable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An input to encryption is called </a:t>
            </a:r>
            <a:r>
              <a:rPr lang="en-GB" sz="2400" b="1" dirty="0"/>
              <a:t>plaintext</a:t>
            </a:r>
            <a:r>
              <a:rPr lang="en-GB" sz="24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An output from the encryption process is called </a:t>
            </a:r>
            <a:r>
              <a:rPr lang="en-GB" sz="2400" b="1" dirty="0" err="1"/>
              <a:t>ciphertext</a:t>
            </a:r>
            <a:r>
              <a:rPr lang="en-GB" sz="24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b="1" dirty="0"/>
              <a:t>Decryption</a:t>
            </a:r>
            <a:r>
              <a:rPr lang="en-GB" sz="2400" dirty="0"/>
              <a:t> is the reverse process of encryption. It makes the encrypted information readable again.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b="1" dirty="0"/>
              <a:t>Key</a:t>
            </a:r>
            <a:r>
              <a:rPr lang="en-GB" sz="2400" dirty="0"/>
              <a:t> is a special knowledge used in encryption and decryption process.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A </a:t>
            </a:r>
            <a:r>
              <a:rPr lang="en-GB" sz="2400" b="1" dirty="0"/>
              <a:t>cipher</a:t>
            </a:r>
            <a:r>
              <a:rPr lang="en-GB" sz="2400" dirty="0"/>
              <a:t> is an algorithm for performing encryption and decryption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b="1" dirty="0"/>
              <a:t>Symmetric</a:t>
            </a:r>
            <a:r>
              <a:rPr lang="en-GB" sz="2400" dirty="0"/>
              <a:t> cipher means both encryption and decryption are use the same key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b="1" dirty="0"/>
              <a:t>Asymmetric</a:t>
            </a:r>
            <a:r>
              <a:rPr lang="en-GB" sz="2400" dirty="0"/>
              <a:t> cipher means different keys are used for decryption and encryption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B1D-51AC-4C50-BF35-2AEB6D61527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1524000"/>
            <a:ext cx="3048000" cy="584775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/>
              <a:t> Encryption - </a:t>
            </a:r>
            <a:r>
              <a:rPr lang="en-GB" sz="3200" b="1" i="1" dirty="0">
                <a:solidFill>
                  <a:srgbClr val="0070C0"/>
                </a:solidFill>
                <a:latin typeface="Bradley Hand ITC" pitchFamily="66" charset="0"/>
              </a:rPr>
              <a:t>E</a:t>
            </a:r>
            <a:r>
              <a:rPr lang="en-GB" sz="3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4572000"/>
            <a:ext cx="2895600" cy="584775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/>
              <a:t> Decryption - </a:t>
            </a:r>
            <a:r>
              <a:rPr lang="en-GB" sz="3200" b="1" i="1" dirty="0">
                <a:solidFill>
                  <a:srgbClr val="0070C0"/>
                </a:solidFill>
                <a:latin typeface="Bradley Hand ITC" pitchFamily="66" charset="0"/>
              </a:rPr>
              <a:t>D</a:t>
            </a:r>
            <a:r>
              <a:rPr lang="en-GB" sz="3200" dirty="0"/>
              <a:t> 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447800" y="182880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524000" y="487680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324600" y="182880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248400" y="4876800"/>
            <a:ext cx="1828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1524000" y="14478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plaintext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1800" y="4419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plaintext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7000" y="12954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ciphertext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4419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ciphertext</a:t>
            </a:r>
            <a:endParaRPr lang="en-GB" dirty="0"/>
          </a:p>
        </p:txBody>
      </p:sp>
      <p:sp>
        <p:nvSpPr>
          <p:cNvPr id="17" name="Down Arrow 16"/>
          <p:cNvSpPr/>
          <p:nvPr/>
        </p:nvSpPr>
        <p:spPr bwMode="auto">
          <a:xfrm>
            <a:off x="4315800" y="3886200"/>
            <a:ext cx="180000" cy="6096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Up Arrow 18"/>
          <p:cNvSpPr/>
          <p:nvPr/>
        </p:nvSpPr>
        <p:spPr bwMode="auto">
          <a:xfrm>
            <a:off x="4495800" y="2209800"/>
            <a:ext cx="180000" cy="6096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2286000"/>
            <a:ext cx="145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KEY-encrypt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95800" y="3971365"/>
            <a:ext cx="145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KEY-decrypt</a:t>
            </a:r>
          </a:p>
        </p:txBody>
      </p:sp>
      <p:sp>
        <p:nvSpPr>
          <p:cNvPr id="22" name="Cloud 21"/>
          <p:cNvSpPr/>
          <p:nvPr/>
        </p:nvSpPr>
        <p:spPr bwMode="auto">
          <a:xfrm>
            <a:off x="2667000" y="609600"/>
            <a:ext cx="4343400" cy="5410200"/>
          </a:xfrm>
          <a:prstGeom prst="cloud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67000" y="28194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solidFill>
                  <a:srgbClr val="0070C0"/>
                </a:solidFill>
                <a:latin typeface="Bradley Hand ITC" pitchFamily="66" charset="0"/>
              </a:rPr>
              <a:t>Cipher={E,D}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5688449"/>
            <a:ext cx="2971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KEY-encrypt = KEY-decrypt</a:t>
            </a:r>
          </a:p>
          <a:p>
            <a:r>
              <a:rPr lang="en-GB" dirty="0"/>
              <a:t>     </a:t>
            </a:r>
            <a:r>
              <a:rPr lang="en-GB" b="1" dirty="0"/>
              <a:t>Symmetric</a:t>
            </a:r>
            <a:r>
              <a:rPr lang="en-GB" dirty="0"/>
              <a:t> cipher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410200" y="5657671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KEY-encrypt </a:t>
            </a:r>
            <a:r>
              <a:rPr lang="en-GB" b="1" dirty="0"/>
              <a:t>≠</a:t>
            </a:r>
            <a:r>
              <a:rPr lang="en-GB" dirty="0"/>
              <a:t> KEY-decrypt</a:t>
            </a:r>
          </a:p>
          <a:p>
            <a:r>
              <a:rPr lang="en-GB" dirty="0"/>
              <a:t>     </a:t>
            </a:r>
            <a:r>
              <a:rPr lang="en-GB" b="1" dirty="0"/>
              <a:t>Asymmetric</a:t>
            </a:r>
            <a:r>
              <a:rPr lang="en-GB" dirty="0"/>
              <a:t> cipher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C:\Users\r-yang\AppData\Local\Microsoft\Windows\Temporary Internet Files\Content.IE5\USSXXC9T\MC90038402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261" y="2336832"/>
            <a:ext cx="574277" cy="41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r-yang\AppData\Local\Microsoft\Windows\Temporary Internet Files\Content.IE5\USSXXC9T\MC90038402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59" y="3983333"/>
            <a:ext cx="574277" cy="41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Definition of a Cipher</a:t>
            </a:r>
            <a:br>
              <a:rPr lang="en-GB" dirty="0"/>
            </a:br>
            <a:r>
              <a:rPr lang="en-GB" sz="2200" dirty="0"/>
              <a:t>(symmetric ciphers for the time being)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cipher is a pair of efficient algorithms (E,D) defined over {K,M,C}</a:t>
            </a:r>
          </a:p>
          <a:p>
            <a:r>
              <a:rPr lang="en-GB" dirty="0"/>
              <a:t>K= key space</a:t>
            </a:r>
          </a:p>
          <a:p>
            <a:r>
              <a:rPr lang="en-GB" dirty="0"/>
              <a:t>M = plaintext space</a:t>
            </a:r>
          </a:p>
          <a:p>
            <a:r>
              <a:rPr lang="en-GB" dirty="0"/>
              <a:t>C = </a:t>
            </a:r>
            <a:r>
              <a:rPr lang="en-GB" dirty="0" err="1"/>
              <a:t>ciphertext</a:t>
            </a:r>
            <a:r>
              <a:rPr lang="en-GB" dirty="0"/>
              <a:t> space</a:t>
            </a:r>
          </a:p>
          <a:p>
            <a:r>
              <a:rPr lang="en-GB" dirty="0"/>
              <a:t>Algorithm E: K x M </a:t>
            </a:r>
            <a:r>
              <a:rPr lang="en-GB" dirty="0">
                <a:sym typeface="Wingdings" pitchFamily="2" charset="2"/>
              </a:rPr>
              <a:t> C   	i.e. E(</a:t>
            </a:r>
            <a:r>
              <a:rPr lang="en-GB" dirty="0" err="1">
                <a:sym typeface="Wingdings" pitchFamily="2" charset="2"/>
              </a:rPr>
              <a:t>k,m</a:t>
            </a:r>
            <a:r>
              <a:rPr lang="en-GB" dirty="0">
                <a:sym typeface="Wingdings" pitchFamily="2" charset="2"/>
              </a:rPr>
              <a:t>)=c</a:t>
            </a:r>
          </a:p>
          <a:p>
            <a:r>
              <a:rPr lang="en-GB" dirty="0">
                <a:sym typeface="Wingdings" pitchFamily="2" charset="2"/>
              </a:rPr>
              <a:t>Algorithm D: K x C  M	i.e. D(</a:t>
            </a:r>
            <a:r>
              <a:rPr lang="en-GB" dirty="0" err="1">
                <a:sym typeface="Wingdings" pitchFamily="2" charset="2"/>
              </a:rPr>
              <a:t>k,c</a:t>
            </a:r>
            <a:r>
              <a:rPr lang="en-GB" dirty="0">
                <a:sym typeface="Wingdings" pitchFamily="2" charset="2"/>
              </a:rPr>
              <a:t>)=m</a:t>
            </a:r>
          </a:p>
          <a:p>
            <a:r>
              <a:rPr lang="en-GB" dirty="0">
                <a:sym typeface="Wingdings" pitchFamily="2" charset="2"/>
              </a:rPr>
              <a:t>For every k and m, D(k, E(</a:t>
            </a:r>
            <a:r>
              <a:rPr lang="en-GB" dirty="0" err="1">
                <a:sym typeface="Wingdings" pitchFamily="2" charset="2"/>
              </a:rPr>
              <a:t>k,m</a:t>
            </a:r>
            <a:r>
              <a:rPr lang="en-GB" dirty="0">
                <a:sym typeface="Wingdings" pitchFamily="2" charset="2"/>
              </a:rPr>
              <a:t>)) = m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91DEE-399A-4DDB-9C19-E023C0BBCDC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7CB48C-2049-4BF3-AF86-C4FA301BD5C2}" type="slidenum">
              <a:rPr lang="en-US"/>
              <a:pPr/>
              <a:t>6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Substitution Ciphers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u="sng" dirty="0"/>
              <a:t>1. Simple substitution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/>
              <a:t>Each letter in alphabet is mapped to another letter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/>
              <a:t>Ex 1. reversed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err="1">
                <a:latin typeface="Courier New" pitchFamily="49" charset="0"/>
              </a:rPr>
              <a:t>abcdefghijklmnopqrstuvwxyz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/>
              <a:t>plaintext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err="1">
                <a:latin typeface="Courier New" pitchFamily="49" charset="0"/>
              </a:rPr>
              <a:t>zyxwvutsrqponmlkjihgfedcba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 err="1"/>
              <a:t>ciphertext</a:t>
            </a:r>
            <a:r>
              <a:rPr lang="en-GB" sz="2400" dirty="0"/>
              <a:t>     (r </a:t>
            </a:r>
            <a:r>
              <a:rPr lang="en-GB" sz="2400" dirty="0" err="1"/>
              <a:t>olev</a:t>
            </a:r>
            <a:r>
              <a:rPr lang="en-GB" sz="2400" dirty="0"/>
              <a:t> f  =?)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/>
              <a:t>Ex 2. shifted </a:t>
            </a:r>
            <a:r>
              <a:rPr lang="en-GB" sz="2000" dirty="0"/>
              <a:t>(24 places) also called </a:t>
            </a:r>
            <a:r>
              <a:rPr lang="en-GB" sz="2000" b="1" i="1" u="sng" dirty="0"/>
              <a:t>Caesar </a:t>
            </a:r>
            <a:r>
              <a:rPr lang="en-GB" sz="2000" i="1" u="sng" dirty="0" err="1"/>
              <a:t>Cihper</a:t>
            </a:r>
            <a:endParaRPr lang="en-GB" sz="2000" i="1" u="sng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err="1">
                <a:latin typeface="Courier New" pitchFamily="49" charset="0"/>
              </a:rPr>
              <a:t>abcdefghijklmnopqrstuvwxyz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/>
              <a:t>plaintext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err="1">
                <a:latin typeface="Courier New" pitchFamily="49" charset="0"/>
              </a:rPr>
              <a:t>yzabcdefghijklmnopqrstuvwx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 err="1"/>
              <a:t>ciphertext</a:t>
            </a:r>
            <a:r>
              <a:rPr lang="en-GB" sz="2400" dirty="0"/>
              <a:t>   (</a:t>
            </a:r>
            <a:r>
              <a:rPr lang="en-GB" sz="2400" dirty="0" err="1"/>
              <a:t>igjj</a:t>
            </a:r>
            <a:r>
              <a:rPr lang="en-GB" sz="2400" dirty="0"/>
              <a:t> </a:t>
            </a:r>
            <a:r>
              <a:rPr lang="en-GB" sz="2400" dirty="0" err="1"/>
              <a:t>rfc</a:t>
            </a:r>
            <a:r>
              <a:rPr lang="en-GB" sz="2400" dirty="0"/>
              <a:t> </a:t>
            </a:r>
            <a:r>
              <a:rPr lang="en-GB" sz="2400" dirty="0" err="1"/>
              <a:t>igle</a:t>
            </a:r>
            <a:r>
              <a:rPr lang="en-GB" sz="2400" dirty="0"/>
              <a:t> =?)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/>
              <a:t>Ex 3. shifted after a keyword, say, keyword=</a:t>
            </a:r>
            <a:r>
              <a:rPr lang="en-GB" sz="2400" dirty="0" err="1"/>
              <a:t>birstol</a:t>
            </a:r>
            <a:endParaRPr lang="en-GB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err="1">
                <a:latin typeface="Courier New" pitchFamily="49" charset="0"/>
              </a:rPr>
              <a:t>abcdefghijklmnopqrstuvwxyz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/>
              <a:t>plaintext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dirty="0" err="1">
                <a:latin typeface="Courier New" pitchFamily="49" charset="0"/>
              </a:rPr>
              <a:t>bristolacdefghjkmnpquvwxyz</a:t>
            </a:r>
            <a:r>
              <a:rPr lang="en-GB" sz="2400" dirty="0">
                <a:latin typeface="Courier New" pitchFamily="49" charset="0"/>
              </a:rPr>
              <a:t> </a:t>
            </a:r>
            <a:r>
              <a:rPr lang="en-GB" sz="2400" dirty="0" err="1"/>
              <a:t>ciphertext</a:t>
            </a:r>
            <a:r>
              <a:rPr lang="en-GB" sz="2400" dirty="0"/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000" dirty="0">
                <a:solidFill>
                  <a:prstClr val="black"/>
                </a:solidFill>
              </a:rPr>
              <a:t>What is the size of key space in the simple substitution cipher assuming 26 letters?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86000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GB" dirty="0"/>
              <a:t>26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/>
              <a:t>26</a:t>
            </a:r>
            <a:r>
              <a:rPr lang="en-GB" baseline="30000" dirty="0"/>
              <a:t>2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>
                <a:solidFill>
                  <a:srgbClr val="00B050"/>
                </a:solidFill>
                <a:highlight>
                  <a:srgbClr val="FFFF00"/>
                </a:highlight>
              </a:rPr>
              <a:t>26!</a:t>
            </a:r>
            <a:r>
              <a:rPr lang="en-GB" dirty="0"/>
              <a:t>   (26 factorial </a:t>
            </a:r>
            <a:r>
              <a:rPr lang="en-GB" sz="2400" dirty="0"/>
              <a:t>26x25x24x23…x3x2x1</a:t>
            </a:r>
            <a:r>
              <a:rPr lang="en-GB" dirty="0"/>
              <a:t>) ≈ 2</a:t>
            </a:r>
            <a:r>
              <a:rPr lang="en-GB" baseline="30000" dirty="0"/>
              <a:t>88</a:t>
            </a:r>
            <a:endParaRPr lang="en-GB" dirty="0"/>
          </a:p>
          <a:p>
            <a:pPr marL="514350" indent="-514350">
              <a:buFont typeface="+mj-lt"/>
              <a:buAutoNum type="alphaLcPeriod"/>
            </a:pPr>
            <a:r>
              <a:rPr lang="en-GB" dirty="0"/>
              <a:t>2</a:t>
            </a:r>
            <a:r>
              <a:rPr lang="en-GB" baseline="30000" dirty="0"/>
              <a:t>26</a:t>
            </a:r>
          </a:p>
          <a:p>
            <a:pPr marL="514350" indent="-514350">
              <a:buNone/>
            </a:pPr>
            <a:r>
              <a:rPr lang="en-GB" dirty="0">
                <a:latin typeface="Arial" pitchFamily="34" charset="0"/>
              </a:rPr>
              <a:t>	same question for the Caesar Cipher ?</a:t>
            </a:r>
            <a:endParaRPr lang="en-GB" baseline="30000" dirty="0">
              <a:latin typeface="Arial" pitchFamily="34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GB" dirty="0"/>
              <a:t>26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/>
              <a:t>26</a:t>
            </a:r>
            <a:r>
              <a:rPr lang="en-GB" baseline="30000" dirty="0"/>
              <a:t>2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/>
              <a:t>26!   </a:t>
            </a:r>
          </a:p>
          <a:p>
            <a:pPr marL="514350" indent="-514350">
              <a:buFont typeface="+mj-lt"/>
              <a:buAutoNum type="alphaLcPeriod"/>
            </a:pPr>
            <a:r>
              <a:rPr lang="en-GB" dirty="0"/>
              <a:t>2</a:t>
            </a:r>
            <a:r>
              <a:rPr lang="en-GB" baseline="30000" dirty="0"/>
              <a:t>26</a:t>
            </a:r>
          </a:p>
          <a:p>
            <a:pPr marL="514350" indent="-514350">
              <a:buNone/>
            </a:pPr>
            <a:endParaRPr lang="en-GB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9B1D-51AC-4C50-BF35-2AEB6D6152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2A24E7-03B0-4BA7-94B3-F76B31234AE0}" type="slidenum">
              <a:rPr lang="en-US"/>
              <a:pPr/>
              <a:t>8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/>
              <a:t>Simple substitution ciphers are very weak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dirty="0"/>
              <a:t>Each plaintext letter is encrypted to a unique cipher letter.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One can use frequency analysis to work out the key.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Frequency analysis is based on the fact that, in any given language, certain letters and combinations of letters occur with varying frequencies. For instance, given a section of  English text, E tends to be very common, while X is very rare. Likewise, ST, NG, TH, and QU are common pairs of letters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However due to their simplicity, simple substitution ciphers have been widely used in modern secret-key encryption algorithms.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E903C6-087D-4BCB-8E74-A35A245EB688}" type="slidenum">
              <a:rPr lang="en-US"/>
              <a:pPr/>
              <a:t>9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GB"/>
              <a:t>Substitution Ciphers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u="sng" dirty="0"/>
              <a:t>2. Polyalphabetic substitution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000" u="sng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dirty="0"/>
              <a:t>A letter in alphabet may be mapped to more than one letter.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b="1" dirty="0" err="1"/>
              <a:t>Vigenere</a:t>
            </a:r>
            <a:r>
              <a:rPr lang="en-GB" sz="2000" dirty="0"/>
              <a:t>  cipher is the best known among </a:t>
            </a:r>
            <a:r>
              <a:rPr lang="en-GB" sz="2000" dirty="0" err="1"/>
              <a:t>polyalphabetic</a:t>
            </a:r>
            <a:r>
              <a:rPr lang="en-GB" sz="2000" dirty="0"/>
              <a:t> ciphers.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dirty="0"/>
              <a:t>It is a string-based substitution cipher: a key is a string. Each letter in key means how many shifts to perform (a=1,b=2,c=3, ...etc)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dirty="0"/>
              <a:t>Let m be the key length. Then a plaintext is divided into sections of m characters.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dirty="0"/>
              <a:t>The encryption algorithm takes the key to all sections to perform shifted substitution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dirty="0"/>
              <a:t>The decryption algorithm reverse the process to shift letters back.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dirty="0"/>
              <a:t>Ex. Key = ‘</a:t>
            </a:r>
            <a:r>
              <a:rPr lang="en-GB" sz="2000" dirty="0" err="1"/>
              <a:t>amy</a:t>
            </a:r>
            <a:r>
              <a:rPr lang="en-GB" sz="2000" dirty="0"/>
              <a:t>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>
                <a:latin typeface="Courier New" pitchFamily="49" charset="0"/>
              </a:rPr>
              <a:t>   send more money </a:t>
            </a:r>
            <a:r>
              <a:rPr lang="en-GB" sz="2000" dirty="0"/>
              <a:t>plaintext message       (space=0)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amyamyamyamyamy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/>
              <a:t>repeat string </a:t>
            </a:r>
            <a:r>
              <a:rPr lang="en-GB" sz="2000" dirty="0" err="1"/>
              <a:t>amy</a:t>
            </a:r>
            <a:r>
              <a:rPr lang="en-GB" sz="2000" dirty="0"/>
              <a:t>, a=1, m =13, y = 25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000" dirty="0"/>
              <a:t> 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dirty="0">
                <a:latin typeface="Courier New" pitchFamily="49" charset="0"/>
              </a:rPr>
              <a:t>   </a:t>
            </a:r>
            <a:r>
              <a:rPr lang="en-GB" sz="2400" dirty="0" err="1">
                <a:latin typeface="Courier New" pitchFamily="49" charset="0"/>
              </a:rPr>
              <a:t>trlemkpecazmorw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dirty="0" err="1"/>
              <a:t>ciphertext</a:t>
            </a:r>
            <a:r>
              <a:rPr lang="en-GB" sz="20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7706</TotalTime>
  <Words>1375</Words>
  <Application>Microsoft Office PowerPoint</Application>
  <PresentationFormat>On-screen Show (4:3)</PresentationFormat>
  <Paragraphs>256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Bradley Hand ITC</vt:lpstr>
      <vt:lpstr>Courier New</vt:lpstr>
      <vt:lpstr>Wingdings</vt:lpstr>
      <vt:lpstr>Default Design</vt:lpstr>
      <vt:lpstr>Part II Cryptography  Lecture 4 – Classical Ciphers</vt:lpstr>
      <vt:lpstr>Cryptography is everywhere</vt:lpstr>
      <vt:lpstr>Some Terminologies</vt:lpstr>
      <vt:lpstr>PowerPoint Presentation</vt:lpstr>
      <vt:lpstr>Formal Definition of a Cipher (symmetric ciphers for the time being)</vt:lpstr>
      <vt:lpstr>Substitution Ciphers</vt:lpstr>
      <vt:lpstr>What is the size of key space in the simple substitution cipher assuming 26 letters? </vt:lpstr>
      <vt:lpstr>Simple substitution ciphers are very weak</vt:lpstr>
      <vt:lpstr>Substitution Ciphers</vt:lpstr>
      <vt:lpstr>Encryption and Decryption of Vigenere Cipher (an example)</vt:lpstr>
      <vt:lpstr>The Relation between Caesar Cipher and Polyalphabetic Substitution  (Vigenere Cipher)</vt:lpstr>
      <vt:lpstr>What is the size of key space of Vigenere cipher assuming 26 letters? </vt:lpstr>
      <vt:lpstr>How to break a Vigenere cipher ?</vt:lpstr>
      <vt:lpstr>Substitution Ciphers</vt:lpstr>
      <vt:lpstr>Enigma and Lorenz (Tunny)</vt:lpstr>
      <vt:lpstr>How to break a Vernam cipher?</vt:lpstr>
      <vt:lpstr>Transposition Ciphers</vt:lpstr>
      <vt:lpstr>PowerPoint Presentation</vt:lpstr>
      <vt:lpstr>Some Small Exercises </vt:lpstr>
      <vt:lpstr>This Week + Next Week’s Practical We will use this week’s tutorial to discuss about topics on password</vt:lpstr>
      <vt:lpstr>Java code for generating SHA1 password</vt:lpstr>
      <vt:lpstr>Convert binary to Hex</vt:lpstr>
    </vt:vector>
  </TitlesOfParts>
  <Company>PLP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Coding Systems</dc:title>
  <dc:creator>Rong Yang</dc:creator>
  <cp:lastModifiedBy>Aaron Squire</cp:lastModifiedBy>
  <cp:revision>155</cp:revision>
  <cp:lastPrinted>2016-10-12T17:10:18Z</cp:lastPrinted>
  <dcterms:created xsi:type="dcterms:W3CDTF">2007-08-20T22:44:43Z</dcterms:created>
  <dcterms:modified xsi:type="dcterms:W3CDTF">2017-10-19T11:25:32Z</dcterms:modified>
</cp:coreProperties>
</file>