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7" r:id="rId4"/>
    <p:sldId id="260" r:id="rId5"/>
    <p:sldId id="258" r:id="rId6"/>
    <p:sldId id="271" r:id="rId7"/>
    <p:sldId id="261" r:id="rId8"/>
    <p:sldId id="262" r:id="rId9"/>
    <p:sldId id="264" r:id="rId10"/>
    <p:sldId id="265" r:id="rId11"/>
    <p:sldId id="274" r:id="rId12"/>
    <p:sldId id="273" r:id="rId13"/>
    <p:sldId id="275" r:id="rId14"/>
    <p:sldId id="276" r:id="rId15"/>
    <p:sldId id="277" r:id="rId16"/>
    <p:sldId id="280" r:id="rId17"/>
    <p:sldId id="279" r:id="rId18"/>
    <p:sldId id="266" r:id="rId19"/>
    <p:sldId id="267" r:id="rId20"/>
    <p:sldId id="268" r:id="rId21"/>
    <p:sldId id="270" r:id="rId22"/>
    <p:sldId id="281" r:id="rId23"/>
    <p:sldId id="282" r:id="rId24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81053" autoAdjust="0"/>
  </p:normalViewPr>
  <p:slideViewPr>
    <p:cSldViewPr>
      <p:cViewPr varScale="1">
        <p:scale>
          <a:sx n="59" d="100"/>
          <a:sy n="59" d="100"/>
        </p:scale>
        <p:origin x="105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E84F8-314C-490F-A01B-404056FE749F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6EB38-ECDF-4EA0-B0F3-EBB82EFA3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10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B52419-0E9D-4A0C-9FA7-648886EC543A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DF8E09D-2109-43B4-9899-FA03752FE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78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8E09D-2109-43B4-9899-FA03752FE61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6F428E-E7CE-4D5B-974B-EFF4101C9570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191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8E09D-2109-43B4-9899-FA03752FE61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6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A06C-8064-46A9-A0E3-4F6954B5A8CE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523B4-197E-429B-B283-5356C1AD8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43B22-0183-418A-BBBC-11849666B03C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E5F0A-9A1D-4541-8BA3-BDC0FB82A6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6821-53C8-4BFD-9D1B-84A0B1CE83BF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4117-B2B5-4AE8-8A96-BEAB72E1C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8D590-156C-469A-9097-BC34ECFC930E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75C16-F612-4201-A2AB-5D0628CCCB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085-411A-49AA-9932-B65E598C78DE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7FB9B-E725-4350-B091-1E1AD3795C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11B16-E560-48B5-BA7E-550D69A4ECA5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40EC4-9234-4745-863F-A3FCF2D2B6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2297-D3B3-403C-93C8-4502FA8F2FD8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43F3-6C29-46A6-A909-60A70EFD5E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633E-5BC8-44EE-A672-13C540FB5E45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0B4A-ABEF-41EE-B36F-857A2192EB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9DCA9-7C2C-4F02-87FB-A42AA067F4B7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31240-035D-4C1C-978E-A8E834A4D1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7923D-CE79-4C81-BE70-20D74DA613D4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7769B-04AA-48D5-8CB6-D450B5A58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E256E-44A5-4FCF-9442-0653AAE84351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E430D-F386-4777-AB54-2635602094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AF083F8-2505-4D1B-8E8A-DA26F8041CB9}" type="datetimeFigureOut">
              <a:rPr lang="en-GB"/>
              <a:pPr>
                <a:defRPr/>
              </a:pPr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5C78A33-E0CD-4D40-8E98-3971D66AFD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772400" cy="2043112"/>
          </a:xfrm>
        </p:spPr>
        <p:txBody>
          <a:bodyPr/>
          <a:lstStyle/>
          <a:p>
            <a:pPr eaLnBrk="1" hangingPunct="1"/>
            <a:r>
              <a:rPr lang="en-GB" smtClean="0"/>
              <a:t>Password Security </a:t>
            </a:r>
            <a:br>
              <a:rPr lang="en-GB" smtClean="0"/>
            </a:br>
            <a:r>
              <a:rPr lang="en-GB" smtClean="0"/>
              <a:t>(Password Attack)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Brute Force</a:t>
            </a:r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Dictionary Attack</a:t>
            </a:r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Rainbow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561975"/>
          </a:xfrm>
        </p:spPr>
        <p:txBody>
          <a:bodyPr/>
          <a:lstStyle/>
          <a:p>
            <a:pPr eaLnBrk="1" hangingPunct="1"/>
            <a:r>
              <a:rPr lang="en-GB" dirty="0" smtClean="0"/>
              <a:t>Rainbow Table  </a:t>
            </a:r>
            <a:r>
              <a:rPr lang="en-GB" sz="3200" dirty="0" smtClean="0"/>
              <a:t>(</a:t>
            </a:r>
            <a:r>
              <a:rPr lang="en-GB" sz="3200" dirty="0" smtClean="0"/>
              <a:t>how to use it)</a:t>
            </a:r>
            <a:endParaRPr lang="en-GB" sz="32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58775" y="765175"/>
            <a:ext cx="8785225" cy="6092825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2a7b =&gt; www -&gt; 450f =&gt; xyz   -&gt; 9aae =&gt; yang </a:t>
            </a:r>
          </a:p>
          <a:p>
            <a:pPr lvl="1" eaLnBrk="1" hangingPunct="1">
              <a:buFont typeface="Arial" charset="0"/>
              <a:buNone/>
            </a:pP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today -&gt;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ccab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usa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 -&gt; 09c2 =&gt; dog   -&gt; 10da =&gt; sad</a:t>
            </a:r>
            <a:endParaRPr lang="en-GB" sz="1600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lvl="1" eaLnBrk="1" hangingPunct="1">
              <a:buFont typeface="Arial" charset="0"/>
              <a:buNone/>
            </a:pP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great -&gt; 3087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ddc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450f  =&gt; xyz   -&gt; 0ace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hahaha</a:t>
            </a:r>
            <a:endParaRPr lang="en-GB" sz="1600" u="sng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lvl="1" eaLnBrk="1" hangingPunct="1">
              <a:buFont typeface="Arial" charset="0"/>
              <a:buNone/>
            </a:pP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unix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acfb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=&gt; fun   -&gt; </a:t>
            </a:r>
            <a:r>
              <a:rPr lang="en-GB" sz="1600" b="1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abcf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tttt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  -&gt; ff54  =&gt; super</a:t>
            </a:r>
          </a:p>
          <a:p>
            <a:pPr lvl="1" eaLnBrk="1" hangingPunct="1">
              <a:buFont typeface="Arial" charset="0"/>
              <a:buNone/>
            </a:pP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uwe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2c90 =&gt; love  -&gt; 4890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abcd</a:t>
            </a:r>
            <a:r>
              <a:rPr lang="en-GB" sz="16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-&gt; 8900 =&gt; </a:t>
            </a:r>
            <a:r>
              <a:rPr lang="en-GB" sz="16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bristol</a:t>
            </a:r>
            <a:endParaRPr lang="en-GB" sz="1600" u="sng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eaLnBrk="1" hangingPunct="1"/>
            <a:r>
              <a:rPr lang="en-GB" sz="2800" dirty="0" smtClean="0">
                <a:ea typeface="Batang" pitchFamily="18" charset="-127"/>
                <a:cs typeface="AngsanaUPC" pitchFamily="18" charset="-34"/>
              </a:rPr>
              <a:t>In computer,           For example, when crack </a:t>
            </a:r>
            <a:r>
              <a:rPr lang="en-GB" sz="28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abcf</a:t>
            </a:r>
            <a:endParaRPr lang="en-GB" sz="2800" dirty="0" smtClean="0"/>
          </a:p>
          <a:p>
            <a:pPr eaLnBrk="1" hangingPunct="1">
              <a:buFont typeface="Arial" charset="0"/>
              <a:buNone/>
            </a:pPr>
            <a:r>
              <a:rPr lang="en-GB" sz="2800" dirty="0" smtClean="0"/>
              <a:t>	we store  pairs 		</a:t>
            </a:r>
          </a:p>
          <a:p>
            <a:pPr eaLnBrk="1" hangingPunct="1">
              <a:buFont typeface="Arial" charset="0"/>
              <a:buNone/>
            </a:pPr>
            <a:r>
              <a:rPr lang="en-GB" sz="2800" dirty="0" smtClean="0"/>
              <a:t>     (first</a:t>
            </a:r>
            <a:r>
              <a:rPr lang="en-GB" sz="2800" dirty="0" smtClean="0"/>
              <a:t>, last</a:t>
            </a:r>
            <a:r>
              <a:rPr lang="en-GB" sz="2800" dirty="0" smtClean="0"/>
              <a:t>): 		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(</a:t>
            </a:r>
            <a:r>
              <a:rPr lang="en-GB" sz="2000" dirty="0" err="1" smtClean="0">
                <a:latin typeface="Batang" pitchFamily="18" charset="-127"/>
                <a:ea typeface="Batang" pitchFamily="18" charset="-127"/>
              </a:rPr>
              <a:t>rong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,  yang)            	</a:t>
            </a:r>
          </a:p>
          <a:p>
            <a:pPr eaLnBrk="1" hangingPunct="1">
              <a:buFont typeface="Arial" charset="0"/>
              <a:buNone/>
            </a:pP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	(today,  sad)</a:t>
            </a:r>
          </a:p>
          <a:p>
            <a:pPr eaLnBrk="1" hangingPunct="1">
              <a:buFont typeface="Arial" charset="0"/>
              <a:buNone/>
            </a:pP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	(great, </a:t>
            </a:r>
            <a:r>
              <a:rPr lang="en-GB" sz="2000" dirty="0" err="1" smtClean="0">
                <a:latin typeface="Batang" pitchFamily="18" charset="-127"/>
                <a:ea typeface="Batang" pitchFamily="18" charset="-127"/>
              </a:rPr>
              <a:t>hahaha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)		</a:t>
            </a:r>
          </a:p>
          <a:p>
            <a:pPr eaLnBrk="1" hangingPunct="1">
              <a:buFont typeface="Arial" charset="0"/>
              <a:buNone/>
            </a:pP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	(</a:t>
            </a:r>
            <a:r>
              <a:rPr lang="en-GB" sz="2000" dirty="0" err="1" smtClean="0">
                <a:latin typeface="Batang" pitchFamily="18" charset="-127"/>
                <a:ea typeface="Batang" pitchFamily="18" charset="-127"/>
              </a:rPr>
              <a:t>unix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,  super)		</a:t>
            </a:r>
          </a:p>
          <a:p>
            <a:pPr eaLnBrk="1" hangingPunct="1">
              <a:buFont typeface="Arial" charset="0"/>
              <a:buNone/>
            </a:pP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	(</a:t>
            </a:r>
            <a:r>
              <a:rPr lang="en-GB" sz="2000" dirty="0" err="1" smtClean="0">
                <a:latin typeface="Batang" pitchFamily="18" charset="-127"/>
                <a:ea typeface="Batang" pitchFamily="18" charset="-127"/>
              </a:rPr>
              <a:t>uwe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,  </a:t>
            </a:r>
            <a:r>
              <a:rPr lang="en-GB" sz="2000" dirty="0" err="1" smtClean="0">
                <a:latin typeface="Batang" pitchFamily="18" charset="-127"/>
                <a:ea typeface="Batang" pitchFamily="18" charset="-127"/>
              </a:rPr>
              <a:t>bristol</a:t>
            </a: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)			</a:t>
            </a:r>
          </a:p>
          <a:p>
            <a:pPr eaLnBrk="1" hangingPunct="1">
              <a:buFont typeface="Arial" charset="0"/>
              <a:buNone/>
            </a:pPr>
            <a:r>
              <a:rPr lang="en-GB" sz="2000" dirty="0" smtClean="0">
                <a:latin typeface="Batang" pitchFamily="18" charset="-127"/>
                <a:ea typeface="Batang" pitchFamily="18" charset="-127"/>
              </a:rPr>
              <a:t>					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419475" y="2708275"/>
            <a:ext cx="5508625" cy="38481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GB" sz="2400"/>
              <a:t>we do the following steps: </a:t>
            </a:r>
          </a:p>
          <a:p>
            <a:pPr marL="457200" indent="-457200">
              <a:buFontTx/>
              <a:buAutoNum type="arabicParenBoth"/>
            </a:pPr>
            <a:r>
              <a:rPr lang="en-GB" sz="2200">
                <a:latin typeface="Batang" pitchFamily="18" charset="-127"/>
                <a:ea typeface="Batang" pitchFamily="18" charset="-127"/>
              </a:rPr>
              <a:t>apply reduce function to a hashed password, in the 1st run</a:t>
            </a:r>
          </a:p>
          <a:p>
            <a:pPr marL="457200" indent="-457200"/>
            <a:r>
              <a:rPr lang="en-GB" sz="2200">
                <a:latin typeface="Batang" pitchFamily="18" charset="-127"/>
                <a:ea typeface="Batang" pitchFamily="18" charset="-127"/>
              </a:rPr>
              <a:t>     we get reduced(adcf) = tttt</a:t>
            </a:r>
          </a:p>
          <a:p>
            <a:pPr marL="457200" indent="-457200"/>
            <a:r>
              <a:rPr lang="en-GB" sz="2200">
                <a:latin typeface="Batang" pitchFamily="18" charset="-127"/>
                <a:ea typeface="Batang" pitchFamily="18" charset="-127"/>
              </a:rPr>
              <a:t>(2) check if tttt is in the list of last chains, if yes go to step (4)</a:t>
            </a:r>
          </a:p>
          <a:p>
            <a:pPr marL="457200" indent="-457200"/>
            <a:r>
              <a:rPr lang="en-GB" sz="2200">
                <a:latin typeface="Batang" pitchFamily="18" charset="-127"/>
                <a:ea typeface="Batang" pitchFamily="18" charset="-127"/>
              </a:rPr>
              <a:t>(3) apply sha1(tttt) = ff54, then go back to step (1)</a:t>
            </a:r>
          </a:p>
          <a:p>
            <a:pPr marL="457200" indent="-457200"/>
            <a:r>
              <a:rPr lang="en-GB" sz="2200">
                <a:latin typeface="Batang" pitchFamily="18" charset="-127"/>
                <a:ea typeface="Batang" pitchFamily="18" charset="-127"/>
              </a:rPr>
              <a:t>(4) go to the beginning of the chain, follow the chain to get the password</a:t>
            </a:r>
            <a:endParaRPr lang="en-GB" sz="2200">
              <a:latin typeface="Batang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How to write reduce function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/>
              <a:t>Step </a:t>
            </a:r>
            <a:r>
              <a:rPr lang="en-GB" dirty="0"/>
              <a:t>1</a:t>
            </a:r>
            <a:r>
              <a:rPr lang="en-GB" dirty="0" smtClean="0"/>
              <a:t> </a:t>
            </a:r>
            <a:r>
              <a:rPr lang="en-GB" dirty="0" smtClean="0"/>
              <a:t>-  mapping hashed password into an integer n between 0 – </a:t>
            </a:r>
            <a:r>
              <a:rPr lang="en-GB" dirty="0" err="1" smtClean="0"/>
              <a:t>SizeOfPasswordSpace</a:t>
            </a:r>
            <a:r>
              <a:rPr lang="en-GB" dirty="0" smtClean="0"/>
              <a:t>. pick a prime p, p &gt; </a:t>
            </a:r>
            <a:r>
              <a:rPr lang="en-GB" dirty="0" err="1" smtClean="0"/>
              <a:t>SizeOfPasswordSpace</a:t>
            </a:r>
            <a:endParaRPr lang="en-GB" dirty="0"/>
          </a:p>
          <a:p>
            <a:pPr eaLnBrk="1" hangingPunct="1">
              <a:buFontTx/>
              <a:buNone/>
            </a:pPr>
            <a:r>
              <a:rPr lang="en-GB" dirty="0" smtClean="0"/>
              <a:t>    e.g. n = (sum of all </a:t>
            </a:r>
            <a:r>
              <a:rPr lang="en-GB" dirty="0" smtClean="0"/>
              <a:t>ASCII</a:t>
            </a:r>
            <a:r>
              <a:rPr lang="en-GB" dirty="0" smtClean="0"/>
              <a:t> </a:t>
            </a:r>
            <a:r>
              <a:rPr lang="en-GB" dirty="0" smtClean="0"/>
              <a:t>code) % p</a:t>
            </a:r>
          </a:p>
          <a:p>
            <a:pPr eaLnBrk="1" hangingPunct="1">
              <a:buFontTx/>
              <a:buNone/>
            </a:pPr>
            <a:r>
              <a:rPr lang="en-GB" dirty="0" smtClean="0"/>
              <a:t>Step </a:t>
            </a:r>
            <a:r>
              <a:rPr lang="en-GB" dirty="0"/>
              <a:t>2</a:t>
            </a:r>
            <a:r>
              <a:rPr lang="en-GB" dirty="0" smtClean="0"/>
              <a:t> </a:t>
            </a:r>
            <a:r>
              <a:rPr lang="en-GB" dirty="0" smtClean="0"/>
              <a:t>= mapping n to a password</a:t>
            </a:r>
          </a:p>
          <a:p>
            <a:pPr eaLnBrk="1" hangingPunct="1">
              <a:buFontTx/>
              <a:buNone/>
            </a:pPr>
            <a:r>
              <a:rPr lang="en-GB" dirty="0"/>
              <a:t>	</a:t>
            </a:r>
            <a:r>
              <a:rPr lang="en-GB" dirty="0" smtClean="0"/>
              <a:t>i.e. to have a function to map every password to an unique integer.</a:t>
            </a:r>
          </a:p>
          <a:p>
            <a:pPr eaLnBrk="1" hangingPunct="1">
              <a:buFontTx/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intToPasswd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eaLnBrk="1" hangingPunct="1">
              <a:buFontTx/>
              <a:buNone/>
            </a:pPr>
            <a:endParaRPr lang="en-GB" dirty="0" smtClean="0"/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3EBF7-4E58-4D64-ADF6-0E70C0880531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761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Reduce Function </a:t>
            </a:r>
            <a:br>
              <a:rPr lang="en-GB" sz="4000" dirty="0" smtClean="0"/>
            </a:br>
            <a:r>
              <a:rPr lang="en-GB" sz="4000" dirty="0" smtClean="0"/>
              <a:t>Reduce(hashes) =&gt; password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9FBE5-C6B8-4693-B9A2-3F12C4E8727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 smtClean="0"/>
              <a:t>	</a:t>
            </a:r>
            <a:r>
              <a:rPr lang="en-GB" dirty="0" smtClean="0"/>
              <a:t>String Reduce(hashes</a:t>
            </a:r>
            <a:r>
              <a:rPr lang="en-GB" dirty="0" smtClean="0"/>
              <a:t>)  {</a:t>
            </a:r>
          </a:p>
          <a:p>
            <a:pPr>
              <a:buFontTx/>
              <a:buNone/>
            </a:pPr>
            <a:r>
              <a:rPr lang="en-GB" dirty="0" smtClean="0"/>
              <a:t>	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</a:t>
            </a:r>
            <a:r>
              <a:rPr lang="en-GB" dirty="0" err="1" smtClean="0"/>
              <a:t>MyH</a:t>
            </a:r>
            <a:r>
              <a:rPr lang="en-GB" dirty="0" smtClean="0"/>
              <a:t>(hashes);</a:t>
            </a:r>
          </a:p>
          <a:p>
            <a:pPr>
              <a:buFontTx/>
              <a:buNone/>
            </a:pPr>
            <a:r>
              <a:rPr lang="en-GB" dirty="0" smtClean="0"/>
              <a:t>		// ‘</a:t>
            </a:r>
            <a:r>
              <a:rPr lang="en-GB" dirty="0" err="1" smtClean="0"/>
              <a:t>MyH</a:t>
            </a:r>
            <a:r>
              <a:rPr lang="en-GB" dirty="0" smtClean="0"/>
              <a:t>’ is your own hash function which</a:t>
            </a:r>
          </a:p>
          <a:p>
            <a:pPr>
              <a:buFontTx/>
              <a:buNone/>
            </a:pPr>
            <a:r>
              <a:rPr lang="en-GB" dirty="0"/>
              <a:t>	</a:t>
            </a:r>
            <a:r>
              <a:rPr lang="en-GB" dirty="0" smtClean="0"/>
              <a:t>	// maps a password hash to an integer</a:t>
            </a:r>
          </a:p>
          <a:p>
            <a:pPr>
              <a:buFontTx/>
              <a:buNone/>
            </a:pPr>
            <a:r>
              <a:rPr lang="en-GB" dirty="0" smtClean="0"/>
              <a:t>		</a:t>
            </a:r>
            <a:r>
              <a:rPr lang="en-GB" dirty="0" smtClean="0"/>
              <a:t>String </a:t>
            </a:r>
            <a:r>
              <a:rPr lang="en-GB" dirty="0" smtClean="0"/>
              <a:t>s = </a:t>
            </a:r>
            <a:r>
              <a:rPr lang="en-GB" dirty="0" err="1" smtClean="0"/>
              <a:t>intToPasswd</a:t>
            </a:r>
            <a:r>
              <a:rPr lang="en-GB" dirty="0" smtClean="0"/>
              <a:t>(i);</a:t>
            </a:r>
          </a:p>
          <a:p>
            <a:pPr>
              <a:buFontTx/>
              <a:buNone/>
            </a:pPr>
            <a:r>
              <a:rPr lang="en-GB" dirty="0" smtClean="0"/>
              <a:t>		</a:t>
            </a:r>
            <a:r>
              <a:rPr lang="en-GB" dirty="0" smtClean="0"/>
              <a:t>return </a:t>
            </a:r>
            <a:r>
              <a:rPr lang="en-GB" dirty="0" smtClean="0"/>
              <a:t>s;</a:t>
            </a:r>
          </a:p>
          <a:p>
            <a:pPr>
              <a:buFontTx/>
              <a:buNone/>
            </a:pPr>
            <a:r>
              <a:rPr lang="en-GB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5285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Go through a very small example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dirty="0" smtClean="0"/>
              <a:t>Assume that our password space is = {</a:t>
            </a:r>
            <a:r>
              <a:rPr lang="en-GB" dirty="0" err="1" smtClean="0"/>
              <a:t>a,b,c</a:t>
            </a:r>
            <a:r>
              <a:rPr lang="en-GB" dirty="0" smtClean="0"/>
              <a:t>,…z, </a:t>
            </a:r>
            <a:r>
              <a:rPr lang="en-GB" dirty="0" err="1" smtClean="0"/>
              <a:t>aa</a:t>
            </a:r>
            <a:r>
              <a:rPr lang="en-GB" dirty="0" smtClean="0"/>
              <a:t>, </a:t>
            </a:r>
            <a:r>
              <a:rPr lang="en-GB" dirty="0" err="1" smtClean="0"/>
              <a:t>ab</a:t>
            </a:r>
            <a:r>
              <a:rPr lang="en-GB" dirty="0" smtClean="0"/>
              <a:t>, ac} , a total 29 strings</a:t>
            </a:r>
          </a:p>
          <a:p>
            <a:r>
              <a:rPr lang="en-GB" dirty="0" smtClean="0"/>
              <a:t>Why 29 ?  </a:t>
            </a:r>
            <a:r>
              <a:rPr lang="en-GB" sz="2000" dirty="0" smtClean="0"/>
              <a:t>29 is a prime number.</a:t>
            </a:r>
          </a:p>
          <a:p>
            <a:r>
              <a:rPr lang="en-GB" dirty="0" smtClean="0"/>
              <a:t>Note that, if you use {</a:t>
            </a:r>
            <a:r>
              <a:rPr lang="en-GB" dirty="0" err="1" smtClean="0"/>
              <a:t>a,b,c</a:t>
            </a:r>
            <a:r>
              <a:rPr lang="en-GB" dirty="0" smtClean="0"/>
              <a:t>} as alphabet, and pick up 29, you will have = {</a:t>
            </a:r>
            <a:r>
              <a:rPr lang="en-GB" dirty="0" err="1" smtClean="0"/>
              <a:t>a,b,c</a:t>
            </a:r>
            <a:r>
              <a:rPr lang="en-GB" dirty="0" smtClean="0"/>
              <a:t>, </a:t>
            </a:r>
            <a:r>
              <a:rPr lang="en-GB" dirty="0" err="1" smtClean="0"/>
              <a:t>aa</a:t>
            </a:r>
            <a:r>
              <a:rPr lang="en-GB" dirty="0" smtClean="0"/>
              <a:t>, </a:t>
            </a:r>
            <a:r>
              <a:rPr lang="en-GB" dirty="0" err="1" smtClean="0"/>
              <a:t>ab</a:t>
            </a:r>
            <a:r>
              <a:rPr lang="en-GB" dirty="0" smtClean="0"/>
              <a:t>, ac, </a:t>
            </a:r>
            <a:r>
              <a:rPr lang="en-GB" dirty="0" err="1" smtClean="0"/>
              <a:t>ba</a:t>
            </a:r>
            <a:r>
              <a:rPr lang="en-GB" dirty="0" smtClean="0"/>
              <a:t>, bb, </a:t>
            </a:r>
            <a:r>
              <a:rPr lang="en-GB" dirty="0" err="1" smtClean="0"/>
              <a:t>bc</a:t>
            </a:r>
            <a:r>
              <a:rPr lang="en-GB" dirty="0" smtClean="0"/>
              <a:t>, ca, </a:t>
            </a:r>
            <a:r>
              <a:rPr lang="en-GB" dirty="0" err="1" smtClean="0"/>
              <a:t>cb</a:t>
            </a:r>
            <a:r>
              <a:rPr lang="en-GB" dirty="0" smtClean="0"/>
              <a:t>, cc, </a:t>
            </a:r>
            <a:r>
              <a:rPr lang="en-GB" dirty="0" err="1" smtClean="0"/>
              <a:t>aaa</a:t>
            </a:r>
            <a:r>
              <a:rPr lang="en-GB" dirty="0" smtClean="0"/>
              <a:t>, </a:t>
            </a:r>
            <a:r>
              <a:rPr lang="en-GB" dirty="0" err="1" smtClean="0"/>
              <a:t>aab</a:t>
            </a:r>
            <a:r>
              <a:rPr lang="en-GB" dirty="0" smtClean="0"/>
              <a:t>, </a:t>
            </a:r>
            <a:r>
              <a:rPr lang="en-GB" dirty="0" err="1" smtClean="0"/>
              <a:t>aac</a:t>
            </a:r>
            <a:r>
              <a:rPr lang="en-GB" dirty="0" smtClean="0"/>
              <a:t>, </a:t>
            </a:r>
            <a:r>
              <a:rPr lang="en-GB" dirty="0" err="1" smtClean="0"/>
              <a:t>aba</a:t>
            </a:r>
            <a:r>
              <a:rPr lang="en-GB" dirty="0" smtClean="0"/>
              <a:t>, </a:t>
            </a:r>
            <a:r>
              <a:rPr lang="en-GB" dirty="0" err="1" smtClean="0"/>
              <a:t>abb</a:t>
            </a:r>
            <a:r>
              <a:rPr lang="en-GB" dirty="0" smtClean="0"/>
              <a:t>, </a:t>
            </a:r>
            <a:r>
              <a:rPr lang="en-GB" dirty="0" err="1" smtClean="0"/>
              <a:t>abc</a:t>
            </a:r>
            <a:r>
              <a:rPr lang="en-GB" dirty="0" smtClean="0"/>
              <a:t>, </a:t>
            </a:r>
            <a:r>
              <a:rPr lang="en-GB" dirty="0" err="1" smtClean="0"/>
              <a:t>aca</a:t>
            </a:r>
            <a:r>
              <a:rPr lang="en-GB" dirty="0" smtClean="0"/>
              <a:t>, </a:t>
            </a:r>
            <a:r>
              <a:rPr lang="en-GB" dirty="0" err="1" smtClean="0"/>
              <a:t>acb</a:t>
            </a:r>
            <a:r>
              <a:rPr lang="en-GB" dirty="0" smtClean="0"/>
              <a:t>, acc, baa, </a:t>
            </a:r>
            <a:r>
              <a:rPr lang="en-GB" dirty="0" err="1" smtClean="0"/>
              <a:t>bab</a:t>
            </a:r>
            <a:r>
              <a:rPr lang="en-GB" dirty="0" smtClean="0"/>
              <a:t>, </a:t>
            </a:r>
            <a:r>
              <a:rPr lang="en-GB" dirty="0" err="1" smtClean="0"/>
              <a:t>bac</a:t>
            </a:r>
            <a:r>
              <a:rPr lang="en-GB" dirty="0" smtClean="0"/>
              <a:t>, </a:t>
            </a:r>
            <a:r>
              <a:rPr lang="en-GB" dirty="0" err="1" smtClean="0"/>
              <a:t>bba</a:t>
            </a:r>
            <a:r>
              <a:rPr lang="en-GB" dirty="0" smtClean="0"/>
              <a:t>, </a:t>
            </a:r>
            <a:r>
              <a:rPr lang="en-GB" dirty="0" err="1" smtClean="0"/>
              <a:t>bbb</a:t>
            </a:r>
            <a:r>
              <a:rPr lang="en-GB" dirty="0" smtClean="0"/>
              <a:t>, </a:t>
            </a:r>
            <a:r>
              <a:rPr lang="en-GB" dirty="0" err="1" smtClean="0"/>
              <a:t>bbc</a:t>
            </a:r>
            <a:r>
              <a:rPr lang="en-GB" dirty="0" smtClean="0"/>
              <a:t>, </a:t>
            </a:r>
            <a:r>
              <a:rPr lang="en-GB" dirty="0" err="1" smtClean="0"/>
              <a:t>bca</a:t>
            </a:r>
            <a:r>
              <a:rPr lang="en-GB" dirty="0" smtClean="0"/>
              <a:t>, </a:t>
            </a:r>
            <a:r>
              <a:rPr lang="en-GB" dirty="0" err="1" smtClean="0"/>
              <a:t>bcb</a:t>
            </a:r>
            <a:r>
              <a:rPr lang="en-GB" dirty="0" smtClean="0"/>
              <a:t>} </a:t>
            </a:r>
          </a:p>
          <a:p>
            <a:r>
              <a:rPr lang="en-GB" dirty="0" smtClean="0"/>
              <a:t>Let’s use normal 26 letters alphabet for today</a:t>
            </a:r>
          </a:p>
        </p:txBody>
      </p:sp>
    </p:spTree>
    <p:extLst>
      <p:ext uri="{BB962C8B-B14F-4D97-AF65-F5344CB8AC3E}">
        <p14:creationId xmlns:p14="http://schemas.microsoft.com/office/powerpoint/2010/main" val="363015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597352"/>
          </a:xfrm>
        </p:spPr>
        <p:txBody>
          <a:bodyPr/>
          <a:lstStyle/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86f7e437faa5a7fce15d1ddcb9eaeaea377667b8 = sha1(a)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e9d71f5ee7c92d6dc9e92ffdad17b8bd49418f98 = sha1(b)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84a516841ba77a5b4648de2cd0dfcb30ea46dbb4 = sha1(c)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3c363836cf4e16666669a25da280a1865c2d2874 = sha1(d)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58e6b3a414a1e090dfc6029add0f3555ccba127f = sha1(e)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4a0a19218e082a343a1b17e5333409af9d98f0f5 = sha1(f)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54fd1711209fb1c0781092374132c66e79e2241b = sha1(g)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27d5482eebd075de44389774fce28c69f45c8a75 = sha1(h)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042dc4512fa3d391c5170cf3aa61e6a638f84342 = 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5c2dd944dde9e08881bef0894fe7b22a5c9c4b06 = sha1(j)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13fbd79c3d390e5d6585a21e11ff5ec1970cff0c = sha1(k)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07c342be6e560e7f43842e2e21b774e61d85f047 = sha1(l)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6b0d31c0d563223024da45691584643ac78c96e8 = sha1(m)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d1854cae891ec7b29161ccaf79a24b00c274bdaa = sha1(n)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7a81af3e591ac713f81ea1efe93dcf36157d8376 = sha1(o)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516b9783fca517eecbd1d064da2d165310b19759 = sha1(p)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22ea1c649c82946aa6e479e1ffd321e4a318b1b0 = sha1(q)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4dc7c9ec434ed06502767136789763ec11d2c4b7 = sha1(r)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a0f1490a20d0211c997b44bc357e1972deab8ae3 = sha1(s)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8efd86fb78a56a5145ed7739dcb00c78581c5375 = sha1(t)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51e69892ab49df85c6230ccc57f8e1d1606caccc = sha1(u)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7a38d8cbd20d9932ba948efaa364bb62651d5ad4 = sha1(v)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aff024fe4ab0fece4091de044c58c9ae4233383a = sha1(w)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11f6ad8ec52a2984abaafd7c3b516503785c2072 = sha1(x)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95cb0bfd2977c761298d9624e4b4d4c72a39974a = sha1(y)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395df8f7c51f007019cb30201c49e884b46b92fa = sha1(z)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e0c9035898dd52fc65c41454cec9c4d2611bfb37 = 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da23614e02469a0d7c7bd1bdab5c9c474b1904dc = 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0c11d463c749db5838e2c0e489bf869d531e5403 = sha1(ac)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404664"/>
            <a:ext cx="271099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Results from hashing all </a:t>
            </a:r>
          </a:p>
          <a:p>
            <a:r>
              <a:rPr lang="en-GB" dirty="0" smtClean="0"/>
              <a:t>passwords. Using sha1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9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Reduce( 86f7e437faa5a7fce15d1ddcb9eaeaea377667b8 ) = 11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l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e9d71f5ee7c92d6dc9e92ffdad17b8bd49418f98 ) = 6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g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Reduce( 84a516841ba77a5b4648de2cd0dfcb30ea46dbb4 ) = 11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l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Reduce( 3c363836cf4e16666669a25da280a1865c2d2874 ) = 4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e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Reduce( 58e6b3a414a1e090dfc6029add0f3555ccba127f ) = 0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Reduce( 4a0a19218e082a343a1b17e5333409af9d98f0f5 ) = 16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q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Reduce( 54fd1711209fb1c0781092374132c66e79e2241b 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Reduce( 27d5482eebd075de44389774fce28c69f45c8a75 )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Reduce( 042dc4512fa3d391c5170cf3aa61e6a638f84342 ) = 18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Reduce( 5c2dd944dde9e08881bef0894fe7b22a5c9c4b06 ) = 25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Reduce( 13fbd79c3d390e5d6585a21e11ff5ec1970cff0c 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Reduce( 07c342be6e560e7f43842e2e21b774e61d85f047 ) = 21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v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Reduce( 6b0d31c0d563223024da45691584643ac78c96e8 ) = 25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d1854cae891ec7b29161ccaf79a24b00c274bdaa ) = 22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w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Reduce( 7a81af3e591ac713f81ea1efe93dcf36157d8376 )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Reduce( 516b9783fca517eecbd1d064da2d165310b19759 ) = 0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Reduce( 22ea1c649c82946aa6e479e1ffd321e4a318b1b0 ) = 24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y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Reduce( 4dc7c9ec434ed06502767136789763ec11d2c4b7 ) = 5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a0f1490a20d0211c997b44bc357e1972deab8ae3 )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Reduce( 8efd86fb78a56a5145ed7739dcb00c78581c5375 ) = 20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u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Reduce( 51e69892ab49df85c6230ccc57f8e1d1606caccc ) = 8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Reduce( 7a38d8cbd20d9932ba948efaa364bb62651d5ad4 )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aff024fe4ab0fece4091de044c58c9ae4233383a ) = 10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k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Reduce( 11f6ad8ec52a2984abaafd7c3b516503785c2072 )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Reduce( 95cb0bfd2977c761298d9624e4b4d4c72a39974a ) = 9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j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Reduce( 395df8f7c51f007019cb30201c49e884b46b92fa ) = 16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q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e0c9035898dd52fc65c41454cec9c4d2611bfb37 )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da23614e02469a0d7c7bd1bdab5c9c474b1904dc ) = 8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Reduce( 0c11d463c749db5838e2c0e489bf869d531e5403 )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274400"/>
            <a:ext cx="2376264" cy="64633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Results from applying</a:t>
            </a:r>
          </a:p>
          <a:p>
            <a:r>
              <a:rPr lang="en-GB" dirty="0" smtClean="0"/>
              <a:t>a reduce function. </a:t>
            </a:r>
          </a:p>
          <a:p>
            <a:endParaRPr lang="en-GB" dirty="0" smtClean="0"/>
          </a:p>
          <a:p>
            <a:r>
              <a:rPr lang="en-GB" dirty="0" smtClean="0"/>
              <a:t>For all Hex numbers H</a:t>
            </a:r>
            <a:r>
              <a:rPr lang="en-GB" baseline="-25000" dirty="0" smtClean="0"/>
              <a:t>i</a:t>
            </a:r>
          </a:p>
          <a:p>
            <a:endParaRPr lang="en-GB" dirty="0" smtClean="0"/>
          </a:p>
          <a:p>
            <a:r>
              <a:rPr lang="en-GB" dirty="0" smtClean="0"/>
              <a:t>Work out H</a:t>
            </a:r>
            <a:r>
              <a:rPr lang="en-GB" baseline="-25000" dirty="0" smtClean="0"/>
              <a:t>i</a:t>
            </a:r>
            <a:r>
              <a:rPr lang="en-GB" dirty="0" smtClean="0"/>
              <a:t> * C</a:t>
            </a:r>
            <a:r>
              <a:rPr lang="en-GB" baseline="-25000" dirty="0" smtClean="0"/>
              <a:t>i </a:t>
            </a:r>
          </a:p>
          <a:p>
            <a:endParaRPr lang="en-GB" dirty="0" smtClean="0"/>
          </a:p>
          <a:p>
            <a:r>
              <a:rPr lang="en-GB" dirty="0" smtClean="0"/>
              <a:t>then add them </a:t>
            </a:r>
          </a:p>
          <a:p>
            <a:r>
              <a:rPr lang="en-GB" dirty="0" smtClean="0"/>
              <a:t>all together, mod 29</a:t>
            </a:r>
          </a:p>
          <a:p>
            <a:endParaRPr lang="en-GB" dirty="0" smtClean="0"/>
          </a:p>
          <a:p>
            <a:r>
              <a:rPr lang="en-GB" dirty="0" smtClean="0"/>
              <a:t>Where i = 0,1,2, … 39</a:t>
            </a:r>
          </a:p>
          <a:p>
            <a:endParaRPr lang="en-GB" dirty="0" smtClean="0"/>
          </a:p>
          <a:p>
            <a:r>
              <a:rPr lang="en-GB" dirty="0" smtClean="0"/>
              <a:t>In this example we use</a:t>
            </a:r>
          </a:p>
          <a:p>
            <a:r>
              <a:rPr lang="en-GB" dirty="0" smtClean="0"/>
              <a:t>C </a:t>
            </a:r>
            <a:r>
              <a:rPr lang="en-GB" dirty="0" smtClean="0"/>
              <a:t>= 3</a:t>
            </a:r>
          </a:p>
          <a:p>
            <a:endParaRPr lang="en-GB" dirty="0" smtClean="0"/>
          </a:p>
          <a:p>
            <a:r>
              <a:rPr lang="en-GB" dirty="0" smtClean="0"/>
              <a:t>Note that,</a:t>
            </a:r>
          </a:p>
          <a:p>
            <a:r>
              <a:rPr lang="en-GB" dirty="0" smtClean="0"/>
              <a:t>changing C will give </a:t>
            </a:r>
            <a:r>
              <a:rPr lang="en-GB" dirty="0" smtClean="0"/>
              <a:t>us a </a:t>
            </a:r>
            <a:r>
              <a:rPr lang="en-GB" dirty="0" smtClean="0"/>
              <a:t>different reduce</a:t>
            </a:r>
          </a:p>
          <a:p>
            <a:r>
              <a:rPr lang="en-GB" dirty="0" smtClean="0"/>
              <a:t>function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5561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Reduce(sha1(a)) = 11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l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Reduce(sha1(b)) = 6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g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Reduce(sha1(c)) = 11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l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Reduce(sha1(d)) = 4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e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Reduce(sha1(e)) = 0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Reduce(sha1(f)) = 16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q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Reduce(sha1(g))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Reduce(sha1(h))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)) = 18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Reduce(sha1(j)) = 25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Reduce(sha1(k))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Reduce(sha1(l)) = 21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v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Reduce(sha1(m)) = 25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Reduce(sha1(n)) = 22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w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Reduce(sha1(o))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Reduce(sha1(p)) = 0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Reduce(sha1(q)) = 24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y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Reduce(sha1(r)) = 5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Reduce(sha1(s))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Reduce(sha1(t)) = 20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u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Reduce(sha1(u)) = 8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Reduce(sha1(v)) = 26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Reduce(sha1(w)) = 10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k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Reduce(sha1(x))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Reduce(sha1(y)) = 9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j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Reduce(sha1(z)) = 16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q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)) = 28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ac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)) = 8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Reduce(sha1(ac)) = 13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n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929013" y="535482"/>
            <a:ext cx="6426956" cy="60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30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The picture in previous slide shows how all password are connected by using a single reduce </a:t>
            </a:r>
            <a:r>
              <a:rPr lang="en-GB" sz="2400" dirty="0" smtClean="0"/>
              <a:t>function and sha1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	</a:t>
            </a:r>
            <a:r>
              <a:rPr lang="en-GB" sz="2000" dirty="0" smtClean="0"/>
              <a:t>Assume we set the length of chain as 5 passwords.  It is possible to create the following chains.</a:t>
            </a:r>
          </a:p>
          <a:p>
            <a:pPr>
              <a:buNone/>
            </a:pPr>
            <a:r>
              <a:rPr lang="en-GB" sz="2400" dirty="0" smtClean="0"/>
              <a:t>    d </a:t>
            </a:r>
            <a:r>
              <a:rPr lang="en-GB" sz="2400" dirty="0" smtClean="0">
                <a:sym typeface="Wingdings" pitchFamily="2" charset="2"/>
              </a:rPr>
              <a:t> e  a l  v 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o  </a:t>
            </a:r>
            <a:r>
              <a:rPr lang="en-GB" sz="2400" dirty="0" err="1" smtClean="0">
                <a:sym typeface="Wingdings" pitchFamily="2" charset="2"/>
              </a:rPr>
              <a:t>aa</a:t>
            </a:r>
            <a:r>
              <a:rPr lang="en-GB" sz="2400" dirty="0" smtClean="0">
                <a:sym typeface="Wingdings" pitchFamily="2" charset="2"/>
              </a:rPr>
              <a:t> 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ac  u  w 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r  f  q  y  j 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t  u  </a:t>
            </a:r>
            <a:r>
              <a:rPr lang="en-GB" sz="2400" dirty="0" err="1" smtClean="0">
                <a:sym typeface="Wingdings" pitchFamily="2" charset="2"/>
              </a:rPr>
              <a:t>i</a:t>
            </a:r>
            <a:r>
              <a:rPr lang="en-GB" sz="2400" dirty="0" smtClean="0">
                <a:sym typeface="Wingdings" pitchFamily="2" charset="2"/>
              </a:rPr>
              <a:t>  s  ac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m  z q  y j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b  g  </a:t>
            </a:r>
            <a:r>
              <a:rPr lang="en-GB" sz="2400" dirty="0" err="1" smtClean="0">
                <a:sym typeface="Wingdings" pitchFamily="2" charset="2"/>
              </a:rPr>
              <a:t>aa</a:t>
            </a:r>
            <a:r>
              <a:rPr lang="en-GB" sz="2400" dirty="0" smtClean="0">
                <a:sym typeface="Wingdings" pitchFamily="2" charset="2"/>
              </a:rPr>
              <a:t>  ac  n </a:t>
            </a:r>
          </a:p>
          <a:p>
            <a:pPr>
              <a:buNone/>
            </a:pPr>
            <a:r>
              <a:rPr lang="en-GB" sz="2400" dirty="0" smtClean="0">
                <a:sym typeface="Wingdings" pitchFamily="2" charset="2"/>
              </a:rPr>
              <a:t>	we will store (</a:t>
            </a:r>
            <a:r>
              <a:rPr lang="en-GB" sz="2400" dirty="0" err="1" smtClean="0">
                <a:sym typeface="Wingdings" pitchFamily="2" charset="2"/>
              </a:rPr>
              <a:t>d,v</a:t>
            </a:r>
            <a:r>
              <a:rPr lang="en-GB" sz="2400" dirty="0" smtClean="0">
                <a:sym typeface="Wingdings" pitchFamily="2" charset="2"/>
              </a:rPr>
              <a:t>), (</a:t>
            </a:r>
            <a:r>
              <a:rPr lang="en-GB" sz="2400" dirty="0" err="1" smtClean="0">
                <a:sym typeface="Wingdings" pitchFamily="2" charset="2"/>
              </a:rPr>
              <a:t>o,w</a:t>
            </a:r>
            <a:r>
              <a:rPr lang="en-GB" sz="2400" dirty="0" smtClean="0">
                <a:sym typeface="Wingdings" pitchFamily="2" charset="2"/>
              </a:rPr>
              <a:t>), (</a:t>
            </a:r>
            <a:r>
              <a:rPr lang="en-GB" sz="2400" dirty="0" err="1" smtClean="0">
                <a:sym typeface="Wingdings" pitchFamily="2" charset="2"/>
              </a:rPr>
              <a:t>r,j</a:t>
            </a:r>
            <a:r>
              <a:rPr lang="en-GB" sz="2400" dirty="0" smtClean="0">
                <a:sym typeface="Wingdings" pitchFamily="2" charset="2"/>
              </a:rPr>
              <a:t>), (</a:t>
            </a:r>
            <a:r>
              <a:rPr lang="en-GB" sz="2400" dirty="0" err="1" smtClean="0">
                <a:sym typeface="Wingdings" pitchFamily="2" charset="2"/>
              </a:rPr>
              <a:t>t,ac</a:t>
            </a:r>
            <a:r>
              <a:rPr lang="en-GB" sz="2400" dirty="0" smtClean="0">
                <a:sym typeface="Wingdings" pitchFamily="2" charset="2"/>
              </a:rPr>
              <a:t>), (</a:t>
            </a:r>
            <a:r>
              <a:rPr lang="en-GB" sz="2400" dirty="0" err="1" smtClean="0">
                <a:sym typeface="Wingdings" pitchFamily="2" charset="2"/>
              </a:rPr>
              <a:t>m,j</a:t>
            </a:r>
            <a:r>
              <a:rPr lang="en-GB" sz="2400" dirty="0" smtClean="0">
                <a:sym typeface="Wingdings" pitchFamily="2" charset="2"/>
              </a:rPr>
              <a:t>), and(</a:t>
            </a:r>
            <a:r>
              <a:rPr lang="en-GB" sz="2400" dirty="0" err="1" smtClean="0">
                <a:sym typeface="Wingdings" pitchFamily="2" charset="2"/>
              </a:rPr>
              <a:t>b,n</a:t>
            </a:r>
            <a:r>
              <a:rPr lang="en-GB" sz="2400" dirty="0" smtClean="0">
                <a:sym typeface="Wingdings" pitchFamily="2" charset="2"/>
              </a:rPr>
              <a:t>)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997152"/>
          </a:xfrm>
        </p:spPr>
        <p:txBody>
          <a:bodyPr/>
          <a:lstStyle/>
          <a:p>
            <a:r>
              <a:rPr lang="en-GB" u="sng" dirty="0" smtClean="0"/>
              <a:t>Check the coverage:</a:t>
            </a:r>
          </a:p>
          <a:p>
            <a:pPr>
              <a:buNone/>
            </a:pPr>
            <a:r>
              <a:rPr lang="en-GB" dirty="0" smtClean="0"/>
              <a:t>	p, c, k, h, x, </a:t>
            </a:r>
            <a:r>
              <a:rPr lang="en-GB" dirty="0" err="1" smtClean="0"/>
              <a:t>ab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are not covered</a:t>
            </a:r>
          </a:p>
          <a:p>
            <a:r>
              <a:rPr lang="en-GB" u="sng" dirty="0" smtClean="0"/>
              <a:t>Check overlaps:</a:t>
            </a:r>
          </a:p>
          <a:p>
            <a:pPr>
              <a:buNone/>
            </a:pPr>
            <a:r>
              <a:rPr lang="en-GB" dirty="0" smtClean="0"/>
              <a:t>	example of ‘false alarm’. If password is g, we start the chain from </a:t>
            </a:r>
            <a:r>
              <a:rPr lang="en-GB" dirty="0" err="1" smtClean="0"/>
              <a:t>aa</a:t>
            </a:r>
            <a:r>
              <a:rPr lang="en-GB" dirty="0" smtClean="0"/>
              <a:t>, then get ac. We will pick the chain (</a:t>
            </a:r>
            <a:r>
              <a:rPr lang="en-GB" dirty="0" err="1" smtClean="0"/>
              <a:t>t,ac</a:t>
            </a:r>
            <a:r>
              <a:rPr lang="en-GB" dirty="0" smtClean="0"/>
              <a:t>) which is wrong!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6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561975"/>
          </a:xfrm>
        </p:spPr>
        <p:txBody>
          <a:bodyPr/>
          <a:lstStyle/>
          <a:p>
            <a:pPr eaLnBrk="1" hangingPunct="1"/>
            <a:r>
              <a:rPr lang="en-GB" smtClean="0"/>
              <a:t>Rainbow Table  </a:t>
            </a:r>
            <a:r>
              <a:rPr lang="en-GB" sz="3200" smtClean="0"/>
              <a:t>(issues)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58775" y="765175"/>
            <a:ext cx="8785225" cy="5876925"/>
          </a:xfrm>
        </p:spPr>
        <p:txBody>
          <a:bodyPr/>
          <a:lstStyle/>
          <a:p>
            <a:pPr eaLnBrk="1" hangingPunct="1"/>
            <a:r>
              <a:rPr lang="en-GB" dirty="0" smtClean="0"/>
              <a:t>What is a good reduce function?</a:t>
            </a:r>
          </a:p>
          <a:p>
            <a:pPr lvl="1" eaLnBrk="1" hangingPunct="1"/>
            <a:r>
              <a:rPr lang="en-GB" dirty="0" smtClean="0"/>
              <a:t> Create </a:t>
            </a:r>
            <a:r>
              <a:rPr lang="en-GB" dirty="0" smtClean="0"/>
              <a:t>max coverage of all passwords,</a:t>
            </a:r>
          </a:p>
          <a:p>
            <a:pPr lvl="1" eaLnBrk="1" hangingPunct="1"/>
            <a:r>
              <a:rPr lang="en-GB" dirty="0" smtClean="0"/>
              <a:t> Avoid chain collision  </a:t>
            </a:r>
          </a:p>
          <a:p>
            <a:pPr lvl="1" eaLnBrk="1" hangingPunct="1"/>
            <a:endParaRPr lang="en-GB" dirty="0" smtClean="0"/>
          </a:p>
          <a:p>
            <a:pPr lvl="1" eaLnBrk="1" hangingPunct="1">
              <a:buFont typeface="Arial" charset="0"/>
              <a:buNone/>
            </a:pPr>
            <a:r>
              <a:rPr lang="en-GB" dirty="0" smtClean="0"/>
              <a:t>What is Chain Collision?  - different hashes reduced to a same password:</a:t>
            </a:r>
          </a:p>
          <a:p>
            <a:pPr eaLnBrk="1" hangingPunct="1">
              <a:buFont typeface="Arial" charset="0"/>
              <a:buNone/>
            </a:pPr>
            <a:r>
              <a:rPr lang="en-GB" sz="24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</a:t>
            </a:r>
            <a:r>
              <a:rPr lang="en-GB" sz="24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2a7b =&gt; www -&gt; 450f =&gt; xyz   -&gt; 9aae =&gt; yang </a:t>
            </a:r>
          </a:p>
          <a:p>
            <a:pPr eaLnBrk="1" hangingPunct="1">
              <a:buFont typeface="Arial" charset="0"/>
              <a:buNone/>
            </a:pPr>
            <a:r>
              <a:rPr lang="en-GB" sz="24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today -&gt; </a:t>
            </a:r>
            <a:r>
              <a:rPr lang="en-GB" sz="24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ccab</a:t>
            </a:r>
            <a:r>
              <a:rPr lang="en-GB" sz="24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=&gt; www -&gt; 450f =&gt; xyz   -&gt; 9aae =&gt; yang</a:t>
            </a:r>
            <a:endParaRPr lang="en-GB" sz="2400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755650" y="5084763"/>
            <a:ext cx="74168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flipV="1">
            <a:off x="684213" y="5084763"/>
            <a:ext cx="3311525" cy="7921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755650" y="5084763"/>
            <a:ext cx="5184775" cy="13684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5111750" y="5157788"/>
            <a:ext cx="40322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200">
                <a:latin typeface="Batang" pitchFamily="18" charset="-127"/>
              </a:rPr>
              <a:t>Solutions? </a:t>
            </a:r>
          </a:p>
          <a:p>
            <a:r>
              <a:rPr lang="en-GB" sz="2200">
                <a:latin typeface="Batang" pitchFamily="18" charset="-127"/>
              </a:rPr>
              <a:t>Remember all, more search time, go through all chains,</a:t>
            </a:r>
          </a:p>
          <a:p>
            <a:r>
              <a:rPr lang="en-GB" sz="2200">
                <a:latin typeface="Batang" pitchFamily="18" charset="-127"/>
              </a:rPr>
              <a:t>Or, lose some passwords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Rainbow Table = </a:t>
            </a:r>
            <a:r>
              <a:rPr lang="en-GB" sz="3700" smtClean="0"/>
              <a:t>Hash Chains with Different reduce functions at each step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solve chains collision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  -&gt; 2a7b =&gt; www -&gt; 450f =&gt; xyz   -&gt; 9aae  =&gt; yang 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today -&gt; ccab =&gt; usa   -&gt; 09c2 =&gt; dog   -&gt; 10da =&gt; sad</a:t>
            </a:r>
            <a:endParaRPr lang="en-GB" sz="200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eaLnBrk="1" hangingPunct="1">
              <a:buFont typeface="Arial" charset="0"/>
              <a:buNone/>
            </a:pPr>
            <a:r>
              <a:rPr lang="en-GB" sz="2000" u="sng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great -&gt; 3087 =&gt; ddc  -&gt; 450f  =&gt; xyz   -&gt; 0ace  =&gt; hahaha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unix  -&gt; acfb  =&gt; fun   -&gt; abcf  =&gt; tttt    -&gt; ff54   =&gt;  super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uwe  -&gt; 2c90 =&gt; love  -&gt; 4890 =&gt; abcd -&gt; 8900  =&gt; bristol</a:t>
            </a:r>
          </a:p>
          <a:p>
            <a:pPr eaLnBrk="1" hangingPunct="1">
              <a:buFont typeface="Arial" charset="0"/>
              <a:buNone/>
            </a:pPr>
            <a:r>
              <a:rPr lang="en-GB" sz="200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      H          R1          H          R2          H         R3</a:t>
            </a:r>
          </a:p>
          <a:p>
            <a:pPr>
              <a:buFont typeface="Arial" charset="0"/>
              <a:buNone/>
            </a:pPr>
            <a:r>
              <a:rPr lang="en-GB" sz="2800" smtClean="0"/>
              <a:t>H is hash function, R1, R2, and R3 are different reduce functions</a:t>
            </a:r>
          </a:p>
          <a:p>
            <a:pPr>
              <a:buFont typeface="Arial" charset="0"/>
              <a:buNone/>
            </a:pPr>
            <a:r>
              <a:rPr lang="en-GB" sz="2800" smtClean="0"/>
              <a:t>Different reduce functions like difference colours, so it is named as rainbow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Cracking Password 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700" smtClean="0"/>
              <a:t>From hashed password work out the password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smtClean="0"/>
              <a:t>Trying to break one-way function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7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700" smtClean="0"/>
              <a:t>	SHA1(password) = PasswdHash  </a:t>
            </a:r>
            <a:r>
              <a:rPr lang="en-GB" sz="2700" smtClean="0">
                <a:sym typeface="Wingdings" pitchFamily="2" charset="2"/>
              </a:rPr>
              <a:t> stored in DB</a:t>
            </a:r>
            <a:endParaRPr lang="en-GB" sz="27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700" smtClean="0"/>
              <a:t>	When a hacker obtains password hashes, he can use some methods trying to figure out the passwords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7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700" smtClean="0"/>
              <a:t>For example: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700" smtClean="0"/>
              <a:t>   da39a3ee5e6b4b0d3255bfef95601890afd80709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700" smtClean="0"/>
              <a:t>is the result of SHA1("") . How to crack this?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Rainbow Table – algorithm for breaking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GB" dirty="0" smtClean="0"/>
              <a:t>Assume variable </a:t>
            </a:r>
            <a:r>
              <a:rPr lang="en-GB" sz="2400" dirty="0" smtClean="0"/>
              <a:t>hash</a:t>
            </a:r>
            <a:r>
              <a:rPr lang="en-GB" dirty="0" smtClean="0"/>
              <a:t> represent hashed password, </a:t>
            </a:r>
            <a:r>
              <a:rPr lang="en-GB" sz="2400" dirty="0" err="1" smtClean="0"/>
              <a:t>pwd</a:t>
            </a:r>
            <a:r>
              <a:rPr lang="en-GB" dirty="0" smtClean="0"/>
              <a:t> represents password</a:t>
            </a:r>
          </a:p>
          <a:p>
            <a:pPr marL="457200" indent="-457200">
              <a:defRPr/>
            </a:pPr>
            <a:r>
              <a:rPr lang="en-GB" dirty="0" smtClean="0"/>
              <a:t>Need remember current chain position: </a:t>
            </a:r>
            <a:r>
              <a:rPr lang="en-GB" sz="2400" dirty="0" smtClean="0"/>
              <a:t>pos</a:t>
            </a:r>
          </a:p>
          <a:p>
            <a:pPr marL="457200" indent="-457200">
              <a:buFont typeface="Arial" charset="0"/>
              <a:buAutoNum type="arabicParenBoth"/>
              <a:defRPr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apply reduce function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pwd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= 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chainReduce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(hash, pos);  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(2) check if 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pwd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is in the list of last chains, if yes go to step (4)</a:t>
            </a:r>
          </a:p>
          <a:p>
            <a:pPr marL="457200" indent="-457200">
              <a:buNone/>
              <a:defRPr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(3) </a:t>
            </a:r>
            <a:r>
              <a:rPr lang="en-GB" sz="2400" dirty="0" err="1">
                <a:latin typeface="Batang" pitchFamily="18" charset="-127"/>
                <a:ea typeface="Batang" pitchFamily="18" charset="-127"/>
              </a:rPr>
              <a:t>pos</a:t>
            </a:r>
            <a:r>
              <a:rPr lang="en-GB" sz="2400" dirty="0">
                <a:latin typeface="Batang" pitchFamily="18" charset="-127"/>
                <a:ea typeface="Batang" pitchFamily="18" charset="-127"/>
              </a:rPr>
              <a:t>-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-; 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go 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back to step (1)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(4) go to the beginning of the chain, follow the chain to get the password</a:t>
            </a:r>
            <a:endParaRPr lang="en-GB" sz="2400" dirty="0" smtClean="0">
              <a:latin typeface="Batang" pitchFamily="18" charset="-127"/>
            </a:endParaRP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Rainbow Table – chain check </a:t>
            </a:r>
            <a:r>
              <a:rPr lang="en-GB" sz="2800" smtClean="0"/>
              <a:t>(cont. 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sz="2400" dirty="0" smtClean="0"/>
              <a:t>Without Rainbow, the </a:t>
            </a:r>
            <a:r>
              <a:rPr lang="en-GB" sz="2400" dirty="0" err="1" smtClean="0"/>
              <a:t>chainReduce</a:t>
            </a:r>
            <a:r>
              <a:rPr lang="en-GB" sz="2400" dirty="0" smtClean="0"/>
              <a:t> </a:t>
            </a:r>
            <a:r>
              <a:rPr lang="en-GB" sz="2400" dirty="0" smtClean="0"/>
              <a:t>could be</a:t>
            </a:r>
            <a:r>
              <a:rPr lang="en-GB" sz="2400" dirty="0" smtClean="0"/>
              <a:t> </a:t>
            </a:r>
            <a:r>
              <a:rPr lang="en-GB" sz="2400" dirty="0" smtClean="0"/>
              <a:t>just a single call to reduce function. But now we have different reduce functions </a:t>
            </a:r>
            <a:r>
              <a:rPr lang="en-GB" sz="2400" dirty="0" smtClean="0"/>
              <a:t>at the </a:t>
            </a:r>
            <a:r>
              <a:rPr lang="en-GB" sz="2400" dirty="0" smtClean="0"/>
              <a:t>different positions of the chain, </a:t>
            </a:r>
            <a:r>
              <a:rPr lang="en-GB" sz="2400" dirty="0" smtClean="0"/>
              <a:t>so we have to do </a:t>
            </a:r>
            <a:r>
              <a:rPr lang="en-GB" sz="2400" dirty="0" smtClean="0"/>
              <a:t>this:</a:t>
            </a:r>
            <a:endParaRPr lang="en-GB" sz="2400" dirty="0" smtClean="0"/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chianReduce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(hash, pos) {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		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pwd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= reduce(hash, pos); 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    	while (pos==the last position of the chain) {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		pos++; 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        	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pwd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= reduce(hash, pos);  // R at pos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 		} 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	return 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</a:rPr>
              <a:t>pwd</a:t>
            </a: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;</a:t>
            </a:r>
          </a:p>
          <a:p>
            <a:pPr marL="457200" indent="-457200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</a:rPr>
              <a:t>	}  </a:t>
            </a:r>
            <a:endParaRPr lang="en-GB" sz="2400" dirty="0" smtClean="0">
              <a:latin typeface="Batang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Week’s Practical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Using </a:t>
            </a:r>
            <a:r>
              <a:rPr lang="en-GB" b="1" dirty="0"/>
              <a:t>brute force to break a password </a:t>
            </a:r>
            <a:r>
              <a:rPr lang="en-GB" dirty="0"/>
              <a:t> </a:t>
            </a:r>
            <a:endParaRPr lang="en-GB" b="1" dirty="0"/>
          </a:p>
          <a:p>
            <a:r>
              <a:rPr lang="en-GB" dirty="0"/>
              <a:t>This week’s task is to use brute force to break a given hashed password. The program should be able to break any password which contains a maximum of six lower-case letters. The input to the program is the hashed password generated by SHA-1 function. The output must be the original password. 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79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For the testing, you can use your last week’s program to generate SHA-1 hashed passwords, then brute force it to find the original password</a:t>
            </a:r>
            <a:r>
              <a:rPr lang="en-GB" sz="3600" dirty="0" smtClean="0"/>
              <a:t>.</a:t>
            </a:r>
            <a:endParaRPr lang="en-GB" sz="3600" b="1" dirty="0"/>
          </a:p>
          <a:p>
            <a:r>
              <a:rPr lang="en-GB" sz="3600" dirty="0" smtClean="0"/>
              <a:t>There is a set of passwords (under blackboard week 5) for you to test.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2587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Brute Force Attack  </a:t>
            </a:r>
            <a:r>
              <a:rPr lang="en-GB" sz="2700" smtClean="0"/>
              <a:t>need a string generator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686800" cy="5329237"/>
          </a:xfrm>
        </p:spPr>
        <p:txBody>
          <a:bodyPr/>
          <a:lstStyle/>
          <a:p>
            <a:pPr eaLnBrk="1" hangingPunct="1"/>
            <a:r>
              <a:rPr lang="en-GB" dirty="0" smtClean="0"/>
              <a:t>Brute Force Attack – 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take all possible characters in alphabet and try all possible combinations (up to certain length)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Example 1: alphabet = {</a:t>
            </a:r>
            <a:r>
              <a:rPr lang="en-GB" dirty="0" err="1" smtClean="0"/>
              <a:t>a,b,c</a:t>
            </a:r>
            <a:r>
              <a:rPr lang="en-GB" dirty="0" smtClean="0"/>
              <a:t>}, length up to 3,    we try  {  a, b, c, 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	</a:t>
            </a:r>
            <a:r>
              <a:rPr lang="en-GB" dirty="0" smtClean="0"/>
              <a:t>    aa</a:t>
            </a:r>
            <a:r>
              <a:rPr lang="en-GB" dirty="0" smtClean="0"/>
              <a:t>, ab, ac, </a:t>
            </a:r>
            <a:r>
              <a:rPr lang="en-GB" dirty="0" err="1" smtClean="0"/>
              <a:t>ba</a:t>
            </a:r>
            <a:r>
              <a:rPr lang="en-GB" dirty="0" smtClean="0"/>
              <a:t>, bb, </a:t>
            </a:r>
            <a:r>
              <a:rPr lang="en-GB" dirty="0" err="1" smtClean="0"/>
              <a:t>bc</a:t>
            </a:r>
            <a:r>
              <a:rPr lang="en-GB" dirty="0" smtClean="0"/>
              <a:t>, ca, </a:t>
            </a:r>
            <a:r>
              <a:rPr lang="en-GB" dirty="0" err="1" smtClean="0"/>
              <a:t>cb</a:t>
            </a:r>
            <a:r>
              <a:rPr lang="en-GB" dirty="0" smtClean="0"/>
              <a:t>, cc,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	</a:t>
            </a:r>
            <a:r>
              <a:rPr lang="en-GB" dirty="0" smtClean="0"/>
              <a:t>    </a:t>
            </a:r>
            <a:r>
              <a:rPr lang="en-GB" dirty="0" err="1" smtClean="0"/>
              <a:t>aaa</a:t>
            </a:r>
            <a:r>
              <a:rPr lang="en-GB" dirty="0" smtClean="0"/>
              <a:t>, </a:t>
            </a:r>
            <a:r>
              <a:rPr lang="en-GB" dirty="0" err="1" smtClean="0"/>
              <a:t>aab</a:t>
            </a:r>
            <a:r>
              <a:rPr lang="en-GB" dirty="0" smtClean="0"/>
              <a:t>, </a:t>
            </a:r>
            <a:r>
              <a:rPr lang="en-GB" dirty="0" err="1" smtClean="0"/>
              <a:t>aac</a:t>
            </a:r>
            <a:r>
              <a:rPr lang="en-GB" dirty="0" smtClean="0"/>
              <a:t>, aba, </a:t>
            </a:r>
            <a:r>
              <a:rPr lang="en-GB" dirty="0" err="1" smtClean="0"/>
              <a:t>abb</a:t>
            </a:r>
            <a:r>
              <a:rPr lang="en-GB" dirty="0" smtClean="0"/>
              <a:t>, </a:t>
            </a:r>
            <a:r>
              <a:rPr lang="en-GB" dirty="0" err="1" smtClean="0"/>
              <a:t>abc</a:t>
            </a:r>
            <a:r>
              <a:rPr lang="en-GB" dirty="0" smtClean="0"/>
              <a:t>, …… ccc }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Example 2:  Alphabet = {0, 1, 2, …, 9},  need to try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{0,1,2,3,4,5,6,7,8,9, </a:t>
            </a:r>
            <a:r>
              <a:rPr lang="en-GB" b="1" u="sng" dirty="0" smtClean="0"/>
              <a:t>00</a:t>
            </a:r>
            <a:r>
              <a:rPr lang="en-GB" dirty="0" smtClean="0"/>
              <a:t>,01,…,09, </a:t>
            </a:r>
            <a:r>
              <a:rPr lang="en-GB" b="1" u="sng" dirty="0" smtClean="0"/>
              <a:t>10</a:t>
            </a:r>
            <a:r>
              <a:rPr lang="en-GB" dirty="0" smtClean="0"/>
              <a:t>, 11, 12, … 999}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Brute Force – how expensive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dirty="0" smtClean="0"/>
              <a:t>	Brute force is very slow.</a:t>
            </a:r>
          </a:p>
          <a:p>
            <a:pPr eaLnBrk="1" hangingPunct="1"/>
            <a:r>
              <a:rPr lang="en-GB" dirty="0" smtClean="0"/>
              <a:t>When alphabet size is 36 (letters + digits),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total search space for length of 6 </a:t>
            </a:r>
            <a:r>
              <a:rPr lang="en-GB" dirty="0" smtClean="0"/>
              <a:t>is</a:t>
            </a: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36</a:t>
            </a:r>
            <a:r>
              <a:rPr lang="en-GB" b="1" baseline="30000" dirty="0" smtClean="0">
                <a:solidFill>
                  <a:srgbClr val="FF0000"/>
                </a:solidFill>
              </a:rPr>
              <a:t>6</a:t>
            </a:r>
            <a:r>
              <a:rPr lang="en-GB" dirty="0" smtClean="0">
                <a:solidFill>
                  <a:srgbClr val="FF0000"/>
                </a:solidFill>
              </a:rPr>
              <a:t> = 2,176,782,336</a:t>
            </a:r>
          </a:p>
          <a:p>
            <a:pPr eaLnBrk="1" hangingPunct="1"/>
            <a:r>
              <a:rPr lang="en-GB" dirty="0" smtClean="0"/>
              <a:t> for length = 8</a:t>
            </a: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36</a:t>
            </a:r>
            <a:r>
              <a:rPr lang="en-GB" b="1" baseline="30000" dirty="0" smtClean="0">
                <a:solidFill>
                  <a:srgbClr val="FF0000"/>
                </a:solidFill>
              </a:rPr>
              <a:t>8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smtClean="0">
                <a:solidFill>
                  <a:srgbClr val="FF0000"/>
                </a:solidFill>
              </a:rPr>
              <a:t>101,559,956,668,416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How to avoid brute force attack</a:t>
            </a:r>
            <a:r>
              <a:rPr lang="en-GB" sz="1800" dirty="0" smtClean="0"/>
              <a:t>? (never use short passwords)</a:t>
            </a:r>
            <a:endParaRPr lang="en-GB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Dictionary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In order to speed up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we can create a table which collects commonly used word and phrases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The table stores a collection of pre-computed password hashes: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   (password_hash1, password1)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(password_hash2, password2)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(password_hash3, password3)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	……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 	this should be implemented as a hash table!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‘salted’ password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Password salting – a method to avoid dictionary </a:t>
            </a:r>
            <a:r>
              <a:rPr lang="en-GB" dirty="0" smtClean="0"/>
              <a:t>attack and rainbow table attack.</a:t>
            </a:r>
            <a:endParaRPr lang="en-GB" dirty="0" smtClean="0"/>
          </a:p>
          <a:p>
            <a:r>
              <a:rPr lang="en-GB" dirty="0" smtClean="0"/>
              <a:t>Add a string </a:t>
            </a:r>
            <a:r>
              <a:rPr lang="en-GB" dirty="0" smtClean="0"/>
              <a:t>(called a </a:t>
            </a:r>
            <a:r>
              <a:rPr lang="en-GB" dirty="0" smtClean="0"/>
              <a:t>salt) </a:t>
            </a:r>
            <a:r>
              <a:rPr lang="en-GB" dirty="0" smtClean="0"/>
              <a:t>to </a:t>
            </a:r>
            <a:r>
              <a:rPr lang="en-GB" dirty="0" smtClean="0"/>
              <a:t>password. </a:t>
            </a:r>
          </a:p>
          <a:p>
            <a:r>
              <a:rPr lang="en-GB" dirty="0" smtClean="0"/>
              <a:t>The string </a:t>
            </a:r>
            <a:r>
              <a:rPr lang="en-GB" dirty="0" smtClean="0"/>
              <a:t>is not</a:t>
            </a:r>
            <a:r>
              <a:rPr lang="en-GB" dirty="0" smtClean="0"/>
              <a:t> </a:t>
            </a:r>
            <a:r>
              <a:rPr lang="en-GB" dirty="0" smtClean="0"/>
              <a:t>encrypted.</a:t>
            </a:r>
          </a:p>
          <a:p>
            <a:r>
              <a:rPr lang="en-GB" dirty="0" smtClean="0"/>
              <a:t>One string shared by every user or one string per user ? </a:t>
            </a:r>
            <a:r>
              <a:rPr lang="en-GB" dirty="0" smtClean="0"/>
              <a:t> </a:t>
            </a:r>
            <a:r>
              <a:rPr lang="en-GB" sz="1800" dirty="0" smtClean="0"/>
              <a:t>(can be both, but one per user is better)</a:t>
            </a:r>
          </a:p>
          <a:p>
            <a:r>
              <a:rPr lang="en-GB" dirty="0" smtClean="0"/>
              <a:t>Can salted passwords make brute force harder? </a:t>
            </a:r>
            <a:r>
              <a:rPr lang="en-GB" sz="1800" dirty="0" smtClean="0"/>
              <a:t>(no! the search space is not changed)</a:t>
            </a:r>
            <a:endParaRPr lang="en-GB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Rainbow Table  </a:t>
            </a:r>
            <a:r>
              <a:rPr lang="en-GB" sz="3200" smtClean="0"/>
              <a:t>(why)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Dictionary attack is effective for passwords in the dictionary</a:t>
            </a:r>
          </a:p>
          <a:p>
            <a:pPr eaLnBrk="1" hangingPunct="1"/>
            <a:r>
              <a:rPr lang="en-GB" smtClean="0"/>
              <a:t>Why don’t we make our dictionary large enough to cover almost everything?  </a:t>
            </a:r>
          </a:p>
          <a:p>
            <a:pPr eaLnBrk="1" hangingPunct="1"/>
            <a:r>
              <a:rPr lang="en-GB" smtClean="0"/>
              <a:t>No! not enough space</a:t>
            </a:r>
          </a:p>
          <a:p>
            <a:pPr eaLnBrk="1" hangingPunct="1"/>
            <a:r>
              <a:rPr lang="en-GB" smtClean="0"/>
              <a:t>Solution - add some run time search </a:t>
            </a:r>
          </a:p>
          <a:p>
            <a:pPr eaLnBrk="1" hangingPunct="1">
              <a:buFont typeface="Arial" charset="0"/>
              <a:buNone/>
            </a:pPr>
            <a:r>
              <a:rPr lang="en-GB" smtClean="0"/>
              <a:t>	time-memory trade-off</a:t>
            </a:r>
          </a:p>
          <a:p>
            <a:pPr eaLnBrk="1" hangingPunct="1">
              <a:buFont typeface="Arial" charset="0"/>
              <a:buNone/>
            </a:pPr>
            <a:r>
              <a:rPr lang="en-GB" smtClean="0"/>
              <a:t>	i.e. use computation time to ‘buy’ some space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Rainbow Table  </a:t>
            </a:r>
            <a:r>
              <a:rPr lang="en-GB" sz="3200" dirty="0" smtClean="0"/>
              <a:t>(what)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785225" cy="51847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Instead of store individual password hash, we create a chain of password hashes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-&gt;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2a7b </a:t>
            </a:r>
            <a:r>
              <a:rPr lang="en-GB" sz="2400" dirty="0" smtClean="0">
                <a:solidFill>
                  <a:srgbClr val="00B0F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=&gt;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www </a:t>
            </a:r>
            <a:r>
              <a:rPr lang="en-GB" sz="24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-&gt;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450f </a:t>
            </a:r>
            <a:r>
              <a:rPr lang="en-GB" sz="2400" dirty="0" smtClean="0">
                <a:solidFill>
                  <a:srgbClr val="00B0F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=&gt;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xyz </a:t>
            </a:r>
            <a:r>
              <a:rPr lang="en-GB" sz="24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-&gt;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9aae </a:t>
            </a:r>
            <a:r>
              <a:rPr lang="en-GB" sz="2400" dirty="0" smtClean="0">
                <a:solidFill>
                  <a:srgbClr val="00B0F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=&gt;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yang </a:t>
            </a:r>
          </a:p>
          <a:p>
            <a:pPr eaLnBrk="1" hangingPunct="1">
              <a:buNone/>
              <a:defRPr/>
            </a:pPr>
            <a:r>
              <a:rPr lang="en-GB" dirty="0" smtClean="0"/>
              <a:t> </a:t>
            </a:r>
            <a:r>
              <a:rPr lang="en-GB" dirty="0" smtClean="0"/>
              <a:t>       </a:t>
            </a:r>
            <a:r>
              <a:rPr lang="en-GB" sz="24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  <a:cs typeface="AngsanaUPC" pitchFamily="18" charset="-34"/>
              </a:rPr>
              <a:t>-&gt; </a:t>
            </a:r>
            <a:r>
              <a:rPr lang="en-GB" dirty="0" smtClean="0"/>
              <a:t> </a:t>
            </a:r>
            <a:r>
              <a:rPr lang="en-GB" sz="2400" dirty="0" smtClean="0"/>
              <a:t>crypto </a:t>
            </a:r>
            <a:r>
              <a:rPr lang="en-GB" sz="2400" dirty="0" smtClean="0"/>
              <a:t>hash                           </a:t>
            </a:r>
            <a:r>
              <a:rPr lang="en-GB" sz="2800" dirty="0" smtClean="0">
                <a:solidFill>
                  <a:srgbClr val="00B0F0"/>
                </a:solidFill>
                <a:latin typeface="Batang" pitchFamily="18" charset="-127"/>
              </a:rPr>
              <a:t>=&gt;</a:t>
            </a:r>
            <a:r>
              <a:rPr lang="en-GB" sz="2400" dirty="0" smtClean="0"/>
              <a:t> your </a:t>
            </a:r>
            <a:r>
              <a:rPr lang="en-GB" sz="2400" dirty="0"/>
              <a:t>own hash function </a:t>
            </a:r>
            <a:endParaRPr lang="en-GB" sz="2400" dirty="0" smtClean="0"/>
          </a:p>
          <a:p>
            <a:pPr eaLnBrk="1" hangingPunct="1">
              <a:buNone/>
              <a:defRPr/>
            </a:pPr>
            <a:r>
              <a:rPr lang="en-GB" sz="2400" dirty="0" smtClean="0"/>
              <a:t>		      e.g. sha1       </a:t>
            </a:r>
            <a:r>
              <a:rPr lang="en-GB" sz="2400" dirty="0"/>
              <a:t> </a:t>
            </a:r>
            <a:r>
              <a:rPr lang="en-GB" sz="2400" dirty="0" smtClean="0"/>
              <a:t>                        (</a:t>
            </a:r>
            <a:r>
              <a:rPr lang="en-GB" sz="2400" dirty="0"/>
              <a:t>it is called </a:t>
            </a:r>
            <a:r>
              <a:rPr lang="en-GB" sz="2400" b="1" dirty="0"/>
              <a:t>reduced</a:t>
            </a:r>
            <a:r>
              <a:rPr lang="en-GB" sz="2400" dirty="0"/>
              <a:t> function)</a:t>
            </a:r>
            <a:endParaRPr lang="en-GB" sz="2400" dirty="0" smtClean="0"/>
          </a:p>
          <a:p>
            <a:pPr eaLnBrk="1" hangingPunct="1">
              <a:defRPr/>
            </a:pPr>
            <a:r>
              <a:rPr lang="en-GB" dirty="0" smtClean="0"/>
              <a:t>Pre-compute </a:t>
            </a:r>
            <a:r>
              <a:rPr lang="en-GB" dirty="0" smtClean="0"/>
              <a:t>the chain, but only store the begin and the end of the chain </a:t>
            </a:r>
            <a:r>
              <a:rPr lang="en-GB" sz="2610" dirty="0" smtClean="0"/>
              <a:t>(typical length=5000 ?)</a:t>
            </a:r>
          </a:p>
          <a:p>
            <a:pPr eaLnBrk="1" hangingPunct="1">
              <a:defRPr/>
            </a:pPr>
            <a:r>
              <a:rPr lang="en-GB" dirty="0" smtClean="0"/>
              <a:t>Use many many chains to cover all passwords in a given alphabet </a:t>
            </a:r>
            <a:r>
              <a:rPr lang="en-GB" dirty="0" smtClean="0"/>
              <a:t>. </a:t>
            </a:r>
            <a:endParaRPr lang="en-GB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1520" y="2780928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561975"/>
          </a:xfrm>
        </p:spPr>
        <p:txBody>
          <a:bodyPr/>
          <a:lstStyle/>
          <a:p>
            <a:pPr eaLnBrk="1" hangingPunct="1"/>
            <a:r>
              <a:rPr lang="en-GB" dirty="0" smtClean="0"/>
              <a:t>Rainbow Table  </a:t>
            </a:r>
            <a:r>
              <a:rPr lang="en-GB" sz="3200" dirty="0" smtClean="0"/>
              <a:t>(</a:t>
            </a:r>
            <a:r>
              <a:rPr lang="en-GB" sz="3200" dirty="0" smtClean="0"/>
              <a:t>how to build)</a:t>
            </a:r>
            <a:endParaRPr lang="en-GB" sz="32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58775" y="981075"/>
            <a:ext cx="8785225" cy="58769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2a7b =&gt; www -&gt; 450f =&gt; xyz   -&gt; 9aae  =&gt; yang 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today -&gt;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ccab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usa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 -&gt; 09c2 =&gt; dog   -&gt; 10da =&gt; sad</a:t>
            </a:r>
            <a:endParaRPr lang="en-GB" sz="2000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eaLnBrk="1" hangingPunct="1">
              <a:buFont typeface="Arial" charset="0"/>
              <a:buNone/>
            </a:pP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great -&gt; 3087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ddc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450f  =&gt; xyz   -&gt; 0ace 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hahaha</a:t>
            </a:r>
            <a:endParaRPr lang="en-GB" sz="2000" u="sng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eaLnBrk="1" hangingPunct="1">
              <a:buFont typeface="Arial" charset="0"/>
              <a:buNone/>
            </a:pP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unix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acfb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=&gt; fun   -&gt;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abcf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tttt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  -&gt; ff54   =&gt;  super</a:t>
            </a:r>
          </a:p>
          <a:p>
            <a:pPr eaLnBrk="1" hangingPunct="1">
              <a:buFont typeface="Arial" charset="0"/>
              <a:buNone/>
            </a:pP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uwe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 -&gt; 2c90 =&gt; love  -&gt; 4890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abcd</a:t>
            </a:r>
            <a:r>
              <a:rPr lang="en-GB" sz="2000" u="sng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 -&gt; 8900  =&gt; </a:t>
            </a:r>
            <a:r>
              <a:rPr lang="en-GB" sz="2000" u="sng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bristol</a:t>
            </a:r>
            <a:endParaRPr lang="en-GB" sz="2000" u="sng" dirty="0" smtClean="0">
              <a:latin typeface="Batang" pitchFamily="18" charset="-127"/>
              <a:ea typeface="Batang" pitchFamily="18" charset="-127"/>
              <a:cs typeface="AngsanaUPC" pitchFamily="18" charset="-34"/>
            </a:endParaRPr>
          </a:p>
          <a:p>
            <a:pPr eaLnBrk="1" hangingPunct="1"/>
            <a:r>
              <a:rPr lang="en-GB" dirty="0" smtClean="0">
                <a:ea typeface="Batang" pitchFamily="18" charset="-127"/>
                <a:cs typeface="AngsanaUPC" pitchFamily="18" charset="-34"/>
              </a:rPr>
              <a:t>For the above hash chains, we store their first and last password in the chain as a pair.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	(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rong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,  yang) 				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	(today, sad)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	(great, 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hahaha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	(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unix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,  super)</a:t>
            </a:r>
          </a:p>
          <a:p>
            <a:pPr eaLnBrk="1" hangingPunct="1">
              <a:buFont typeface="Arial" charset="0"/>
              <a:buNone/>
            </a:pP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	(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uwe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,  </a:t>
            </a:r>
            <a:r>
              <a:rPr lang="en-GB" sz="2400" dirty="0" err="1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bristol</a:t>
            </a:r>
            <a:r>
              <a:rPr lang="en-GB" sz="2400" dirty="0" smtClean="0">
                <a:latin typeface="Batang" pitchFamily="18" charset="-127"/>
                <a:ea typeface="Batang" pitchFamily="18" charset="-127"/>
                <a:cs typeface="AngsanaUPC" pitchFamily="18" charset="-34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800" y="5229225"/>
            <a:ext cx="3744913" cy="79375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280" dirty="0">
                <a:latin typeface="Batang" pitchFamily="18" charset="-127"/>
              </a:rPr>
              <a:t>-&gt;   </a:t>
            </a:r>
            <a:r>
              <a:rPr lang="en-GB" sz="2280" dirty="0" smtClean="0">
                <a:latin typeface="Batang" pitchFamily="18" charset="-127"/>
              </a:rPr>
              <a:t>crypto hash </a:t>
            </a:r>
            <a:r>
              <a:rPr lang="en-GB" sz="2280" dirty="0">
                <a:latin typeface="Batang" pitchFamily="18" charset="-127"/>
              </a:rPr>
              <a:t>function</a:t>
            </a:r>
          </a:p>
          <a:p>
            <a:pPr>
              <a:defRPr/>
            </a:pPr>
            <a:r>
              <a:rPr lang="en-GB" sz="2280" dirty="0">
                <a:latin typeface="Batang" pitchFamily="18" charset="-127"/>
              </a:rPr>
              <a:t>=&gt;   </a:t>
            </a:r>
            <a:r>
              <a:rPr lang="en-GB" sz="2280" b="1" i="1" dirty="0">
                <a:latin typeface="Batang" pitchFamily="18" charset="-127"/>
              </a:rPr>
              <a:t>Reduce</a:t>
            </a:r>
            <a:r>
              <a:rPr lang="en-GB" sz="2280" dirty="0">
                <a:latin typeface="Batang" pitchFamily="18" charset="-127"/>
              </a:rPr>
              <a:t> 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280" dirty="0" smtClean="0">
            <a:latin typeface="Batang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1583</Words>
  <Application>Microsoft Office PowerPoint</Application>
  <PresentationFormat>On-screen Show (4:3)</PresentationFormat>
  <Paragraphs>284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Batang</vt:lpstr>
      <vt:lpstr>AngsanaUPC</vt:lpstr>
      <vt:lpstr>Arial</vt:lpstr>
      <vt:lpstr>Calibri</vt:lpstr>
      <vt:lpstr>Courier New</vt:lpstr>
      <vt:lpstr>Wingdings</vt:lpstr>
      <vt:lpstr>Office Theme</vt:lpstr>
      <vt:lpstr>Password Security  (Password Attack)</vt:lpstr>
      <vt:lpstr>Cracking Password ?</vt:lpstr>
      <vt:lpstr>Brute Force Attack  need a string generator</vt:lpstr>
      <vt:lpstr>Brute Force – how expensive</vt:lpstr>
      <vt:lpstr>Dictionary Attack</vt:lpstr>
      <vt:lpstr>A ‘salted’ password</vt:lpstr>
      <vt:lpstr>Rainbow Table  (why)</vt:lpstr>
      <vt:lpstr>Rainbow Table  (what)</vt:lpstr>
      <vt:lpstr>Rainbow Table  (how to build)</vt:lpstr>
      <vt:lpstr>Rainbow Table  (how to use it)</vt:lpstr>
      <vt:lpstr>How to write reduce function</vt:lpstr>
      <vt:lpstr>Reduce Function  Reduce(hashes) =&gt; password</vt:lpstr>
      <vt:lpstr>Go through a very small example</vt:lpstr>
      <vt:lpstr>PowerPoint Presentation</vt:lpstr>
      <vt:lpstr>PowerPoint Presentation</vt:lpstr>
      <vt:lpstr>PowerPoint Presentation</vt:lpstr>
      <vt:lpstr>The picture in previous slide shows how all password are connected by using a single reduce function and sha1 </vt:lpstr>
      <vt:lpstr>Rainbow Table  (issues)</vt:lpstr>
      <vt:lpstr>Rainbow Table = Hash Chains with Different reduce functions at each step</vt:lpstr>
      <vt:lpstr>Rainbow Table – algorithm for breaking passwords</vt:lpstr>
      <vt:lpstr>Rainbow Table – chain check (cont. )</vt:lpstr>
      <vt:lpstr>This Week’s Practical work</vt:lpstr>
      <vt:lpstr>Practical (cont.)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ryang</dc:creator>
  <cp:lastModifiedBy>Rong Yang</cp:lastModifiedBy>
  <cp:revision>87</cp:revision>
  <cp:lastPrinted>2014-01-30T16:46:08Z</cp:lastPrinted>
  <dcterms:created xsi:type="dcterms:W3CDTF">2012-01-18T11:54:06Z</dcterms:created>
  <dcterms:modified xsi:type="dcterms:W3CDTF">2017-10-24T13:19:15Z</dcterms:modified>
</cp:coreProperties>
</file>