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80" r:id="rId2"/>
    <p:sldId id="257" r:id="rId3"/>
    <p:sldId id="263" r:id="rId4"/>
    <p:sldId id="260" r:id="rId5"/>
    <p:sldId id="276" r:id="rId6"/>
    <p:sldId id="261" r:id="rId7"/>
    <p:sldId id="262" r:id="rId8"/>
    <p:sldId id="277" r:id="rId9"/>
    <p:sldId id="264" r:id="rId10"/>
    <p:sldId id="265" r:id="rId11"/>
    <p:sldId id="266" r:id="rId12"/>
    <p:sldId id="279" r:id="rId13"/>
    <p:sldId id="267" r:id="rId14"/>
    <p:sldId id="273" r:id="rId15"/>
    <p:sldId id="278" r:id="rId16"/>
    <p:sldId id="272" r:id="rId17"/>
    <p:sldId id="286" r:id="rId18"/>
    <p:sldId id="287" r:id="rId19"/>
    <p:sldId id="288" r:id="rId20"/>
    <p:sldId id="290" r:id="rId21"/>
    <p:sldId id="281" r:id="rId22"/>
    <p:sldId id="282" r:id="rId23"/>
    <p:sldId id="283" r:id="rId24"/>
    <p:sldId id="285" r:id="rId25"/>
  </p:sldIdLst>
  <p:sldSz cx="9144000" cy="6858000" type="screen4x3"/>
  <p:notesSz cx="9872663" cy="67421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9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68B7C-96A1-47B2-AD2A-E1429EA54245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DFB47-CFC7-4CA0-A321-D4827CF0FA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9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BCF7-C6CF-4C18-8E3E-B377F91C0C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52AF1-A82C-48DF-975B-DAB9E53FB1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952AA-B59F-4CBA-8AE5-9DE7BFE274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C4A97-5C73-414F-8D49-5C5148A3A1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D7AEA-04ED-447B-BFB6-3C44865402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4737-05B7-40C1-95A3-D2E4E8DD68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018E-A39E-4331-A0B7-915B42BC9B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E1531-7D28-4A22-B01B-720C51C5E5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22CFF-3F3C-47FD-B707-6A97EB6CD9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361F-A256-4C1F-89A8-054C177D67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645BB-5950-4C34-8EF5-31AE7A8005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34C78-C962-4353-B852-61803C44E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AD5EC-10F3-4453-9812-8BA0F2B4AE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587DB9-12D9-4B5F-8A39-B81F68295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0729"/>
            <a:ext cx="7774632" cy="2619722"/>
          </a:xfrm>
        </p:spPr>
        <p:txBody>
          <a:bodyPr/>
          <a:lstStyle/>
          <a:p>
            <a:pPr eaLnBrk="1" hangingPunct="1"/>
            <a:r>
              <a:rPr lang="en-GB" dirty="0" smtClean="0"/>
              <a:t>Week Three </a:t>
            </a:r>
            <a:r>
              <a:rPr lang="en-GB" dirty="0"/>
              <a:t>T</a:t>
            </a:r>
            <a:r>
              <a:rPr lang="en-GB" dirty="0" smtClean="0"/>
              <a:t>utorial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Finite Fields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Ref. William Stallings’s Book</a:t>
            </a:r>
          </a:p>
          <a:p>
            <a:pPr eaLnBrk="1" hangingPunct="1"/>
            <a:r>
              <a:rPr lang="en-GB" smtClean="0"/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20" name="Group 232"/>
          <p:cNvGraphicFramePr>
            <a:graphicFrameLocks noGrp="1"/>
          </p:cNvGraphicFramePr>
          <p:nvPr/>
        </p:nvGraphicFramePr>
        <p:xfrm>
          <a:off x="971550" y="836613"/>
          <a:ext cx="6696075" cy="5608320"/>
        </p:xfrm>
        <a:graphic>
          <a:graphicData uri="http://schemas.openxmlformats.org/drawingml/2006/table">
            <a:tbl>
              <a:tblPr/>
              <a:tblGrid>
                <a:gridCol w="479425"/>
                <a:gridCol w="477838"/>
                <a:gridCol w="479425"/>
                <a:gridCol w="476250"/>
                <a:gridCol w="477837"/>
                <a:gridCol w="479425"/>
                <a:gridCol w="479425"/>
                <a:gridCol w="476250"/>
                <a:gridCol w="479425"/>
                <a:gridCol w="477838"/>
                <a:gridCol w="476250"/>
                <a:gridCol w="479425"/>
                <a:gridCol w="477837"/>
                <a:gridCol w="47942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1476375" y="260350"/>
            <a:ext cx="331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Multiplication  modular 13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5148263" y="260350"/>
            <a:ext cx="361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As a home work, fill in this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29"/>
          <p:cNvSpPr txBox="1">
            <a:spLocks noChangeArrowheads="1"/>
          </p:cNvSpPr>
          <p:nvPr/>
        </p:nvSpPr>
        <p:spPr bwMode="auto">
          <a:xfrm>
            <a:off x="250825" y="404813"/>
            <a:ext cx="5040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Additive and multiplicative inverse  modular 13</a:t>
            </a:r>
          </a:p>
        </p:txBody>
      </p:sp>
      <p:graphicFrame>
        <p:nvGraphicFramePr>
          <p:cNvPr id="13606" name="Group 294"/>
          <p:cNvGraphicFramePr>
            <a:graphicFrameLocks noGrp="1"/>
          </p:cNvGraphicFramePr>
          <p:nvPr/>
        </p:nvGraphicFramePr>
        <p:xfrm>
          <a:off x="1116013" y="908050"/>
          <a:ext cx="6096000" cy="554736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-x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x</a:t>
                      </a:r>
                      <a:r>
                        <a:rPr kumimoji="0" lang="en-GB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3" name="Text Box 295"/>
          <p:cNvSpPr txBox="1">
            <a:spLocks noChangeArrowheads="1"/>
          </p:cNvSpPr>
          <p:nvPr/>
        </p:nvSpPr>
        <p:spPr bwMode="auto">
          <a:xfrm>
            <a:off x="7524750" y="908050"/>
            <a:ext cx="12239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fill in </a:t>
            </a:r>
          </a:p>
          <a:p>
            <a:r>
              <a:rPr lang="en-GB" dirty="0"/>
              <a:t>this </a:t>
            </a:r>
            <a:r>
              <a:rPr lang="en-GB" dirty="0" smtClean="0"/>
              <a:t>table</a:t>
            </a:r>
          </a:p>
          <a:p>
            <a:r>
              <a:rPr lang="en-GB" dirty="0" smtClean="0"/>
              <a:t>In class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GB" altLang="zh-CN" smtClean="0">
                <a:ea typeface="宋体" charset="-122"/>
              </a:rPr>
              <a:t>More on Modular Arithmetic</a:t>
            </a:r>
            <a:r>
              <a:rPr lang="en-GB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5661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zh-CN" smtClean="0">
                <a:ea typeface="宋体" charset="-122"/>
              </a:rPr>
              <a:t>(a+b) mod n = ((a mod n) + (b mod n)) mod n</a:t>
            </a:r>
          </a:p>
          <a:p>
            <a:pPr eaLnBrk="1" hangingPunct="1">
              <a:buFontTx/>
              <a:buNone/>
            </a:pPr>
            <a:r>
              <a:rPr lang="en-GB" altLang="zh-CN" smtClean="0">
                <a:ea typeface="宋体" charset="-122"/>
              </a:rPr>
              <a:t>(a*b) mod n = ((a mod n) * (b mod n)) mod n</a:t>
            </a:r>
          </a:p>
          <a:p>
            <a:pPr eaLnBrk="1" hangingPunct="1">
              <a:buFontTx/>
              <a:buNone/>
            </a:pPr>
            <a:r>
              <a:rPr lang="en-GB" altLang="zh-CN" smtClean="0">
                <a:ea typeface="宋体" charset="-122"/>
              </a:rPr>
              <a:t>e.g. (135 * 56) mod 11 = </a:t>
            </a:r>
          </a:p>
          <a:p>
            <a:pPr eaLnBrk="1" hangingPunct="1">
              <a:buFontTx/>
              <a:buNone/>
            </a:pPr>
            <a:r>
              <a:rPr lang="en-GB" altLang="zh-CN" smtClean="0">
                <a:ea typeface="宋体" charset="-122"/>
              </a:rPr>
              <a:t>		(135 mod 11) * (56 mod 11) = 3*1 = 3</a:t>
            </a:r>
          </a:p>
          <a:p>
            <a:pPr eaLnBrk="1" hangingPunct="1">
              <a:buFontTx/>
              <a:buNone/>
            </a:pPr>
            <a:r>
              <a:rPr lang="en-GB" altLang="zh-CN" smtClean="0">
                <a:ea typeface="宋体" charset="-122"/>
              </a:rPr>
              <a:t>Don’t need to work out 135*56.</a:t>
            </a:r>
          </a:p>
          <a:p>
            <a:pPr eaLnBrk="1" hangingPunct="1">
              <a:buFontTx/>
              <a:buNone/>
            </a:pPr>
            <a:endParaRPr lang="en-GB" sz="2000" smtClean="0"/>
          </a:p>
          <a:p>
            <a:pPr eaLnBrk="1" hangingPunct="1">
              <a:buFontTx/>
              <a:buNone/>
            </a:pPr>
            <a:r>
              <a:rPr lang="en-GB" smtClean="0"/>
              <a:t>For division, </a:t>
            </a:r>
            <a:r>
              <a:rPr lang="en-GB" i="1" smtClean="0"/>
              <a:t>x/y</a:t>
            </a:r>
            <a:r>
              <a:rPr lang="en-GB" smtClean="0"/>
              <a:t>, we do x times y’s inverse. </a:t>
            </a:r>
          </a:p>
          <a:p>
            <a:pPr eaLnBrk="1" hangingPunct="1">
              <a:buFontTx/>
              <a:buNone/>
            </a:pPr>
            <a:r>
              <a:rPr lang="en-GB" smtClean="0"/>
              <a:t>Need to make sure y is not a negative value.</a:t>
            </a:r>
          </a:p>
          <a:p>
            <a:pPr eaLnBrk="1" hangingPunct="1">
              <a:buFontTx/>
              <a:buNone/>
            </a:pPr>
            <a:r>
              <a:rPr lang="en-GB" smtClean="0"/>
              <a:t>e.g. 5/(-3) mod 11 = 5/8 mod 11 = 5*7 mod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Going back to this week’s double error correcting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229600" cy="4525962"/>
          </a:xfrm>
        </p:spPr>
        <p:txBody>
          <a:bodyPr/>
          <a:lstStyle/>
          <a:p>
            <a:pPr eaLnBrk="1" hangingPunct="1"/>
            <a:r>
              <a:rPr lang="en-GB" smtClean="0"/>
              <a:t>In BCH(10,6) code, we used </a:t>
            </a:r>
            <a:r>
              <a:rPr lang="en-GB" i="1" smtClean="0"/>
              <a:t>GF(11).</a:t>
            </a:r>
          </a:p>
          <a:p>
            <a:pPr eaLnBrk="1" hangingPunct="1"/>
            <a:r>
              <a:rPr lang="en-GB" smtClean="0"/>
              <a:t>Question: can we use ‘modular 10’ ?</a:t>
            </a:r>
          </a:p>
          <a:p>
            <a:pPr eaLnBrk="1" hangingPunct="1"/>
            <a:r>
              <a:rPr lang="en-GB" smtClean="0"/>
              <a:t>Answer: NO!</a:t>
            </a:r>
          </a:p>
          <a:p>
            <a:pPr eaLnBrk="1" hangingPunct="1">
              <a:buFontTx/>
              <a:buNone/>
            </a:pPr>
            <a:r>
              <a:rPr lang="en-GB" smtClean="0"/>
              <a:t>	10 is not a prime</a:t>
            </a:r>
          </a:p>
          <a:p>
            <a:pPr eaLnBrk="1" hangingPunct="1">
              <a:buFontTx/>
              <a:buNone/>
            </a:pPr>
            <a:r>
              <a:rPr lang="en-GB" smtClean="0"/>
              <a:t>	{0,1,2,3,4,5,6,7,8,9}, modular 10, many numbers don’t have multiplicative inverse.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001000" cy="563563"/>
          </a:xfrm>
        </p:spPr>
        <p:txBody>
          <a:bodyPr/>
          <a:lstStyle/>
          <a:p>
            <a:pPr eaLnBrk="1" hangingPunct="1"/>
            <a:r>
              <a:rPr lang="en-GB" sz="3200" u="sng" smtClean="0"/>
              <a:t>Go through a decode example by hand</a:t>
            </a:r>
            <a:r>
              <a:rPr lang="en-GB" sz="3200" smtClean="0"/>
              <a:t>    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smtClean="0"/>
              <a:t>A 10-digit 	1111110565 transmitted to 				1711110565 (1 error)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s</a:t>
            </a:r>
            <a:r>
              <a:rPr lang="en-GB" sz="2400" baseline="-25000" smtClean="0"/>
              <a:t>1</a:t>
            </a:r>
            <a:r>
              <a:rPr lang="en-GB" sz="2400" smtClean="0"/>
              <a:t> = 1+7+1+1+1+1+5+6+5 mod 11 =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s</a:t>
            </a:r>
            <a:r>
              <a:rPr lang="en-GB" sz="2400" baseline="-25000" smtClean="0"/>
              <a:t>2</a:t>
            </a:r>
            <a:r>
              <a:rPr lang="en-GB" sz="2400" smtClean="0"/>
              <a:t> = 1+2*7+3*1+4*1+5*1+6*1+8*5+9*6+10*5 mod 11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s</a:t>
            </a:r>
            <a:r>
              <a:rPr lang="en-GB" sz="2400" baseline="-25000" smtClean="0"/>
              <a:t>3</a:t>
            </a:r>
            <a:r>
              <a:rPr lang="en-GB" sz="2400" smtClean="0"/>
              <a:t> = 1+4*7+9*1+5*1+3*1+3*1+9*5+4*6+1*5 mod 11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s</a:t>
            </a:r>
            <a:r>
              <a:rPr lang="en-GB" sz="2400" baseline="-25000" smtClean="0"/>
              <a:t>4</a:t>
            </a:r>
            <a:r>
              <a:rPr lang="en-GB" sz="2400" smtClean="0"/>
              <a:t> = 1+8*7+5*1+9*1+4*1+7*1+6*5+3*6+10*5 mod 11 =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P = (1*1-6*2) mod 11 = -11 mod 11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Q = (6*4-1*2) mod 11 = 22 mod 11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R = (2*2-1*4) mod 11 = 0 mod 11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Must  be a single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a = s1 =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i = s2/s1 = s2 *(s1</a:t>
            </a:r>
            <a:r>
              <a:rPr lang="en-GB" sz="2400" baseline="30000" smtClean="0"/>
              <a:t>-1</a:t>
            </a:r>
            <a:r>
              <a:rPr lang="en-GB" sz="2400" smtClean="0"/>
              <a:t>) = 1*2 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							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001000" cy="563563"/>
          </a:xfrm>
        </p:spPr>
        <p:txBody>
          <a:bodyPr/>
          <a:lstStyle/>
          <a:p>
            <a:pPr eaLnBrk="1" hangingPunct="1"/>
            <a:r>
              <a:rPr lang="en-GB" sz="3200" u="sng" smtClean="0"/>
              <a:t>Go through a decode example by hand</a:t>
            </a:r>
            <a:r>
              <a:rPr lang="en-GB" sz="3200" smtClean="0"/>
              <a:t>     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smtClean="0"/>
              <a:t>A 10-digit 	8888880747 transmitted to 				8883880744 (2 errors)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s</a:t>
            </a:r>
            <a:r>
              <a:rPr lang="en-GB" sz="2400" baseline="-25000" smtClean="0"/>
              <a:t>1</a:t>
            </a:r>
            <a:r>
              <a:rPr lang="en-GB" sz="2400" smtClean="0"/>
              <a:t> = 8+8+8+3+8+8+0+7+4+4 mod 11 =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s</a:t>
            </a:r>
            <a:r>
              <a:rPr lang="en-GB" sz="2400" baseline="-25000" smtClean="0"/>
              <a:t>2</a:t>
            </a:r>
            <a:r>
              <a:rPr lang="en-GB" sz="2400" smtClean="0"/>
              <a:t> = 8+2*8+3*8+4*3+5*8+6*8+8*7+9*4+10*4 mod 11 =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s</a:t>
            </a:r>
            <a:r>
              <a:rPr lang="en-GB" sz="2400" baseline="-25000" smtClean="0"/>
              <a:t>3</a:t>
            </a:r>
            <a:r>
              <a:rPr lang="en-GB" sz="2400" smtClean="0"/>
              <a:t> = 8+4*8+9*8+5*3+3*8+3*8+9*7+4*4+1*4 mod 11 =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s</a:t>
            </a:r>
            <a:r>
              <a:rPr lang="en-GB" sz="2400" baseline="-25000" smtClean="0"/>
              <a:t>4</a:t>
            </a:r>
            <a:r>
              <a:rPr lang="en-GB" sz="2400" smtClean="0"/>
              <a:t> = 8+8*8+5*8+9*3+4*8+7*8+6*7+3*4+10*4 mod 11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P = (5*5-3*5) mod 11 = 10 mod 11 =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Q = (3*2-5*5) mod 11 = -19 mod 11 = -8 mod 11 =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R = (5*5-5*2) mod 11 = 15 mod 11 = 4 mod 11 =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Q*Q – 4PR = -151 mod 11 = -8 mod 11 = 3, √3 =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i = ((-3+5)/20) mod 11 = 2/9 mod 11 = 2*5 mod 11 =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j = ((-3-5)/20) mod 11= -8/9 mod 11 = 3*5 mod 11 =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b = (10*3-5)/(10-4) mod 11 = 3/6 mod 11 = 3*2 mod 11=6,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a = 3-6 mod 11 = -3 mod 11 = 8     		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563563"/>
          </a:xfrm>
        </p:spPr>
        <p:txBody>
          <a:bodyPr/>
          <a:lstStyle/>
          <a:p>
            <a:pPr eaLnBrk="1" hangingPunct="1"/>
            <a:r>
              <a:rPr lang="en-GB" sz="3200" u="sng" dirty="0" smtClean="0"/>
              <a:t>Go through a decode example by hand</a:t>
            </a:r>
            <a:endParaRPr lang="en-GB" sz="3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20688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 smtClean="0"/>
              <a:t>A 10-digit 	8888880747 transmitted to 				8899880747 (2 errors)       </a:t>
            </a:r>
            <a:r>
              <a:rPr lang="en-GB" sz="2000" dirty="0" smtClean="0"/>
              <a:t>an old example</a:t>
            </a:r>
            <a:endParaRPr lang="en-GB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s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= 8+8+9+9+8+8+0+7+4+7 mod 11 =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s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= 8+2*8+3*9+4*9+5*8+6*8+8*7+9*4+10*7 mod 11 =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s</a:t>
            </a:r>
            <a:r>
              <a:rPr lang="en-GB" sz="2400" baseline="-25000" dirty="0" smtClean="0"/>
              <a:t>3</a:t>
            </a:r>
            <a:r>
              <a:rPr lang="en-GB" sz="2400" dirty="0" smtClean="0"/>
              <a:t> = 8+4*8+9*9+5*9+3*8+3*8+9*7+4*4+1*7 mod 11 =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s</a:t>
            </a:r>
            <a:r>
              <a:rPr lang="en-GB" sz="2400" baseline="-25000" dirty="0" smtClean="0"/>
              <a:t>4</a:t>
            </a:r>
            <a:r>
              <a:rPr lang="en-GB" sz="2400" dirty="0" smtClean="0"/>
              <a:t> = 8+8*8+5*9+9*9+4*8+7*8+6*7+3*4+10*7 mod 11 =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P = (7*7-2*3) mod 11 = 43 mod 11 =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Q = (2*3-7*3) mod 11 = -15 mod 11 = -4 mod 11 =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R = (3*3-7*3) mod 11 = - 12 mod 11 = -1 mod 11 =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Q*Q – 4PR = -351 mod 11 = -10 mod 11 = 1, √1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err="1" smtClean="0"/>
              <a:t>i</a:t>
            </a:r>
            <a:r>
              <a:rPr lang="en-GB" sz="2400" dirty="0" smtClean="0"/>
              <a:t> = ((-7+1)/20) mod 11 = -6/9 mod 11 = 5*5 mod 11 =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j = ((-7-1)/20) mod 11= -8/9 mod 11 = -8*5 mod 11 = 3*5 mod 11 =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b = (3*2-7)/(3-4) mod 11 = -1/-1 mod 11 = 10*10 mod 11=1,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smtClean="0"/>
              <a:t>a = 2-1 = 1     					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6F5-6787-42C3-A3FA-D5A723313E93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34400" cy="838200"/>
          </a:xfrm>
          <a:noFill/>
          <a:ln/>
        </p:spPr>
        <p:txBody>
          <a:bodyPr/>
          <a:lstStyle/>
          <a:p>
            <a:r>
              <a:rPr lang="en-GB" sz="3200" dirty="0"/>
              <a:t>Summary on decoding BCH(10,6)</a:t>
            </a:r>
            <a:endParaRPr lang="en-US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36712"/>
            <a:ext cx="8496944" cy="568863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There are FOUR cases: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000" u="sng" dirty="0"/>
              <a:t>no error</a:t>
            </a:r>
            <a:r>
              <a:rPr lang="en-US" sz="2000" dirty="0"/>
              <a:t>: s</a:t>
            </a:r>
            <a:r>
              <a:rPr lang="en-US" sz="2000" baseline="-25000" dirty="0"/>
              <a:t>1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s</a:t>
            </a:r>
            <a:r>
              <a:rPr lang="en-US" sz="2000" baseline="-25000" dirty="0"/>
              <a:t>3</a:t>
            </a:r>
            <a:r>
              <a:rPr lang="en-US" sz="2000" dirty="0"/>
              <a:t>s</a:t>
            </a:r>
            <a:r>
              <a:rPr lang="en-US" sz="2000" baseline="-25000" dirty="0"/>
              <a:t>4</a:t>
            </a:r>
            <a:r>
              <a:rPr lang="en-US" sz="2000" dirty="0"/>
              <a:t> = </a:t>
            </a:r>
            <a:r>
              <a:rPr lang="en-US" sz="2000" dirty="0" smtClean="0"/>
              <a:t>0000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2. </a:t>
            </a:r>
            <a:r>
              <a:rPr lang="en-US" sz="2000" dirty="0" smtClean="0"/>
              <a:t>	Calculate</a:t>
            </a:r>
            <a:r>
              <a:rPr lang="en-US" sz="2000" dirty="0"/>
              <a:t>, </a:t>
            </a:r>
            <a:r>
              <a:rPr lang="en-US" sz="2000" i="1" dirty="0" smtClean="0"/>
              <a:t>P,Q,R</a:t>
            </a: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	if </a:t>
            </a:r>
            <a:r>
              <a:rPr lang="en-US" sz="2000" i="1" dirty="0"/>
              <a:t>P=Q=R</a:t>
            </a:r>
            <a:r>
              <a:rPr lang="en-US" sz="2000" dirty="0"/>
              <a:t>=0, there is a </a:t>
            </a:r>
            <a:r>
              <a:rPr lang="en-US" sz="2000" u="sng" dirty="0"/>
              <a:t>single error</a:t>
            </a:r>
            <a:r>
              <a:rPr lang="en-US" sz="2000" dirty="0"/>
              <a:t> at position s</a:t>
            </a:r>
            <a:r>
              <a:rPr lang="en-US" sz="2000" baseline="-25000" dirty="0"/>
              <a:t>2</a:t>
            </a:r>
            <a:r>
              <a:rPr lang="en-US" sz="2000" dirty="0"/>
              <a:t>/s</a:t>
            </a:r>
            <a:r>
              <a:rPr lang="en-US" sz="2000" baseline="-25000" dirty="0"/>
              <a:t>1</a:t>
            </a:r>
            <a:r>
              <a:rPr lang="en-US" sz="2000" dirty="0"/>
              <a:t>, and the magnitude is s</a:t>
            </a:r>
            <a:r>
              <a:rPr lang="en-US" sz="2000" baseline="-25000" dirty="0"/>
              <a:t>1</a:t>
            </a:r>
            <a:r>
              <a:rPr lang="en-US" sz="2000" dirty="0" smtClean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dirty="0"/>
              <a:t>3. </a:t>
            </a:r>
            <a:r>
              <a:rPr lang="en-US" sz="2000" dirty="0" smtClean="0"/>
              <a:t>	</a:t>
            </a:r>
            <a:r>
              <a:rPr lang="en-GB" sz="2000" dirty="0" smtClean="0">
                <a:cs typeface="Arial" charset="0"/>
              </a:rPr>
              <a:t>When</a:t>
            </a:r>
            <a:r>
              <a:rPr lang="en-GB" sz="2000" i="1" dirty="0" smtClean="0">
                <a:cs typeface="Arial" charset="0"/>
              </a:rPr>
              <a:t> P,Q,R </a:t>
            </a:r>
            <a:r>
              <a:rPr lang="en-GB" sz="2000" dirty="0" smtClean="0">
                <a:cs typeface="Arial" charset="0"/>
              </a:rPr>
              <a:t>are not all zeros, it is </a:t>
            </a:r>
            <a:r>
              <a:rPr lang="en-GB" sz="2000" u="sng" dirty="0" smtClean="0">
                <a:cs typeface="Arial" charset="0"/>
              </a:rPr>
              <a:t>double </a:t>
            </a:r>
            <a:r>
              <a:rPr lang="en-GB" sz="2000" u="sng" dirty="0">
                <a:cs typeface="Arial" charset="0"/>
              </a:rPr>
              <a:t>error</a:t>
            </a:r>
            <a:r>
              <a:rPr lang="en-GB" sz="2000" dirty="0">
                <a:cs typeface="Arial" charset="0"/>
              </a:rPr>
              <a:t> </a:t>
            </a:r>
            <a:r>
              <a:rPr lang="en-GB" sz="2000" dirty="0" smtClean="0">
                <a:cs typeface="Arial" charset="0"/>
              </a:rPr>
              <a:t>case </a:t>
            </a:r>
            <a:endParaRPr lang="en-GB" sz="2000" dirty="0">
              <a:cs typeface="Arial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 smtClean="0"/>
              <a:t>	Solve  </a:t>
            </a:r>
            <a:r>
              <a:rPr lang="en-GB" sz="2000" i="1" dirty="0" err="1"/>
              <a:t>i,j</a:t>
            </a:r>
            <a:r>
              <a:rPr lang="en-GB" sz="2000" dirty="0"/>
              <a:t> = (- </a:t>
            </a:r>
            <a:r>
              <a:rPr lang="en-GB" sz="2000" i="1" dirty="0"/>
              <a:t>Q</a:t>
            </a:r>
            <a:r>
              <a:rPr lang="en-GB" sz="2000" dirty="0"/>
              <a:t> </a:t>
            </a:r>
            <a:r>
              <a:rPr lang="en-GB" sz="2000" dirty="0">
                <a:cs typeface="Arial" charset="0"/>
              </a:rPr>
              <a:t>± √(</a:t>
            </a:r>
            <a:r>
              <a:rPr lang="en-GB" sz="2000" i="1" dirty="0" smtClean="0">
                <a:cs typeface="Arial" charset="0"/>
              </a:rPr>
              <a:t>Q</a:t>
            </a:r>
            <a:r>
              <a:rPr lang="en-GB" sz="2000" i="1" baseline="30000" dirty="0" smtClean="0">
                <a:cs typeface="Arial" charset="0"/>
              </a:rPr>
              <a:t>2</a:t>
            </a:r>
            <a:r>
              <a:rPr lang="en-GB" sz="2000" i="1" dirty="0" smtClean="0">
                <a:cs typeface="Arial" charset="0"/>
              </a:rPr>
              <a:t>-4*P*R</a:t>
            </a:r>
            <a:r>
              <a:rPr lang="en-GB" sz="2000" dirty="0">
                <a:cs typeface="Arial" charset="0"/>
              </a:rPr>
              <a:t>)) / </a:t>
            </a:r>
            <a:r>
              <a:rPr lang="en-GB" sz="2000" i="1" dirty="0" smtClean="0">
                <a:cs typeface="Arial" charset="0"/>
              </a:rPr>
              <a:t>2*P </a:t>
            </a:r>
            <a:endParaRPr lang="en-GB" sz="2000" i="1" dirty="0">
              <a:cs typeface="Arial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000" i="1" dirty="0">
                <a:cs typeface="Arial" charset="0"/>
              </a:rPr>
              <a:t>	</a:t>
            </a:r>
            <a:r>
              <a:rPr lang="en-GB" sz="2000" dirty="0">
                <a:cs typeface="Arial" charset="0"/>
              </a:rPr>
              <a:t>to work </a:t>
            </a:r>
            <a:r>
              <a:rPr lang="en-GB" sz="2000" dirty="0" smtClean="0">
                <a:cs typeface="Arial" charset="0"/>
              </a:rPr>
              <a:t>out error positions</a:t>
            </a:r>
            <a:r>
              <a:rPr lang="en-GB" sz="2000" i="1" dirty="0" smtClean="0">
                <a:cs typeface="Arial" charset="0"/>
              </a:rPr>
              <a:t> </a:t>
            </a:r>
            <a:r>
              <a:rPr lang="en-GB" sz="2000" i="1" dirty="0" err="1" smtClean="0">
                <a:cs typeface="Arial" charset="0"/>
              </a:rPr>
              <a:t>i</a:t>
            </a:r>
            <a:r>
              <a:rPr lang="en-GB" sz="2000" i="1" dirty="0">
                <a:cs typeface="Arial" charset="0"/>
              </a:rPr>
              <a:t>, </a:t>
            </a:r>
            <a:r>
              <a:rPr lang="en-GB" sz="2000" i="1" dirty="0" smtClean="0">
                <a:cs typeface="Arial" charset="0"/>
              </a:rPr>
              <a:t>j, </a:t>
            </a:r>
            <a:r>
              <a:rPr lang="en-GB" sz="2000" dirty="0" smtClean="0">
                <a:cs typeface="Arial" charset="0"/>
              </a:rPr>
              <a:t>then work out </a:t>
            </a:r>
            <a:r>
              <a:rPr lang="en-GB" sz="2000" i="1" dirty="0" smtClean="0">
                <a:cs typeface="Arial" charset="0"/>
              </a:rPr>
              <a:t>a</a:t>
            </a:r>
            <a:r>
              <a:rPr lang="en-GB" sz="2000" i="1" dirty="0">
                <a:cs typeface="Arial" charset="0"/>
              </a:rPr>
              <a:t>, </a:t>
            </a:r>
            <a:r>
              <a:rPr lang="en-GB" sz="2000" dirty="0">
                <a:cs typeface="Arial" charset="0"/>
              </a:rPr>
              <a:t>and</a:t>
            </a:r>
            <a:r>
              <a:rPr lang="en-GB" sz="2000" i="1" dirty="0">
                <a:cs typeface="Arial" charset="0"/>
              </a:rPr>
              <a:t> </a:t>
            </a:r>
            <a:r>
              <a:rPr lang="en-GB" sz="2000" i="1" dirty="0" smtClean="0">
                <a:cs typeface="Arial" charset="0"/>
              </a:rPr>
              <a:t>b</a:t>
            </a:r>
            <a:r>
              <a:rPr lang="en-GB" sz="2000" i="1" dirty="0">
                <a:cs typeface="Arial" charset="0"/>
              </a:rPr>
              <a:t>:</a:t>
            </a:r>
            <a:endParaRPr lang="en-GB" sz="2000" dirty="0">
              <a:cs typeface="Arial" charset="0"/>
            </a:endParaRP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sz="2000" i="1" dirty="0"/>
              <a:t>b</a:t>
            </a:r>
            <a:r>
              <a:rPr lang="en-US" sz="2000" dirty="0"/>
              <a:t> = 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*s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- </a:t>
            </a:r>
            <a:r>
              <a:rPr lang="en-US" sz="2000" i="1" dirty="0"/>
              <a:t>s</a:t>
            </a:r>
            <a:r>
              <a:rPr lang="en-US" sz="2000" i="1" baseline="-25000" dirty="0"/>
              <a:t>2</a:t>
            </a:r>
            <a:r>
              <a:rPr lang="en-US" sz="2000" dirty="0"/>
              <a:t>) / (</a:t>
            </a:r>
            <a:r>
              <a:rPr lang="en-US" sz="2000" i="1" dirty="0" err="1"/>
              <a:t>i</a:t>
            </a:r>
            <a:r>
              <a:rPr lang="en-US" sz="2000" i="1" dirty="0"/>
              <a:t> - j</a:t>
            </a:r>
            <a:r>
              <a:rPr lang="en-US" sz="2000" dirty="0"/>
              <a:t>) 	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sz="2000" i="1" dirty="0" smtClean="0"/>
              <a:t>a</a:t>
            </a:r>
            <a:r>
              <a:rPr lang="en-US" sz="2000" dirty="0" smtClean="0"/>
              <a:t> =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– b</a:t>
            </a:r>
            <a:r>
              <a:rPr lang="en-US" sz="2000" dirty="0" smtClean="0"/>
              <a:t>     </a:t>
            </a:r>
            <a:r>
              <a:rPr lang="en-US" sz="2000" dirty="0"/>
              <a:t>		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GB" sz="2000" dirty="0">
              <a:cs typeface="Arial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 startAt="4"/>
            </a:pPr>
            <a:r>
              <a:rPr lang="en-GB" sz="2000" dirty="0" smtClean="0">
                <a:cs typeface="Arial" charset="0"/>
              </a:rPr>
              <a:t>During decoding process,  if any of the following case occurs</a:t>
            </a:r>
            <a:r>
              <a:rPr lang="en-GB" sz="2000" dirty="0">
                <a:cs typeface="Arial" charset="0"/>
              </a:rPr>
              <a:t>, there are </a:t>
            </a:r>
            <a:r>
              <a:rPr lang="en-GB" sz="2000" u="sng" dirty="0">
                <a:cs typeface="Arial" charset="0"/>
              </a:rPr>
              <a:t>at least three errors</a:t>
            </a:r>
            <a:r>
              <a:rPr lang="en-GB" sz="2000" dirty="0">
                <a:cs typeface="Arial" charset="0"/>
              </a:rPr>
              <a:t> </a:t>
            </a:r>
            <a:r>
              <a:rPr lang="en-GB" sz="2000" dirty="0" smtClean="0">
                <a:cs typeface="Arial" charset="0"/>
              </a:rPr>
              <a:t>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cs typeface="Arial" charset="0"/>
              </a:rPr>
              <a:t>	</a:t>
            </a:r>
            <a:r>
              <a:rPr lang="en-GB" sz="2000" dirty="0" smtClean="0">
                <a:cs typeface="Arial" charset="0"/>
              </a:rPr>
              <a:t>If </a:t>
            </a:r>
            <a:r>
              <a:rPr lang="en-GB" sz="2000" dirty="0">
                <a:cs typeface="Arial" charset="0"/>
              </a:rPr>
              <a:t>(</a:t>
            </a:r>
            <a:r>
              <a:rPr lang="en-GB" sz="2000" i="1" dirty="0" smtClean="0">
                <a:cs typeface="Arial" charset="0"/>
              </a:rPr>
              <a:t>Q</a:t>
            </a:r>
            <a:r>
              <a:rPr lang="en-GB" sz="2000" i="1" baseline="30000" dirty="0" smtClean="0">
                <a:cs typeface="Arial" charset="0"/>
              </a:rPr>
              <a:t>2</a:t>
            </a:r>
            <a:r>
              <a:rPr lang="en-GB" sz="2000" i="1" dirty="0" smtClean="0">
                <a:cs typeface="Arial" charset="0"/>
              </a:rPr>
              <a:t>-4*P*R</a:t>
            </a:r>
            <a:r>
              <a:rPr lang="en-GB" sz="2000" i="1" dirty="0">
                <a:cs typeface="Arial" charset="0"/>
              </a:rPr>
              <a:t>) </a:t>
            </a:r>
            <a:r>
              <a:rPr lang="en-GB" sz="2000" dirty="0" smtClean="0">
                <a:cs typeface="Arial" charset="0"/>
              </a:rPr>
              <a:t>doesn’t have a square root (under mod 11) </a:t>
            </a:r>
            <a:endParaRPr lang="en-GB" sz="2000" dirty="0">
              <a:cs typeface="Arial" charset="0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cs typeface="Arial" charset="0"/>
              </a:rPr>
              <a:t>   if position value </a:t>
            </a:r>
            <a:r>
              <a:rPr lang="en-GB" sz="2000" dirty="0" err="1" smtClean="0">
                <a:cs typeface="Arial" charset="0"/>
              </a:rPr>
              <a:t>i</a:t>
            </a:r>
            <a:r>
              <a:rPr lang="en-GB" sz="2000" dirty="0" smtClean="0">
                <a:cs typeface="Arial" charset="0"/>
              </a:rPr>
              <a:t> and/or j is zero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cs typeface="Arial" charset="0"/>
              </a:rPr>
              <a:t>	</a:t>
            </a:r>
            <a:r>
              <a:rPr lang="en-GB" sz="2000" dirty="0" smtClean="0">
                <a:cs typeface="Arial" charset="0"/>
              </a:rPr>
              <a:t>after correction, the corrected digits turn to 10</a:t>
            </a:r>
            <a:endParaRPr lang="en-GB" sz="2000" dirty="0">
              <a:cs typeface="Arial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000" dirty="0">
                <a:cs typeface="Arial" charset="0"/>
              </a:rPr>
              <a:t>	</a:t>
            </a:r>
            <a:endParaRPr lang="en-US" sz="2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9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Unusable umbers </a:t>
            </a:r>
            <a:r>
              <a:rPr lang="en-GB" smtClean="0"/>
              <a:t>under BCH(10,6)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Recap – how to generate parity digits</a:t>
            </a:r>
          </a:p>
          <a:p>
            <a:r>
              <a:rPr lang="en-GB" sz="1800" dirty="0"/>
              <a:t>d7 = (4*d1+10*d2+9*d3+2*d4+d5+7*d6) mod 11 	</a:t>
            </a:r>
            <a:endParaRPr lang="en-GB" sz="1800" b="1" dirty="0"/>
          </a:p>
          <a:p>
            <a:r>
              <a:rPr lang="en-GB" sz="1800" dirty="0"/>
              <a:t>d8 = (7*d1+8*d2+7*d3+d4+9*d5+6*d6) mod 11  </a:t>
            </a:r>
            <a:endParaRPr lang="en-GB" sz="1800" b="1" dirty="0"/>
          </a:p>
          <a:p>
            <a:r>
              <a:rPr lang="en-GB" sz="1800" dirty="0"/>
              <a:t>d9 = (9*d1+d2+7*d3+8*d4+7*d5+7*d6) mod 11 	</a:t>
            </a:r>
            <a:endParaRPr lang="en-GB" sz="1800" b="1" dirty="0"/>
          </a:p>
          <a:p>
            <a:r>
              <a:rPr lang="en-GB" sz="1800" dirty="0"/>
              <a:t>d10 = (d1+2*d2+9*d3+10*d4+4*d5+d6) mod 11</a:t>
            </a:r>
            <a:endParaRPr lang="en-GB" sz="1800" b="1" dirty="0"/>
          </a:p>
          <a:p>
            <a:pPr marL="0" indent="0">
              <a:buNone/>
            </a:pPr>
            <a:r>
              <a:rPr lang="en-GB" sz="2800" dirty="0" smtClean="0"/>
              <a:t>There are possibilities for any d7 - d10 being 10 </a:t>
            </a:r>
            <a:r>
              <a:rPr lang="en-GB" sz="800" dirty="0" smtClean="0"/>
              <a:t>(e.g. 000003) </a:t>
            </a:r>
            <a:r>
              <a:rPr lang="en-GB" sz="2800" dirty="0" smtClean="0"/>
              <a:t>Why? </a:t>
            </a:r>
          </a:p>
          <a:p>
            <a:pPr marL="0" indent="0">
              <a:buNone/>
            </a:pPr>
            <a:r>
              <a:rPr lang="en-GB" sz="2800" dirty="0" smtClean="0"/>
              <a:t>How many unusable numbers are there?</a:t>
            </a:r>
          </a:p>
          <a:p>
            <a:pPr marL="0" indent="0">
              <a:buNone/>
            </a:pPr>
            <a:r>
              <a:rPr lang="en-GB" sz="2800" dirty="0" smtClean="0"/>
              <a:t>What problems we will face when we have 10s?</a:t>
            </a:r>
          </a:p>
          <a:p>
            <a:pPr marL="0" indent="0">
              <a:buNone/>
            </a:pPr>
            <a:r>
              <a:rPr lang="en-GB" sz="2800" dirty="0" smtClean="0"/>
              <a:t>How to solve this problem?</a:t>
            </a:r>
            <a:endParaRPr lang="en-GB" sz="2800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3313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revision questions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Recall the definition of </a:t>
            </a:r>
            <a:r>
              <a:rPr lang="en-GB" i="1" dirty="0" smtClean="0"/>
              <a:t>the </a:t>
            </a:r>
            <a:r>
              <a:rPr lang="en-GB" i="1" dirty="0"/>
              <a:t>minimum distance</a:t>
            </a:r>
            <a:r>
              <a:rPr lang="en-GB" dirty="0"/>
              <a:t> of a code </a:t>
            </a:r>
            <a:r>
              <a:rPr lang="en-GB" i="1" dirty="0" smtClean="0"/>
              <a:t>C</a:t>
            </a:r>
            <a:r>
              <a:rPr lang="en-GB" dirty="0" smtClean="0"/>
              <a:t>. What is the minimum distance of BCH(10,6)?</a:t>
            </a:r>
          </a:p>
          <a:p>
            <a:pPr marL="400050" lvl="1" indent="0">
              <a:buNone/>
            </a:pPr>
            <a:r>
              <a:rPr lang="en-GB" sz="2000" dirty="0" smtClean="0"/>
              <a:t>Have a look at the following examples:</a:t>
            </a:r>
          </a:p>
          <a:p>
            <a:pPr marL="400050" lvl="1" indent="0">
              <a:buNone/>
            </a:pPr>
            <a:r>
              <a:rPr lang="en-GB" sz="2000" dirty="0"/>
              <a:t>000001   </a:t>
            </a:r>
            <a:r>
              <a:rPr lang="en-GB" sz="2000" dirty="0" smtClean="0">
                <a:sym typeface="Wingdings" panose="05000000000000000000" pitchFamily="2" charset="2"/>
              </a:rPr>
              <a:t></a:t>
            </a:r>
            <a:r>
              <a:rPr lang="en-GB" sz="2000" dirty="0" smtClean="0"/>
              <a:t> </a:t>
            </a:r>
            <a:r>
              <a:rPr lang="en-GB" sz="2000" dirty="0"/>
              <a:t>0000017671</a:t>
            </a:r>
            <a:endParaRPr lang="en-GB" sz="2000" b="1" dirty="0"/>
          </a:p>
          <a:p>
            <a:pPr marL="400050" lvl="1" indent="0">
              <a:buNone/>
            </a:pPr>
            <a:r>
              <a:rPr lang="en-GB" sz="2000" dirty="0" smtClean="0"/>
              <a:t>000002   </a:t>
            </a: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 smtClean="0"/>
              <a:t>0000023132</a:t>
            </a:r>
            <a:endParaRPr lang="en-GB" sz="2000" b="1" dirty="0"/>
          </a:p>
          <a:p>
            <a:pPr marL="400050" lvl="1" indent="0">
              <a:buNone/>
            </a:pPr>
            <a:r>
              <a:rPr lang="en-GB" sz="2000" dirty="0"/>
              <a:t>000010 </a:t>
            </a:r>
            <a:r>
              <a:rPr lang="en-GB" sz="2000" dirty="0" smtClean="0"/>
              <a:t>  </a:t>
            </a: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 smtClean="0"/>
              <a:t>0000101974</a:t>
            </a:r>
            <a:endParaRPr lang="en-GB" sz="2000" b="1" dirty="0"/>
          </a:p>
          <a:p>
            <a:pPr marL="400050" lvl="1" indent="0">
              <a:buNone/>
            </a:pPr>
            <a:r>
              <a:rPr lang="en-GB" sz="2000" dirty="0" smtClean="0"/>
              <a:t>000011   </a:t>
            </a:r>
            <a:r>
              <a:rPr lang="en-GB" sz="2000" dirty="0" smtClean="0">
                <a:sym typeface="Wingdings" panose="05000000000000000000" pitchFamily="2" charset="2"/>
              </a:rPr>
              <a:t> </a:t>
            </a:r>
            <a:r>
              <a:rPr lang="en-GB" sz="2000" dirty="0" smtClean="0"/>
              <a:t>0000118435</a:t>
            </a:r>
            <a:endParaRPr lang="en-GB" sz="20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94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eaLnBrk="1" hangingPunct="1"/>
            <a:r>
              <a:rPr lang="en-GB" smtClean="0"/>
              <a:t>A Field  is  { F, +, </a:t>
            </a:r>
            <a:r>
              <a:rPr lang="en-GB" i="1" smtClean="0"/>
              <a:t>∙ </a:t>
            </a:r>
            <a:r>
              <a:rPr lang="en-GB" smtClean="0"/>
              <a:t>}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smtClean="0"/>
              <a:t>	</a:t>
            </a:r>
            <a:r>
              <a:rPr lang="en-GB" sz="2800" smtClean="0"/>
              <a:t>A </a:t>
            </a:r>
            <a:r>
              <a:rPr lang="en-GB" sz="2800" i="1" smtClean="0"/>
              <a:t>field</a:t>
            </a:r>
            <a:r>
              <a:rPr lang="en-GB" sz="2800" smtClean="0"/>
              <a:t> is a set  </a:t>
            </a:r>
            <a:r>
              <a:rPr lang="en-GB" sz="2800" i="1" smtClean="0"/>
              <a:t>F</a:t>
            </a:r>
            <a:r>
              <a:rPr lang="en-GB" sz="2800" smtClean="0"/>
              <a:t>  together with two operations, usually called </a:t>
            </a:r>
            <a:r>
              <a:rPr lang="en-GB" sz="2800" i="1" smtClean="0"/>
              <a:t>addition</a:t>
            </a:r>
            <a:r>
              <a:rPr lang="en-GB" sz="2800" smtClean="0"/>
              <a:t> and </a:t>
            </a:r>
            <a:r>
              <a:rPr lang="en-GB" sz="2800" i="1" smtClean="0"/>
              <a:t>multiplication</a:t>
            </a:r>
            <a:r>
              <a:rPr lang="en-GB" sz="2800" smtClean="0"/>
              <a:t>, which have the properties of ordinary arithmetic, such as </a:t>
            </a:r>
            <a:r>
              <a:rPr lang="en-GB" sz="2400" smtClean="0"/>
              <a:t>	</a:t>
            </a:r>
          </a:p>
          <a:p>
            <a:pPr eaLnBrk="1" hangingPunct="1"/>
            <a:r>
              <a:rPr lang="en-GB" sz="2800" smtClean="0"/>
              <a:t>Associativety:          </a:t>
            </a:r>
            <a:r>
              <a:rPr lang="en-GB" sz="2400" smtClean="0"/>
              <a:t>(x+y)+z = x+(y+z),   (x</a:t>
            </a:r>
            <a:r>
              <a:rPr lang="en-US" sz="2400" smtClean="0"/>
              <a:t>·</a:t>
            </a:r>
            <a:r>
              <a:rPr lang="en-GB" sz="2400" smtClean="0"/>
              <a:t>y)</a:t>
            </a:r>
            <a:r>
              <a:rPr lang="en-US" sz="2400" smtClean="0"/>
              <a:t>·</a:t>
            </a:r>
            <a:r>
              <a:rPr lang="en-GB" sz="2400" smtClean="0"/>
              <a:t>z = x</a:t>
            </a:r>
            <a:r>
              <a:rPr lang="en-US" sz="2400" smtClean="0"/>
              <a:t>·</a:t>
            </a:r>
            <a:r>
              <a:rPr lang="en-GB" sz="2400" smtClean="0"/>
              <a:t>(y</a:t>
            </a:r>
            <a:r>
              <a:rPr lang="en-US" sz="2400" smtClean="0"/>
              <a:t>·</a:t>
            </a:r>
            <a:r>
              <a:rPr lang="en-GB" sz="2400" smtClean="0"/>
              <a:t>z)</a:t>
            </a:r>
            <a:r>
              <a:rPr lang="en-GB" sz="2800" smtClean="0"/>
              <a:t> </a:t>
            </a:r>
          </a:p>
          <a:p>
            <a:pPr eaLnBrk="1" hangingPunct="1"/>
            <a:r>
              <a:rPr lang="en-GB" sz="2800" smtClean="0"/>
              <a:t>Commutativity:         </a:t>
            </a:r>
            <a:r>
              <a:rPr lang="en-GB" sz="2400" smtClean="0"/>
              <a:t>x+y = y+x,    x</a:t>
            </a:r>
            <a:r>
              <a:rPr lang="en-US" sz="2400" smtClean="0"/>
              <a:t>·</a:t>
            </a:r>
            <a:r>
              <a:rPr lang="en-GB" sz="2400" smtClean="0"/>
              <a:t>y = y</a:t>
            </a:r>
            <a:r>
              <a:rPr lang="en-US" sz="2400" smtClean="0"/>
              <a:t>·x</a:t>
            </a:r>
            <a:endParaRPr lang="en-GB" sz="2400" smtClean="0"/>
          </a:p>
          <a:p>
            <a:pPr eaLnBrk="1" hangingPunct="1"/>
            <a:r>
              <a:rPr lang="en-GB" sz="2800" smtClean="0"/>
              <a:t>Distributivity:            </a:t>
            </a:r>
            <a:r>
              <a:rPr lang="en-GB" sz="2400" smtClean="0"/>
              <a:t>x</a:t>
            </a:r>
            <a:r>
              <a:rPr lang="en-US" sz="2400" smtClean="0"/>
              <a:t>·</a:t>
            </a:r>
            <a:r>
              <a:rPr lang="en-GB" sz="2400" smtClean="0"/>
              <a:t>(y+z) = x</a:t>
            </a:r>
            <a:r>
              <a:rPr lang="en-US" sz="2400" smtClean="0"/>
              <a:t>·</a:t>
            </a:r>
            <a:r>
              <a:rPr lang="en-GB" sz="2400" smtClean="0"/>
              <a:t>y+x</a:t>
            </a:r>
            <a:r>
              <a:rPr lang="en-US" sz="2400" smtClean="0"/>
              <a:t>·</a:t>
            </a:r>
            <a:r>
              <a:rPr lang="en-GB" sz="2400" smtClean="0"/>
              <a:t>z</a:t>
            </a:r>
          </a:p>
          <a:p>
            <a:pPr eaLnBrk="1" hangingPunct="1"/>
            <a:r>
              <a:rPr lang="en-GB" sz="2800" smtClean="0"/>
              <a:t>Closure:		       </a:t>
            </a:r>
            <a:r>
              <a:rPr lang="en-GB" sz="2400" smtClean="0"/>
              <a:t>if x and y in F, x+y and x</a:t>
            </a:r>
            <a:r>
              <a:rPr lang="en-US" sz="2400" smtClean="0"/>
              <a:t>·</a:t>
            </a:r>
            <a:r>
              <a:rPr lang="en-GB" sz="2400" smtClean="0"/>
              <a:t>y are still in F</a:t>
            </a:r>
          </a:p>
          <a:p>
            <a:pPr eaLnBrk="1" hangingPunct="1"/>
            <a:r>
              <a:rPr lang="en-GB" sz="2800" smtClean="0"/>
              <a:t>Identities:	       </a:t>
            </a:r>
            <a:r>
              <a:rPr lang="en-GB" sz="2400" smtClean="0"/>
              <a:t>exist 0 and 1, such that x+0=x, x</a:t>
            </a:r>
            <a:r>
              <a:rPr lang="en-US" sz="2400" smtClean="0"/>
              <a:t>·1=x</a:t>
            </a:r>
            <a:endParaRPr lang="en-GB" sz="2400" smtClean="0"/>
          </a:p>
          <a:p>
            <a:pPr eaLnBrk="1" hangingPunct="1"/>
            <a:r>
              <a:rPr lang="en-GB" sz="2800" smtClean="0"/>
              <a:t>Additive inverse:    </a:t>
            </a:r>
            <a:r>
              <a:rPr lang="en-GB" sz="2400" smtClean="0"/>
              <a:t>for each x, exist -x, such that x+(-x) = 0</a:t>
            </a:r>
          </a:p>
          <a:p>
            <a:pPr eaLnBrk="1" hangingPunct="1"/>
            <a:r>
              <a:rPr lang="en-GB" sz="2800" smtClean="0"/>
              <a:t>Multiplicative inverse: </a:t>
            </a:r>
            <a:r>
              <a:rPr lang="en-GB" sz="2400" smtClean="0"/>
              <a:t>for each x exist x</a:t>
            </a:r>
            <a:r>
              <a:rPr lang="en-GB" sz="2400" baseline="30000" smtClean="0"/>
              <a:t>-1</a:t>
            </a:r>
            <a:r>
              <a:rPr lang="en-GB" sz="2400" smtClean="0"/>
              <a:t> such that x</a:t>
            </a:r>
            <a:r>
              <a:rPr lang="en-US" sz="2400" smtClean="0"/>
              <a:t>·</a:t>
            </a:r>
            <a:r>
              <a:rPr lang="en-GB" sz="2400" smtClean="0"/>
              <a:t>x</a:t>
            </a:r>
            <a:r>
              <a:rPr lang="en-GB" sz="2400" baseline="30000" smtClean="0"/>
              <a:t>-1</a:t>
            </a:r>
            <a:r>
              <a:rPr lang="en-GB" sz="2400" smtClean="0"/>
              <a:t> 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revision questions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Suppose </a:t>
            </a:r>
            <a:r>
              <a:rPr lang="en-GB" dirty="0"/>
              <a:t>that now we want to switch to </a:t>
            </a:r>
            <a:r>
              <a:rPr lang="en-GB" dirty="0" smtClean="0"/>
              <a:t>BCH(16,12) </a:t>
            </a:r>
            <a:r>
              <a:rPr lang="en-GB" dirty="0"/>
              <a:t>using </a:t>
            </a:r>
            <a:r>
              <a:rPr lang="en-GB" dirty="0" smtClean="0"/>
              <a:t>GF(17). Can we re-use our current BCH(10,6) code? If </a:t>
            </a:r>
            <a:r>
              <a:rPr lang="en-GB" dirty="0"/>
              <a:t>yes, discuss what </a:t>
            </a:r>
            <a:r>
              <a:rPr lang="en-GB" dirty="0" smtClean="0"/>
              <a:t> </a:t>
            </a:r>
            <a:r>
              <a:rPr lang="en-GB" dirty="0"/>
              <a:t>changes are needed. </a:t>
            </a:r>
          </a:p>
        </p:txBody>
      </p:sp>
    </p:spTree>
    <p:extLst>
      <p:ext uri="{BB962C8B-B14F-4D97-AF65-F5344CB8AC3E}">
        <p14:creationId xmlns:p14="http://schemas.microsoft.com/office/powerpoint/2010/main" val="151190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872506"/>
          </a:xfrm>
        </p:spPr>
        <p:txBody>
          <a:bodyPr/>
          <a:lstStyle/>
          <a:p>
            <a:pPr eaLnBrk="1" hangingPunct="1"/>
            <a:r>
              <a:rPr lang="en-GB" sz="3200" dirty="0" smtClean="0"/>
              <a:t>How to Work Out Generator Matrix </a:t>
            </a:r>
            <a:r>
              <a:rPr lang="en-GB" dirty="0" smtClean="0"/>
              <a:t>G</a:t>
            </a:r>
            <a:r>
              <a:rPr lang="en-GB" sz="3200" dirty="0" smtClean="0"/>
              <a:t> from Parity Checking Matrix </a:t>
            </a:r>
            <a:r>
              <a:rPr lang="en-GB" dirty="0" smtClean="0"/>
              <a:t>H</a:t>
            </a:r>
            <a:br>
              <a:rPr lang="en-GB" dirty="0" smtClean="0"/>
            </a:br>
            <a:r>
              <a:rPr lang="en-GB" sz="2000" dirty="0" smtClean="0"/>
              <a:t>(Ignore if you are not interested.     All calculations over GF(11))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4248472" cy="352839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sz="2800" dirty="0" smtClean="0"/>
              <a:t>Initial H Matrix </a:t>
            </a:r>
          </a:p>
          <a:p>
            <a:pPr eaLnBrk="1" hangingPunct="1">
              <a:buFontTx/>
              <a:buNone/>
              <a:defRPr/>
            </a:pPr>
            <a:r>
              <a:rPr lang="en-GB" sz="2800" dirty="0" smtClean="0"/>
              <a:t>(</a:t>
            </a:r>
            <a:r>
              <a:rPr lang="en-GB" sz="2800" dirty="0" err="1" smtClean="0"/>
              <a:t>Vandermonde</a:t>
            </a:r>
            <a:r>
              <a:rPr lang="en-GB" sz="2800" dirty="0" smtClean="0"/>
              <a:t> Matrix)</a:t>
            </a:r>
          </a:p>
          <a:p>
            <a:pPr eaLnBrk="1" hangingPunct="1">
              <a:buFontTx/>
              <a:buNone/>
              <a:defRPr/>
            </a:pPr>
            <a:endParaRPr lang="en-GB" sz="2800" dirty="0" smtClean="0"/>
          </a:p>
          <a:p>
            <a:pPr marL="514350" indent="-514350" eaLnBrk="1" hangingPunct="1">
              <a:buFontTx/>
              <a:buNone/>
              <a:defRPr/>
            </a:pPr>
            <a:r>
              <a:rPr lang="en-GB" sz="2000" dirty="0" smtClean="0"/>
              <a:t>1   1   1   1   1   1   1   1   1   1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GB" sz="2000" dirty="0" smtClean="0"/>
              <a:t>1   2   3   4   5   6   7   8   9   10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GB" sz="2000" dirty="0" smtClean="0"/>
              <a:t>1   4   9   5   3   3   5   9   4   1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GB" sz="2000" dirty="0" smtClean="0"/>
              <a:t>1   8   5   9   4   7   2   6   3   10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2492896"/>
            <a:ext cx="4572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2800" kern="0" dirty="0">
                <a:latin typeface="+mn-lt"/>
                <a:cs typeface="+mn-cs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800" kern="0" dirty="0"/>
              <a:t> Change it </a:t>
            </a:r>
            <a:r>
              <a:rPr lang="en-GB" sz="2800" kern="0" dirty="0" smtClean="0"/>
              <a:t>to this form:</a:t>
            </a:r>
            <a:endParaRPr lang="en-GB" sz="28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GB" sz="2800" kern="0" dirty="0">
              <a:latin typeface="+mn-lt"/>
              <a:cs typeface="+mn-cs"/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2000" kern="0" dirty="0">
                <a:latin typeface="+mn-lt"/>
                <a:cs typeface="+mn-cs"/>
              </a:rPr>
              <a:t>a1  a2  a3  a4  a5  a6   1   0   0   0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2000" kern="0" dirty="0">
                <a:latin typeface="+mn-lt"/>
                <a:cs typeface="+mn-cs"/>
              </a:rPr>
              <a:t>b1  b2  b3  b4  b5  b6   0   1   0   0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2000" kern="0" dirty="0"/>
              <a:t>c1  c2   c3  c4  c5  c6 </a:t>
            </a:r>
            <a:r>
              <a:rPr lang="en-GB" sz="2000" kern="0" dirty="0">
                <a:latin typeface="+mn-lt"/>
                <a:cs typeface="+mn-cs"/>
              </a:rPr>
              <a:t>  0   0   1   0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2000" kern="0" dirty="0"/>
              <a:t>d1  d2  d3  d4  d5  d6   0   0   0   </a:t>
            </a:r>
            <a:r>
              <a:rPr lang="en-GB" sz="2000" kern="0" dirty="0" smtClean="0"/>
              <a:t>1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GB" sz="2000" kern="0" dirty="0" smtClean="0">
              <a:latin typeface="+mn-lt"/>
              <a:cs typeface="+mn-cs"/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2000" kern="0" dirty="0" smtClean="0">
                <a:latin typeface="+mn-lt"/>
                <a:cs typeface="+mn-cs"/>
              </a:rPr>
              <a:t>With these 4 equations, we can work out the parity digits d7-d10</a:t>
            </a: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211960" y="4653136"/>
            <a:ext cx="35877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792163"/>
          </a:xfrm>
        </p:spPr>
        <p:txBody>
          <a:bodyPr/>
          <a:lstStyle/>
          <a:p>
            <a:pPr eaLnBrk="1" hangingPunct="1"/>
            <a:r>
              <a:rPr lang="en-GB" sz="2000" smtClean="0"/>
              <a:t>How to Work Out Generator Matrix G from Parity Checking Matrix 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50825" y="1125538"/>
            <a:ext cx="4465638" cy="5472112"/>
          </a:xfrm>
        </p:spPr>
        <p:txBody>
          <a:bodyPr/>
          <a:lstStyle/>
          <a:p>
            <a:pPr marL="514350" indent="-514350" eaLnBrk="1" hangingPunct="1">
              <a:buFontTx/>
              <a:buNone/>
            </a:pPr>
            <a:r>
              <a:rPr lang="en-GB" sz="2000" smtClean="0"/>
              <a:t>1   1   1   1   1   1   1   1   1   1     (1)</a:t>
            </a:r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1   2   3   4   5   6   7   8   9   10   (2)</a:t>
            </a:r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1   4   9   5   3   3   5   9   4   1     (3)</a:t>
            </a:r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1   8   5   9   4   7   2   6   3   10   (4)</a:t>
            </a:r>
          </a:p>
          <a:p>
            <a:pPr marL="514350" indent="-514350" eaLnBrk="1" hangingPunct="1">
              <a:buFontTx/>
              <a:buNone/>
            </a:pPr>
            <a:endParaRPr lang="en-GB" sz="2000" smtClean="0"/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Try to get 0 at d10:</a:t>
            </a:r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(1)+(2)</a:t>
            </a:r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2   3   4   5   6   7   8   9   10  0   (5)</a:t>
            </a:r>
          </a:p>
          <a:p>
            <a:pPr marL="514350" indent="-514350" eaLnBrk="1" hangingPunct="1">
              <a:buFontTx/>
              <a:buNone/>
            </a:pPr>
            <a:endParaRPr lang="en-GB" sz="2000" smtClean="0"/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(1)+(4)</a:t>
            </a:r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2   9   6   10  5   8   3   7   4   0   (6)</a:t>
            </a:r>
          </a:p>
          <a:p>
            <a:pPr marL="514350" indent="-514350" eaLnBrk="1" hangingPunct="1">
              <a:buFontTx/>
              <a:buNone/>
            </a:pPr>
            <a:endParaRPr lang="en-GB" sz="2000" smtClean="0"/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(3)+(4)</a:t>
            </a:r>
          </a:p>
          <a:p>
            <a:pPr marL="514350" indent="-514350" eaLnBrk="1" hangingPunct="1">
              <a:buFontTx/>
              <a:buNone/>
            </a:pPr>
            <a:r>
              <a:rPr lang="en-GB" sz="2000" smtClean="0"/>
              <a:t>2   1   3   3   7   10  7   4   7   0   (7)</a:t>
            </a:r>
          </a:p>
          <a:p>
            <a:pPr marL="514350" indent="-514350" eaLnBrk="1" hangingPunct="1">
              <a:buFontTx/>
              <a:buNone/>
            </a:pPr>
            <a:endParaRPr lang="en-GB" sz="2000" smtClean="0"/>
          </a:p>
          <a:p>
            <a:pPr marL="514350" indent="-514350" eaLnBrk="1" hangingPunct="1">
              <a:buFontTx/>
              <a:buNone/>
            </a:pPr>
            <a:endParaRPr lang="en-GB" sz="2000" smtClean="0"/>
          </a:p>
        </p:txBody>
      </p:sp>
      <p:sp>
        <p:nvSpPr>
          <p:cNvPr id="24580" name="Content Placeholder 2"/>
          <p:cNvSpPr txBox="1">
            <a:spLocks/>
          </p:cNvSpPr>
          <p:nvPr/>
        </p:nvSpPr>
        <p:spPr bwMode="auto">
          <a:xfrm>
            <a:off x="4716463" y="1125538"/>
            <a:ext cx="4427537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/>
            <a:r>
              <a:rPr lang="en-GB" sz="2000" dirty="0"/>
              <a:t>(2)+(3)</a:t>
            </a:r>
          </a:p>
          <a:p>
            <a:pPr marL="514350" indent="-514350"/>
            <a:r>
              <a:rPr lang="en-GB" sz="2000" dirty="0"/>
              <a:t>2   6   1   9    8   9   1   6   2   0   (8)</a:t>
            </a:r>
          </a:p>
          <a:p>
            <a:pPr marL="514350" indent="-514350"/>
            <a:endParaRPr lang="en-GB" sz="2000" dirty="0"/>
          </a:p>
          <a:p>
            <a:pPr marL="514350" indent="-514350"/>
            <a:r>
              <a:rPr lang="en-GB" sz="2000" dirty="0"/>
              <a:t>Try to get more 0s:</a:t>
            </a:r>
          </a:p>
          <a:p>
            <a:pPr marL="514350" indent="-514350"/>
            <a:r>
              <a:rPr lang="en-GB" sz="2000" dirty="0"/>
              <a:t>(6)+(7)</a:t>
            </a:r>
          </a:p>
          <a:p>
            <a:pPr marL="514350" indent="-514350"/>
            <a:r>
              <a:rPr lang="en-GB" sz="2000" dirty="0"/>
              <a:t>4   10  </a:t>
            </a:r>
            <a:r>
              <a:rPr lang="en-GB" sz="2000" dirty="0" smtClean="0"/>
              <a:t>9   2   </a:t>
            </a:r>
            <a:r>
              <a:rPr lang="en-GB" sz="2000" dirty="0"/>
              <a:t>1   7   10  0   0   0   (9)</a:t>
            </a:r>
          </a:p>
          <a:p>
            <a:pPr marL="514350" indent="-514350"/>
            <a:endParaRPr lang="en-GB" sz="2000" dirty="0"/>
          </a:p>
          <a:p>
            <a:pPr marL="514350" indent="-514350"/>
            <a:r>
              <a:rPr lang="en-GB" sz="2000" dirty="0"/>
              <a:t>-1 </a:t>
            </a:r>
            <a:r>
              <a:rPr lang="en-GB" sz="2000" dirty="0" smtClean="0"/>
              <a:t>x(9)    </a:t>
            </a:r>
            <a:r>
              <a:rPr lang="en-GB" sz="2000" dirty="0"/>
              <a:t>got it !</a:t>
            </a:r>
          </a:p>
          <a:p>
            <a:pPr marL="514350" indent="-514350"/>
            <a:r>
              <a:rPr lang="en-GB" sz="2000" dirty="0" smtClean="0"/>
              <a:t>7   1   2   </a:t>
            </a:r>
            <a:r>
              <a:rPr lang="en-GB" sz="2000" dirty="0"/>
              <a:t>9   10  4   </a:t>
            </a:r>
            <a:r>
              <a:rPr lang="en-GB" sz="2000" u="sng" dirty="0">
                <a:solidFill>
                  <a:srgbClr val="FF0000"/>
                </a:solidFill>
              </a:rPr>
              <a:t>1   0   0   0   </a:t>
            </a:r>
            <a:r>
              <a:rPr lang="en-GB" sz="2000" dirty="0"/>
              <a:t>(10) </a:t>
            </a:r>
          </a:p>
          <a:p>
            <a:pPr marL="514350" indent="-514350">
              <a:buFontTx/>
              <a:buAutoNum type="arabicPlain" startAt="7"/>
            </a:pPr>
            <a:endParaRPr lang="en-GB" sz="2000" dirty="0"/>
          </a:p>
          <a:p>
            <a:pPr marL="514350" indent="-514350"/>
            <a:r>
              <a:rPr lang="en-GB" sz="2000" dirty="0"/>
              <a:t>Try to get 0 at d9 and d7</a:t>
            </a:r>
          </a:p>
          <a:p>
            <a:pPr marL="514350" indent="-514350"/>
            <a:r>
              <a:rPr lang="en-GB" sz="2000" dirty="0"/>
              <a:t>(5)-5x(8)</a:t>
            </a:r>
          </a:p>
          <a:p>
            <a:pPr marL="514350" indent="-514350"/>
            <a:r>
              <a:rPr lang="en-GB" sz="2000" dirty="0"/>
              <a:t>3   6   10  4   10  6   3   1  0   0   (11)</a:t>
            </a:r>
          </a:p>
          <a:p>
            <a:pPr marL="514350" indent="-514350"/>
            <a:endParaRPr lang="en-GB" sz="2000" dirty="0"/>
          </a:p>
          <a:p>
            <a:pPr marL="514350" indent="-514350"/>
            <a:r>
              <a:rPr lang="en-GB" sz="2000" dirty="0"/>
              <a:t>(11) – 3x(10)</a:t>
            </a:r>
          </a:p>
          <a:p>
            <a:pPr marL="514350" indent="-514350"/>
            <a:r>
              <a:rPr lang="en-GB" sz="2000" dirty="0"/>
              <a:t>4   3   4   10   2   5   </a:t>
            </a:r>
            <a:r>
              <a:rPr lang="en-GB" sz="2000" u="sng" dirty="0">
                <a:solidFill>
                  <a:srgbClr val="FF0000"/>
                </a:solidFill>
              </a:rPr>
              <a:t>0   1   0   0   </a:t>
            </a:r>
            <a:r>
              <a:rPr lang="en-GB" sz="2000" dirty="0"/>
              <a:t>(12)</a:t>
            </a:r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0" y="1125538"/>
            <a:ext cx="0" cy="532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792163"/>
          </a:xfrm>
        </p:spPr>
        <p:txBody>
          <a:bodyPr/>
          <a:lstStyle/>
          <a:p>
            <a:pPr eaLnBrk="1" hangingPunct="1"/>
            <a:r>
              <a:rPr lang="en-GB" sz="2000" dirty="0" smtClean="0"/>
              <a:t>How to Work Out Generator Matrix G from Parity Checking Matrix H</a:t>
            </a:r>
            <a:br>
              <a:rPr lang="en-GB" sz="2000" dirty="0" smtClean="0"/>
            </a:br>
            <a:r>
              <a:rPr lang="en-GB" sz="2000" dirty="0" smtClean="0"/>
              <a:t>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4465638" cy="5472112"/>
          </a:xfrm>
        </p:spPr>
        <p:txBody>
          <a:bodyPr/>
          <a:lstStyle/>
          <a:p>
            <a:pPr marL="514350" indent="-514350" eaLnBrk="1" hangingPunct="1">
              <a:buFontTx/>
              <a:buNone/>
            </a:pPr>
            <a:r>
              <a:rPr lang="en-GB" sz="2000" dirty="0" smtClean="0"/>
              <a:t>Try to get  d9=1</a:t>
            </a:r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(5)+(8)</a:t>
            </a:r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4   9   5   3   3   5   9   4   1   0   (13)</a:t>
            </a:r>
          </a:p>
          <a:p>
            <a:pPr marL="514350" indent="-514350" eaLnBrk="1" hangingPunct="1">
              <a:buFontTx/>
              <a:buNone/>
            </a:pPr>
            <a:endParaRPr lang="en-GB" sz="2000" dirty="0" smtClean="0"/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(13) – 4x(12)   get d8=0 from (13)</a:t>
            </a:r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10  8   0   7   6   7   9   0   1   0   (14)</a:t>
            </a:r>
          </a:p>
          <a:p>
            <a:pPr marL="514350" indent="-514350" eaLnBrk="1" hangingPunct="1">
              <a:buFontTx/>
              <a:buNone/>
            </a:pPr>
            <a:endParaRPr lang="en-GB" sz="2000" dirty="0" smtClean="0"/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(14) – 9x(10)   make d7=0 from (14)</a:t>
            </a:r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2   10  4   3   4   4   </a:t>
            </a:r>
            <a:r>
              <a:rPr lang="en-GB" sz="2000" u="sng" dirty="0" smtClean="0">
                <a:solidFill>
                  <a:srgbClr val="FF0000"/>
                </a:solidFill>
              </a:rPr>
              <a:t>0   0   1   0   </a:t>
            </a:r>
            <a:r>
              <a:rPr lang="en-GB" sz="2000" dirty="0" smtClean="0"/>
              <a:t>(15)</a:t>
            </a:r>
          </a:p>
          <a:p>
            <a:pPr marL="514350" indent="-514350" eaLnBrk="1" hangingPunct="1">
              <a:buFontTx/>
              <a:buNone/>
            </a:pPr>
            <a:endParaRPr lang="en-GB" sz="2000" dirty="0" smtClean="0"/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The last step, make 0001. This can be done by (1)-(15)-(12)-(10)</a:t>
            </a:r>
          </a:p>
          <a:p>
            <a:pPr marL="514350" indent="-514350" eaLnBrk="1" hangingPunct="1">
              <a:buFontTx/>
              <a:buNone/>
            </a:pPr>
            <a:endParaRPr lang="en-GB" sz="2000" dirty="0" smtClean="0"/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(1)-(15)</a:t>
            </a:r>
          </a:p>
          <a:p>
            <a:pPr marL="514350" indent="-514350" eaLnBrk="1" hangingPunct="1">
              <a:buFontTx/>
              <a:buNone/>
            </a:pPr>
            <a:r>
              <a:rPr lang="en-GB" sz="2000" dirty="0" smtClean="0"/>
              <a:t>10  2   8   9   8   8   1   1   0   1  (16)</a:t>
            </a:r>
          </a:p>
        </p:txBody>
      </p:sp>
      <p:sp>
        <p:nvSpPr>
          <p:cNvPr id="25604" name="Content Placeholder 2"/>
          <p:cNvSpPr txBox="1">
            <a:spLocks/>
          </p:cNvSpPr>
          <p:nvPr/>
        </p:nvSpPr>
        <p:spPr bwMode="auto">
          <a:xfrm>
            <a:off x="4499992" y="1052736"/>
            <a:ext cx="4644008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/>
            <a:r>
              <a:rPr lang="en-GB" sz="2000" dirty="0" smtClean="0"/>
              <a:t>(16)-(12)</a:t>
            </a:r>
            <a:endParaRPr lang="en-GB" sz="2000" dirty="0"/>
          </a:p>
          <a:p>
            <a:pPr marL="514350" indent="-514350"/>
            <a:r>
              <a:rPr lang="en-GB" sz="2000" dirty="0" smtClean="0"/>
              <a:t>6   10  4   10  6   3   1   0   0   1   (17)</a:t>
            </a:r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r>
              <a:rPr lang="en-GB" sz="2000" dirty="0" smtClean="0"/>
              <a:t>(17)-(10)</a:t>
            </a:r>
            <a:endParaRPr lang="en-GB" sz="2000" dirty="0"/>
          </a:p>
          <a:p>
            <a:pPr marL="514350" indent="-514350"/>
            <a:r>
              <a:rPr lang="en-GB" sz="2000" dirty="0" smtClean="0"/>
              <a:t>10  9   2   1    7   10  </a:t>
            </a:r>
            <a:r>
              <a:rPr lang="en-GB" sz="2000" u="sng" dirty="0" smtClean="0">
                <a:solidFill>
                  <a:srgbClr val="FF0000"/>
                </a:solidFill>
              </a:rPr>
              <a:t>0   0   0   1   </a:t>
            </a:r>
            <a:r>
              <a:rPr lang="en-GB" sz="2000" dirty="0" smtClean="0"/>
              <a:t>(18)</a:t>
            </a:r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r>
              <a:rPr lang="en-GB" sz="2000" dirty="0" smtClean="0"/>
              <a:t>put (10), (12), (15), (18) here. Done! </a:t>
            </a:r>
          </a:p>
          <a:p>
            <a:pPr marL="514350" indent="-514350"/>
            <a:endParaRPr lang="en-GB" sz="2000" dirty="0"/>
          </a:p>
          <a:p>
            <a:pPr marL="514350" indent="-514350"/>
            <a:r>
              <a:rPr lang="en-GB" sz="2000" dirty="0" smtClean="0"/>
              <a:t>7   1    2   </a:t>
            </a:r>
            <a:r>
              <a:rPr lang="en-GB" sz="2000" dirty="0"/>
              <a:t>9   </a:t>
            </a:r>
            <a:r>
              <a:rPr lang="en-GB" sz="2000" dirty="0" smtClean="0"/>
              <a:t> 10  </a:t>
            </a:r>
            <a:r>
              <a:rPr lang="en-GB" sz="2000" dirty="0"/>
              <a:t>4   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1   </a:t>
            </a:r>
            <a:r>
              <a:rPr lang="en-GB" sz="2000" dirty="0">
                <a:solidFill>
                  <a:srgbClr val="FF0000"/>
                </a:solidFill>
              </a:rPr>
              <a:t>0   0   0   </a:t>
            </a:r>
            <a:endParaRPr lang="en-GB" sz="2000" dirty="0" smtClean="0"/>
          </a:p>
          <a:p>
            <a:pPr marL="514350" indent="-514350"/>
            <a:r>
              <a:rPr lang="en-GB" sz="2000" dirty="0" smtClean="0"/>
              <a:t>4   3    4   10   2   5    </a:t>
            </a:r>
            <a:r>
              <a:rPr lang="en-GB" sz="2000" dirty="0" smtClean="0">
                <a:solidFill>
                  <a:srgbClr val="FF0000"/>
                </a:solidFill>
              </a:rPr>
              <a:t>0   1   0   0</a:t>
            </a:r>
            <a:endParaRPr lang="en-GB" sz="2000" dirty="0" smtClean="0"/>
          </a:p>
          <a:p>
            <a:pPr marL="514350" indent="-514350"/>
            <a:r>
              <a:rPr lang="en-GB" sz="2000" dirty="0" smtClean="0"/>
              <a:t>2   10  4    3    4   4    </a:t>
            </a:r>
            <a:r>
              <a:rPr lang="en-GB" sz="2000" dirty="0" smtClean="0">
                <a:solidFill>
                  <a:srgbClr val="FF0000"/>
                </a:solidFill>
              </a:rPr>
              <a:t>0   0   1   0</a:t>
            </a:r>
            <a:endParaRPr lang="en-GB" sz="2000" dirty="0" smtClean="0"/>
          </a:p>
          <a:p>
            <a:pPr marL="514350" indent="-514350"/>
            <a:r>
              <a:rPr lang="en-GB" sz="2000" dirty="0" smtClean="0"/>
              <a:t>10  9   2    1    7   10  </a:t>
            </a:r>
            <a:r>
              <a:rPr lang="en-GB" sz="2000" dirty="0" smtClean="0">
                <a:solidFill>
                  <a:srgbClr val="FF0000"/>
                </a:solidFill>
              </a:rPr>
              <a:t>0   0   0   1</a:t>
            </a:r>
          </a:p>
          <a:p>
            <a:pPr marL="514350" indent="-514350">
              <a:buAutoNum type="arabicPlain" startAt="10"/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GB" sz="2000" dirty="0" smtClean="0"/>
              <a:t>7d1+  d2+2d3+9d4+10d5+4d6+d7=0</a:t>
            </a:r>
          </a:p>
          <a:p>
            <a:pPr marL="514350" indent="-514350"/>
            <a:r>
              <a:rPr lang="en-GB" sz="2000" dirty="0" smtClean="0"/>
              <a:t>4d1+3d2+4d3+10d4+2d5+5d6+d8=0</a:t>
            </a:r>
          </a:p>
          <a:p>
            <a:pPr marL="514350" indent="-514350"/>
            <a:r>
              <a:rPr lang="en-GB" sz="2000" dirty="0" smtClean="0"/>
              <a:t>2d1+10d2+4d3+3d4+4d5+4d6+d9=0</a:t>
            </a:r>
          </a:p>
          <a:p>
            <a:pPr marL="514350" indent="-514350"/>
            <a:r>
              <a:rPr lang="en-GB" sz="2000" dirty="0" smtClean="0"/>
              <a:t>10d1+9d2+2d3+d4+7d5+10d6+d10=0</a:t>
            </a:r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27984" y="1124744"/>
            <a:ext cx="0" cy="532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137152" cy="45719"/>
          </a:xfrm>
        </p:spPr>
        <p:txBody>
          <a:bodyPr/>
          <a:lstStyle/>
          <a:p>
            <a:pPr eaLnBrk="1" hangingPunct="1"/>
            <a:endParaRPr lang="en-GB" sz="20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640960" cy="6192192"/>
          </a:xfrm>
        </p:spPr>
        <p:txBody>
          <a:bodyPr/>
          <a:lstStyle/>
          <a:p>
            <a:pPr marL="514350" indent="-514350">
              <a:buNone/>
            </a:pPr>
            <a:r>
              <a:rPr lang="en-GB" sz="2000" dirty="0" smtClean="0"/>
              <a:t>d7 =  - (7d1+  d2+2d3 + 9d4+10d5+4d6)</a:t>
            </a:r>
          </a:p>
          <a:p>
            <a:pPr marL="514350" indent="-514350">
              <a:buNone/>
            </a:pPr>
            <a:r>
              <a:rPr lang="en-GB" sz="2000" dirty="0" smtClean="0"/>
              <a:t>d8 =  - (4d1+3d2+4d3+10d4+2d5+5d6)</a:t>
            </a:r>
          </a:p>
          <a:p>
            <a:pPr marL="514350" indent="-514350">
              <a:buNone/>
            </a:pPr>
            <a:r>
              <a:rPr lang="en-GB" sz="2000" dirty="0" smtClean="0"/>
              <a:t>d9 =  - (2d1+10d2+4d3+3d4+4d5+4d6)</a:t>
            </a:r>
          </a:p>
          <a:p>
            <a:pPr marL="514350" indent="-514350">
              <a:buNone/>
            </a:pPr>
            <a:r>
              <a:rPr lang="en-GB" sz="2000" dirty="0" smtClean="0"/>
              <a:t>d10= - (10d1+9d2+2d3+  d4+7d5+10d6)</a:t>
            </a:r>
          </a:p>
          <a:p>
            <a:pPr marL="514350" indent="-514350">
              <a:buNone/>
            </a:pPr>
            <a:r>
              <a:rPr lang="en-GB" sz="2000" dirty="0" smtClean="0"/>
              <a:t> </a:t>
            </a:r>
          </a:p>
          <a:p>
            <a:pPr marL="514350" indent="-514350">
              <a:buNone/>
            </a:pPr>
            <a:r>
              <a:rPr lang="en-GB" sz="2000" dirty="0" smtClean="0"/>
              <a:t>d7 =   4d1+10d2+9d3 + 2d4+  d5+7d6)</a:t>
            </a:r>
          </a:p>
          <a:p>
            <a:pPr marL="514350" indent="-514350">
              <a:buNone/>
            </a:pPr>
            <a:r>
              <a:rPr lang="en-GB" sz="2000" dirty="0" smtClean="0"/>
              <a:t>d8 =   7d1+ 8d2 +7d3 +   d4+9d5+6d6)</a:t>
            </a:r>
          </a:p>
          <a:p>
            <a:pPr marL="514350" indent="-514350">
              <a:buNone/>
            </a:pPr>
            <a:r>
              <a:rPr lang="en-GB" sz="2000" dirty="0" smtClean="0"/>
              <a:t>d9 =   9d1+ d2   +7d3 + 8d4+7d5+7d6)</a:t>
            </a:r>
          </a:p>
          <a:p>
            <a:pPr marL="514350" indent="-514350">
              <a:buNone/>
            </a:pPr>
            <a:r>
              <a:rPr lang="en-GB" sz="2000" dirty="0" smtClean="0"/>
              <a:t>d10=    d1+ 2d2 +9d3+10d4+4d5+  d6)</a:t>
            </a:r>
          </a:p>
          <a:p>
            <a:pPr marL="514350" indent="-514350">
              <a:buNone/>
            </a:pPr>
            <a:endParaRPr lang="en-GB" sz="2000" dirty="0" smtClean="0"/>
          </a:p>
        </p:txBody>
      </p:sp>
      <p:sp>
        <p:nvSpPr>
          <p:cNvPr id="25604" name="Content Placeholder 2"/>
          <p:cNvSpPr txBox="1">
            <a:spLocks/>
          </p:cNvSpPr>
          <p:nvPr/>
        </p:nvSpPr>
        <p:spPr bwMode="auto">
          <a:xfrm>
            <a:off x="5436096" y="1052736"/>
            <a:ext cx="3707904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/>
            <a:endParaRPr lang="en-GB" sz="2000" dirty="0"/>
          </a:p>
          <a:p>
            <a:pPr marL="514350" indent="-514350">
              <a:buAutoNum type="arabicPlain" startAt="10"/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  <a:p>
            <a:pPr marL="514350" indent="-514350"/>
            <a:endParaRPr lang="en-GB" sz="2000" dirty="0"/>
          </a:p>
        </p:txBody>
      </p:sp>
      <p:sp>
        <p:nvSpPr>
          <p:cNvPr id="11" name="Right Arrow 10"/>
          <p:cNvSpPr/>
          <p:nvPr/>
        </p:nvSpPr>
        <p:spPr>
          <a:xfrm>
            <a:off x="323528" y="1916832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323528" y="4005064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403648" y="3861048"/>
          <a:ext cx="6948270" cy="26570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4827"/>
                <a:gridCol w="694827"/>
                <a:gridCol w="694827"/>
                <a:gridCol w="694827"/>
                <a:gridCol w="694827"/>
                <a:gridCol w="694827"/>
                <a:gridCol w="694827"/>
                <a:gridCol w="694827"/>
                <a:gridCol w="694827"/>
                <a:gridCol w="694827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428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44284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48691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G  = </a:t>
            </a:r>
            <a:endParaRPr lang="en-GB" sz="2000" dirty="0"/>
          </a:p>
        </p:txBody>
      </p:sp>
      <p:sp>
        <p:nvSpPr>
          <p:cNvPr id="16" name="Left Bracket 15"/>
          <p:cNvSpPr/>
          <p:nvPr/>
        </p:nvSpPr>
        <p:spPr>
          <a:xfrm>
            <a:off x="1187624" y="4149080"/>
            <a:ext cx="72008" cy="21602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Bracket 18"/>
          <p:cNvSpPr/>
          <p:nvPr/>
        </p:nvSpPr>
        <p:spPr>
          <a:xfrm>
            <a:off x="8460432" y="4149080"/>
            <a:ext cx="72008" cy="22322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two operations = four operations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additive inverse, we can have subtraction </a:t>
            </a:r>
          </a:p>
          <a:p>
            <a:pPr eaLnBrk="1" hangingPunct="1">
              <a:buFontTx/>
              <a:buNone/>
            </a:pPr>
            <a:r>
              <a:rPr lang="en-GB" smtClean="0"/>
              <a:t>	x - y = x + (-y)</a:t>
            </a:r>
          </a:p>
          <a:p>
            <a:pPr eaLnBrk="1" hangingPunct="1">
              <a:buFontTx/>
              <a:buNone/>
            </a:pPr>
            <a:endParaRPr lang="en-GB" smtClean="0"/>
          </a:p>
          <a:p>
            <a:pPr eaLnBrk="1" hangingPunct="1"/>
            <a:r>
              <a:rPr lang="en-GB" smtClean="0"/>
              <a:t>Using multiplicative inverse, we can have division </a:t>
            </a:r>
          </a:p>
          <a:p>
            <a:pPr eaLnBrk="1" hangingPunct="1">
              <a:buFontTx/>
              <a:buNone/>
            </a:pPr>
            <a:r>
              <a:rPr lang="en-GB" smtClean="0"/>
              <a:t>	x / y = x </a:t>
            </a:r>
            <a:r>
              <a:rPr lang="en-US" smtClean="0"/>
              <a:t>·</a:t>
            </a:r>
            <a:r>
              <a:rPr lang="en-GB" smtClean="0"/>
              <a:t> y</a:t>
            </a:r>
            <a:r>
              <a:rPr lang="en-GB" b="1" baseline="30000" smtClean="0"/>
              <a:t>-1</a:t>
            </a:r>
          </a:p>
          <a:p>
            <a:pPr eaLnBrk="1" hangingPunct="1">
              <a:buFontTx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 eaLnBrk="1" hangingPunct="1"/>
            <a:r>
              <a:rPr lang="en-GB" smtClean="0"/>
              <a:t>Example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229600" cy="2185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smtClean="0"/>
              <a:t>F = a set of all </a:t>
            </a:r>
            <a:r>
              <a:rPr lang="en-GB" sz="2800" i="1" smtClean="0"/>
              <a:t>rational numbers</a:t>
            </a:r>
            <a:r>
              <a:rPr lang="en-GB" sz="2800" smtClean="0"/>
              <a:t> (a rational number  is either an integer or a fraction)</a:t>
            </a:r>
          </a:p>
          <a:p>
            <a:pPr eaLnBrk="1" hangingPunct="1">
              <a:buFontTx/>
              <a:buNone/>
            </a:pPr>
            <a:r>
              <a:rPr lang="en-GB" sz="2800" smtClean="0"/>
              <a:t>use the ordinary ‘+’ and ‘</a:t>
            </a:r>
            <a:r>
              <a:rPr lang="en-US" sz="2800" smtClean="0"/>
              <a:t>· </a:t>
            </a:r>
            <a:r>
              <a:rPr lang="en-GB" sz="2800" smtClean="0"/>
              <a:t>’</a:t>
            </a: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{ rational numbers, </a:t>
            </a:r>
            <a:r>
              <a:rPr lang="en-GB" sz="2800" smtClean="0"/>
              <a:t>+, </a:t>
            </a:r>
            <a:r>
              <a:rPr lang="en-US" sz="2800" smtClean="0"/>
              <a:t>· } is a field.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endParaRPr lang="en-GB" sz="2800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8313" y="3357563"/>
            <a:ext cx="8229600" cy="2952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smtClean="0"/>
              <a:t>Checking:</a:t>
            </a:r>
          </a:p>
          <a:p>
            <a:pPr eaLnBrk="1" hangingPunct="1"/>
            <a:r>
              <a:rPr lang="en-GB" sz="2800" smtClean="0"/>
              <a:t>Associativety,  Commutativity</a:t>
            </a:r>
            <a:r>
              <a:rPr lang="en-GB" sz="2400" smtClean="0"/>
              <a:t>,   </a:t>
            </a:r>
            <a:r>
              <a:rPr lang="en-GB" sz="2800" smtClean="0"/>
              <a:t>Distributivity</a:t>
            </a:r>
            <a:endParaRPr lang="en-GB" sz="2400" smtClean="0"/>
          </a:p>
          <a:p>
            <a:pPr eaLnBrk="1" hangingPunct="1"/>
            <a:r>
              <a:rPr lang="en-GB" sz="2800" smtClean="0"/>
              <a:t>Closure:	</a:t>
            </a:r>
            <a:endParaRPr lang="en-GB" sz="2400" smtClean="0"/>
          </a:p>
          <a:p>
            <a:pPr eaLnBrk="1" hangingPunct="1"/>
            <a:r>
              <a:rPr lang="en-GB" sz="2800" smtClean="0"/>
              <a:t>Identities: </a:t>
            </a:r>
            <a:r>
              <a:rPr lang="en-GB" sz="2400" smtClean="0"/>
              <a:t>exist 0 and 1, such that x+0=x, x</a:t>
            </a:r>
            <a:r>
              <a:rPr lang="en-US" sz="2400" smtClean="0"/>
              <a:t>·1=x</a:t>
            </a:r>
            <a:endParaRPr lang="en-GB" sz="2400" smtClean="0"/>
          </a:p>
          <a:p>
            <a:pPr eaLnBrk="1" hangingPunct="1"/>
            <a:r>
              <a:rPr lang="en-GB" sz="2800" smtClean="0"/>
              <a:t>Additive inverse:    </a:t>
            </a:r>
            <a:endParaRPr lang="en-GB" sz="2400" smtClean="0"/>
          </a:p>
          <a:p>
            <a:pPr eaLnBrk="1" hangingPunct="1"/>
            <a:r>
              <a:rPr lang="en-GB" sz="2800" smtClean="0"/>
              <a:t>Multiplicative inverse: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 eaLnBrk="1" hangingPunct="1"/>
            <a:r>
              <a:rPr lang="en-GB" smtClean="0"/>
              <a:t>Example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207375" cy="1152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smtClean="0"/>
              <a:t>	How about F = a set of all </a:t>
            </a:r>
            <a:r>
              <a:rPr lang="en-GB" sz="2800" i="1" smtClean="0"/>
              <a:t>integers</a:t>
            </a:r>
            <a:r>
              <a:rPr lang="en-GB" sz="2800" smtClean="0"/>
              <a:t>?</a:t>
            </a:r>
          </a:p>
          <a:p>
            <a:pPr eaLnBrk="1" hangingPunct="1">
              <a:buFontTx/>
              <a:buNone/>
            </a:pPr>
            <a:r>
              <a:rPr lang="en-GB" sz="2800" smtClean="0"/>
              <a:t>	</a:t>
            </a:r>
            <a:endParaRPr lang="en-US" sz="2800" smtClean="0"/>
          </a:p>
          <a:p>
            <a:pPr eaLnBrk="1" hangingPunct="1"/>
            <a:endParaRPr lang="en-GB" sz="280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95288" y="1844675"/>
            <a:ext cx="8280400" cy="4537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smtClean="0"/>
              <a:t>Checking:</a:t>
            </a:r>
          </a:p>
          <a:p>
            <a:pPr eaLnBrk="1" hangingPunct="1"/>
            <a:r>
              <a:rPr lang="en-GB" sz="2800" smtClean="0"/>
              <a:t>Associativety,  Commutativity</a:t>
            </a:r>
            <a:r>
              <a:rPr lang="en-GB" sz="2400" smtClean="0"/>
              <a:t>,   </a:t>
            </a:r>
            <a:r>
              <a:rPr lang="en-GB" sz="2800" smtClean="0"/>
              <a:t>Distributivity</a:t>
            </a:r>
            <a:endParaRPr lang="en-GB" sz="2400" smtClean="0"/>
          </a:p>
          <a:p>
            <a:pPr eaLnBrk="1" hangingPunct="1"/>
            <a:r>
              <a:rPr lang="en-GB" sz="2800" smtClean="0"/>
              <a:t>Closure:	</a:t>
            </a:r>
            <a:endParaRPr lang="en-GB" sz="2400" smtClean="0"/>
          </a:p>
          <a:p>
            <a:pPr eaLnBrk="1" hangingPunct="1"/>
            <a:r>
              <a:rPr lang="en-GB" sz="2800" smtClean="0"/>
              <a:t>Identities: </a:t>
            </a:r>
            <a:endParaRPr lang="en-GB" sz="2400" smtClean="0"/>
          </a:p>
          <a:p>
            <a:pPr eaLnBrk="1" hangingPunct="1"/>
            <a:r>
              <a:rPr lang="en-GB" sz="2800" smtClean="0"/>
              <a:t>Additive inverse: </a:t>
            </a:r>
            <a:endParaRPr lang="en-GB" sz="2400" smtClean="0"/>
          </a:p>
          <a:p>
            <a:pPr eaLnBrk="1" hangingPunct="1"/>
            <a:r>
              <a:rPr lang="en-GB" sz="2800" smtClean="0"/>
              <a:t>Multiplicative inverse: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{ integers, </a:t>
            </a:r>
            <a:r>
              <a:rPr lang="en-GB" sz="2800" smtClean="0"/>
              <a:t>+, </a:t>
            </a:r>
            <a:r>
              <a:rPr lang="en-US" sz="2800" smtClean="0"/>
              <a:t>· } is NOT a field.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multiplicative inverse doesn’t exist!</a:t>
            </a:r>
          </a:p>
          <a:p>
            <a:pPr eaLnBrk="1" hangingPunct="1">
              <a:buFontTx/>
              <a:buNone/>
            </a:pPr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Finite Fields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52988"/>
          </a:xfrm>
        </p:spPr>
        <p:txBody>
          <a:bodyPr/>
          <a:lstStyle/>
          <a:p>
            <a:pPr eaLnBrk="1" hangingPunct="1"/>
            <a:r>
              <a:rPr lang="en-GB" smtClean="0"/>
              <a:t>A finite field is simply a field with a finite number of elements.</a:t>
            </a:r>
          </a:p>
          <a:p>
            <a:pPr eaLnBrk="1" hangingPunct="1"/>
            <a:r>
              <a:rPr lang="en-GB" smtClean="0"/>
              <a:t>Finite fields have become increasingly important in real life applications, such as cryptography and error correction.</a:t>
            </a:r>
          </a:p>
          <a:p>
            <a:pPr eaLnBrk="1" hangingPunct="1"/>
            <a:r>
              <a:rPr lang="en-GB" smtClean="0"/>
              <a:t>Mostly used finite field is called Galois Field, GF(p). F = {0,1,2, ... p-1} p is a prime</a:t>
            </a:r>
          </a:p>
          <a:p>
            <a:pPr eaLnBrk="1" hangingPunct="1">
              <a:buFontTx/>
              <a:buNone/>
            </a:pPr>
            <a:r>
              <a:rPr lang="en-GB" smtClean="0"/>
              <a:t>	the ‘+’ and ‘</a:t>
            </a:r>
            <a:r>
              <a:rPr lang="en-US" smtClean="0"/>
              <a:t>·’ are</a:t>
            </a:r>
            <a:r>
              <a:rPr lang="en-GB" smtClean="0"/>
              <a:t> operated under modular p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z="3200" smtClean="0"/>
              <a:t>GF(7) = {0,1,2,3,4,5,6}</a:t>
            </a:r>
            <a:br>
              <a:rPr lang="en-GB" sz="3200" smtClean="0"/>
            </a:br>
            <a:r>
              <a:rPr lang="en-GB" sz="3200" smtClean="0"/>
              <a:t>		arithmetic in GF(7)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950913" y="2368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295" name="Group 103"/>
          <p:cNvGraphicFramePr>
            <a:graphicFrameLocks noGrp="1"/>
          </p:cNvGraphicFramePr>
          <p:nvPr/>
        </p:nvGraphicFramePr>
        <p:xfrm>
          <a:off x="539750" y="1557338"/>
          <a:ext cx="2808288" cy="4145280"/>
        </p:xfrm>
        <a:graphic>
          <a:graphicData uri="http://schemas.openxmlformats.org/drawingml/2006/table">
            <a:tbl>
              <a:tblPr/>
              <a:tblGrid>
                <a:gridCol w="350838"/>
                <a:gridCol w="347662"/>
                <a:gridCol w="349250"/>
                <a:gridCol w="350838"/>
                <a:gridCol w="349250"/>
                <a:gridCol w="349250"/>
                <a:gridCol w="373062"/>
                <a:gridCol w="338138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80" name="Group 188"/>
          <p:cNvGraphicFramePr>
            <a:graphicFrameLocks noGrp="1"/>
          </p:cNvGraphicFramePr>
          <p:nvPr/>
        </p:nvGraphicFramePr>
        <p:xfrm>
          <a:off x="3635375" y="1557338"/>
          <a:ext cx="2808288" cy="4145280"/>
        </p:xfrm>
        <a:graphic>
          <a:graphicData uri="http://schemas.openxmlformats.org/drawingml/2006/table">
            <a:tbl>
              <a:tblPr/>
              <a:tblGrid>
                <a:gridCol w="350838"/>
                <a:gridCol w="347662"/>
                <a:gridCol w="349250"/>
                <a:gridCol w="350838"/>
                <a:gridCol w="349250"/>
                <a:gridCol w="349250"/>
                <a:gridCol w="373062"/>
                <a:gridCol w="338138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44" name="Group 252"/>
          <p:cNvGraphicFramePr>
            <a:graphicFrameLocks noGrp="1"/>
          </p:cNvGraphicFramePr>
          <p:nvPr/>
        </p:nvGraphicFramePr>
        <p:xfrm>
          <a:off x="6732588" y="1557338"/>
          <a:ext cx="2016125" cy="4145280"/>
        </p:xfrm>
        <a:graphic>
          <a:graphicData uri="http://schemas.openxmlformats.org/drawingml/2006/table">
            <a:tbl>
              <a:tblPr/>
              <a:tblGrid>
                <a:gridCol w="671512"/>
                <a:gridCol w="673100"/>
                <a:gridCol w="671513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GB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" name="Text Box 253"/>
          <p:cNvSpPr txBox="1">
            <a:spLocks noChangeArrowheads="1"/>
          </p:cNvSpPr>
          <p:nvPr/>
        </p:nvSpPr>
        <p:spPr bwMode="auto">
          <a:xfrm>
            <a:off x="827088" y="5876925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addition modular 7</a:t>
            </a:r>
          </a:p>
        </p:txBody>
      </p:sp>
      <p:sp>
        <p:nvSpPr>
          <p:cNvPr id="8401" name="Text Box 254"/>
          <p:cNvSpPr txBox="1">
            <a:spLocks noChangeArrowheads="1"/>
          </p:cNvSpPr>
          <p:nvPr/>
        </p:nvSpPr>
        <p:spPr bwMode="auto">
          <a:xfrm>
            <a:off x="3635375" y="5876925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multiplicative modular 7</a:t>
            </a:r>
          </a:p>
        </p:txBody>
      </p:sp>
      <p:sp>
        <p:nvSpPr>
          <p:cNvPr id="8402" name="Text Box 255"/>
          <p:cNvSpPr txBox="1">
            <a:spLocks noChangeArrowheads="1"/>
          </p:cNvSpPr>
          <p:nvPr/>
        </p:nvSpPr>
        <p:spPr bwMode="auto">
          <a:xfrm>
            <a:off x="6737350" y="5876925"/>
            <a:ext cx="240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additive and </a:t>
            </a:r>
          </a:p>
          <a:p>
            <a:r>
              <a:rPr lang="en-GB"/>
              <a:t>multiplicative inverses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What if p =4 ? not a prime ! </a:t>
            </a:r>
            <a:br>
              <a:rPr lang="en-GB" sz="4000" smtClean="0"/>
            </a:br>
            <a:r>
              <a:rPr lang="en-GB" sz="4000" smtClean="0"/>
              <a:t>{ 0, 1, 2, 3 }</a:t>
            </a:r>
          </a:p>
        </p:txBody>
      </p:sp>
      <p:graphicFrame>
        <p:nvGraphicFramePr>
          <p:cNvPr id="27779" name="Group 131"/>
          <p:cNvGraphicFramePr>
            <a:graphicFrameLocks noGrp="1"/>
          </p:cNvGraphicFramePr>
          <p:nvPr>
            <p:ph sz="half" idx="1"/>
          </p:nvPr>
        </p:nvGraphicFramePr>
        <p:xfrm>
          <a:off x="611188" y="1773238"/>
          <a:ext cx="2665412" cy="296767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1812"/>
                <a:gridCol w="533400"/>
                <a:gridCol w="5334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780" name="Group 132"/>
          <p:cNvGraphicFramePr>
            <a:graphicFrameLocks noGrp="1"/>
          </p:cNvGraphicFramePr>
          <p:nvPr>
            <p:ph sz="quarter" idx="2"/>
          </p:nvPr>
        </p:nvGraphicFramePr>
        <p:xfrm>
          <a:off x="3419475" y="1773238"/>
          <a:ext cx="2592388" cy="2999423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5938"/>
                <a:gridCol w="520700"/>
                <a:gridCol w="517525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776" name="Group 128"/>
          <p:cNvGraphicFramePr>
            <a:graphicFrameLocks noGrp="1"/>
          </p:cNvGraphicFramePr>
          <p:nvPr>
            <p:ph sz="quarter" idx="3"/>
          </p:nvPr>
        </p:nvGraphicFramePr>
        <p:xfrm>
          <a:off x="6372225" y="1773238"/>
          <a:ext cx="1871663" cy="2990852"/>
        </p:xfrm>
        <a:graphic>
          <a:graphicData uri="http://schemas.openxmlformats.org/drawingml/2006/table">
            <a:tbl>
              <a:tblPr/>
              <a:tblGrid>
                <a:gridCol w="623888"/>
                <a:gridCol w="623887"/>
                <a:gridCol w="623888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GB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" name="Text Box 133"/>
          <p:cNvSpPr txBox="1">
            <a:spLocks noChangeArrowheads="1"/>
          </p:cNvSpPr>
          <p:nvPr/>
        </p:nvSpPr>
        <p:spPr bwMode="auto">
          <a:xfrm>
            <a:off x="539750" y="5013325"/>
            <a:ext cx="79930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F= {0,1,…p-1} when p is not a prime, F is not a finite field. </a:t>
            </a:r>
          </a:p>
          <a:p>
            <a:r>
              <a:rPr lang="en-GB" sz="2800"/>
              <a:t>All factors of p don’t have multiplicative inverses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82" name="Group 418"/>
          <p:cNvGraphicFramePr>
            <a:graphicFrameLocks noGrp="1"/>
          </p:cNvGraphicFramePr>
          <p:nvPr/>
        </p:nvGraphicFramePr>
        <p:xfrm>
          <a:off x="971550" y="836613"/>
          <a:ext cx="6696075" cy="5547360"/>
        </p:xfrm>
        <a:graphic>
          <a:graphicData uri="http://schemas.openxmlformats.org/drawingml/2006/table">
            <a:tbl>
              <a:tblPr/>
              <a:tblGrid>
                <a:gridCol w="479425"/>
                <a:gridCol w="477838"/>
                <a:gridCol w="479425"/>
                <a:gridCol w="476250"/>
                <a:gridCol w="477837"/>
                <a:gridCol w="479425"/>
                <a:gridCol w="479425"/>
                <a:gridCol w="476250"/>
                <a:gridCol w="479425"/>
                <a:gridCol w="477838"/>
                <a:gridCol w="476250"/>
                <a:gridCol w="479425"/>
                <a:gridCol w="477837"/>
                <a:gridCol w="47942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69" name="Text Box 419"/>
          <p:cNvSpPr txBox="1">
            <a:spLocks noChangeArrowheads="1"/>
          </p:cNvSpPr>
          <p:nvPr/>
        </p:nvSpPr>
        <p:spPr bwMode="auto">
          <a:xfrm>
            <a:off x="1476375" y="260350"/>
            <a:ext cx="251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Addition modular 13</a:t>
            </a:r>
          </a:p>
        </p:txBody>
      </p:sp>
      <p:sp>
        <p:nvSpPr>
          <p:cNvPr id="10470" name="Text Box 420"/>
          <p:cNvSpPr txBox="1">
            <a:spLocks noChangeArrowheads="1"/>
          </p:cNvSpPr>
          <p:nvPr/>
        </p:nvSpPr>
        <p:spPr bwMode="auto">
          <a:xfrm>
            <a:off x="5148263" y="260350"/>
            <a:ext cx="361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As a home work, fill in this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1480</Words>
  <Application>Microsoft Office PowerPoint</Application>
  <PresentationFormat>On-screen Show (4:3)</PresentationFormat>
  <Paragraphs>618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宋体</vt:lpstr>
      <vt:lpstr>Arial</vt:lpstr>
      <vt:lpstr>Wingdings</vt:lpstr>
      <vt:lpstr>Default Design</vt:lpstr>
      <vt:lpstr>Week Three Tutorial   Finite Fields</vt:lpstr>
      <vt:lpstr>A Field  is  { F, +, ∙ }</vt:lpstr>
      <vt:lpstr>two operations = four operations</vt:lpstr>
      <vt:lpstr>Example 1</vt:lpstr>
      <vt:lpstr>Example 2</vt:lpstr>
      <vt:lpstr>Finite Fields</vt:lpstr>
      <vt:lpstr>GF(7) = {0,1,2,3,4,5,6}   arithmetic in GF(7)</vt:lpstr>
      <vt:lpstr>What if p =4 ? not a prime !  { 0, 1, 2, 3 }</vt:lpstr>
      <vt:lpstr>PowerPoint Presentation</vt:lpstr>
      <vt:lpstr>PowerPoint Presentation</vt:lpstr>
      <vt:lpstr>PowerPoint Presentation</vt:lpstr>
      <vt:lpstr>More on Modular Arithmetic </vt:lpstr>
      <vt:lpstr>Going back to this week’s double error correcting problem</vt:lpstr>
      <vt:lpstr>Go through a decode example by hand      </vt:lpstr>
      <vt:lpstr>Go through a decode example by hand      </vt:lpstr>
      <vt:lpstr>Go through a decode example by hand</vt:lpstr>
      <vt:lpstr>Summary on decoding BCH(10,6)</vt:lpstr>
      <vt:lpstr>Unusable umbers under BCH(10,6)</vt:lpstr>
      <vt:lpstr>Some revision questions (1)</vt:lpstr>
      <vt:lpstr>Some revision questions (2)</vt:lpstr>
      <vt:lpstr>How to Work Out Generator Matrix G from Parity Checking Matrix H (Ignore if you are not interested.     All calculations over GF(11))</vt:lpstr>
      <vt:lpstr>How to Work Out Generator Matrix G from Parity Checking Matrix H</vt:lpstr>
      <vt:lpstr>How to Work Out Generator Matrix G from Parity Checking Matrix H (cont.)</vt:lpstr>
      <vt:lpstr>PowerPoint Presentation</vt:lpstr>
    </vt:vector>
  </TitlesOfParts>
  <Company>CEMS UWE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5 - Finite Fields</dc:title>
  <dc:creator>ryang</dc:creator>
  <cp:lastModifiedBy>Rong Yang</cp:lastModifiedBy>
  <cp:revision>54</cp:revision>
  <cp:lastPrinted>2014-10-06T17:05:02Z</cp:lastPrinted>
  <dcterms:created xsi:type="dcterms:W3CDTF">2008-10-17T14:47:58Z</dcterms:created>
  <dcterms:modified xsi:type="dcterms:W3CDTF">2017-10-10T15:41:23Z</dcterms:modified>
</cp:coreProperties>
</file>