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8"/>
  </p:notesMasterIdLst>
  <p:handoutMasterIdLst>
    <p:handoutMasterId r:id="rId19"/>
  </p:handoutMasterIdLst>
  <p:sldIdLst>
    <p:sldId id="256" r:id="rId2"/>
    <p:sldId id="306" r:id="rId3"/>
    <p:sldId id="291" r:id="rId4"/>
    <p:sldId id="292" r:id="rId5"/>
    <p:sldId id="304" r:id="rId6"/>
    <p:sldId id="293" r:id="rId7"/>
    <p:sldId id="308" r:id="rId8"/>
    <p:sldId id="301" r:id="rId9"/>
    <p:sldId id="309" r:id="rId10"/>
    <p:sldId id="311" r:id="rId11"/>
    <p:sldId id="310" r:id="rId12"/>
    <p:sldId id="302" r:id="rId13"/>
    <p:sldId id="303" r:id="rId14"/>
    <p:sldId id="300" r:id="rId15"/>
    <p:sldId id="312" r:id="rId16"/>
    <p:sldId id="314" r:id="rId17"/>
  </p:sldIdLst>
  <p:sldSz cx="9144000" cy="6858000" type="screen4x3"/>
  <p:notesSz cx="9872663" cy="6742113"/>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24">
          <p15:clr>
            <a:srgbClr val="A4A3A4"/>
          </p15:clr>
        </p15:guide>
        <p15:guide id="2" pos="311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0"/>
      </p:cViewPr>
      <p:guideLst>
        <p:guide orient="horz" pos="2160"/>
        <p:guide pos="2880"/>
      </p:guideLst>
    </p:cSldViewPr>
  </p:slideViewPr>
  <p:notesTextViewPr>
    <p:cViewPr>
      <p:scale>
        <a:sx n="100" d="100"/>
        <a:sy n="100" d="100"/>
      </p:scale>
      <p:origin x="0" y="0"/>
    </p:cViewPr>
  </p:notesTextViewPr>
  <p:notesViewPr>
    <p:cSldViewPr>
      <p:cViewPr varScale="1">
        <p:scale>
          <a:sx n="49" d="100"/>
          <a:sy n="49" d="100"/>
        </p:scale>
        <p:origin x="-1944" y="-90"/>
      </p:cViewPr>
      <p:guideLst>
        <p:guide orient="horz" pos="2124"/>
        <p:guide pos="311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4278154" cy="3371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r>
              <a:rPr lang="en-US"/>
              <a:t>Cryptography </a:t>
            </a:r>
          </a:p>
        </p:txBody>
      </p:sp>
      <p:sp>
        <p:nvSpPr>
          <p:cNvPr id="29699" name="Rectangle 3"/>
          <p:cNvSpPr>
            <a:spLocks noGrp="1" noChangeArrowheads="1"/>
          </p:cNvSpPr>
          <p:nvPr>
            <p:ph type="dt" sz="quarter" idx="1"/>
          </p:nvPr>
        </p:nvSpPr>
        <p:spPr bwMode="auto">
          <a:xfrm>
            <a:off x="5592224" y="0"/>
            <a:ext cx="4278154" cy="3371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fld id="{03C35F33-E2C0-4365-973C-D6D70E904312}" type="datetime2">
              <a:rPr lang="en-US"/>
              <a:pPr/>
              <a:t>Thursday, October 19, 2017</a:t>
            </a:fld>
            <a:endParaRPr lang="en-US"/>
          </a:p>
        </p:txBody>
      </p:sp>
      <p:sp>
        <p:nvSpPr>
          <p:cNvPr id="29700" name="Rectangle 4"/>
          <p:cNvSpPr>
            <a:spLocks noGrp="1" noChangeArrowheads="1"/>
          </p:cNvSpPr>
          <p:nvPr>
            <p:ph type="ftr" sz="quarter" idx="2"/>
          </p:nvPr>
        </p:nvSpPr>
        <p:spPr bwMode="auto">
          <a:xfrm>
            <a:off x="0" y="6403837"/>
            <a:ext cx="4278154" cy="3371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r>
              <a:rPr lang="en-US"/>
              <a:t>Tutorial week 4 - Cryptographic Hash Functions</a:t>
            </a:r>
            <a:endParaRPr lang="en-US" dirty="0"/>
          </a:p>
        </p:txBody>
      </p:sp>
      <p:sp>
        <p:nvSpPr>
          <p:cNvPr id="29701" name="Rectangle 5"/>
          <p:cNvSpPr>
            <a:spLocks noGrp="1" noChangeArrowheads="1"/>
          </p:cNvSpPr>
          <p:nvPr>
            <p:ph type="sldNum" sz="quarter" idx="3"/>
          </p:nvPr>
        </p:nvSpPr>
        <p:spPr bwMode="auto">
          <a:xfrm>
            <a:off x="5592224" y="6403837"/>
            <a:ext cx="4278154" cy="3371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EA147D9A-A319-4BAD-887D-EEC38AC634E2}" type="slidenum">
              <a:rPr lang="en-US"/>
              <a:pPr/>
              <a:t>‹#›</a:t>
            </a:fld>
            <a:endParaRPr lang="en-US" dirty="0"/>
          </a:p>
        </p:txBody>
      </p:sp>
    </p:spTree>
    <p:extLst>
      <p:ext uri="{BB962C8B-B14F-4D97-AF65-F5344CB8AC3E}">
        <p14:creationId xmlns:p14="http://schemas.microsoft.com/office/powerpoint/2010/main" val="17082464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4278154" cy="3371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r>
              <a:rPr lang="en-US"/>
              <a:t>Cryptography </a:t>
            </a:r>
          </a:p>
        </p:txBody>
      </p:sp>
      <p:sp>
        <p:nvSpPr>
          <p:cNvPr id="27651" name="Rectangle 3"/>
          <p:cNvSpPr>
            <a:spLocks noGrp="1" noChangeArrowheads="1"/>
          </p:cNvSpPr>
          <p:nvPr>
            <p:ph type="dt" idx="1"/>
          </p:nvPr>
        </p:nvSpPr>
        <p:spPr bwMode="auto">
          <a:xfrm>
            <a:off x="5592224" y="0"/>
            <a:ext cx="4278154" cy="3371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fld id="{740648FE-A6A4-4641-BDAE-F0F782B9AB47}" type="datetime2">
              <a:rPr lang="en-US"/>
              <a:pPr/>
              <a:t>Thursday, October 19, 2017</a:t>
            </a:fld>
            <a:endParaRPr lang="en-US"/>
          </a:p>
        </p:txBody>
      </p:sp>
      <p:sp>
        <p:nvSpPr>
          <p:cNvPr id="20484" name="Rectangle 4"/>
          <p:cNvSpPr>
            <a:spLocks noGrp="1" noRot="1" noChangeAspect="1" noChangeArrowheads="1" noTextEdit="1"/>
          </p:cNvSpPr>
          <p:nvPr>
            <p:ph type="sldImg" idx="2"/>
          </p:nvPr>
        </p:nvSpPr>
        <p:spPr bwMode="auto">
          <a:xfrm>
            <a:off x="3251200" y="506413"/>
            <a:ext cx="3370263" cy="2527300"/>
          </a:xfrm>
          <a:prstGeom prst="rect">
            <a:avLst/>
          </a:prstGeom>
          <a:noFill/>
          <a:ln w="9525">
            <a:solidFill>
              <a:srgbClr val="000000"/>
            </a:solidFill>
            <a:miter lim="800000"/>
            <a:headEnd/>
            <a:tailEnd/>
          </a:ln>
        </p:spPr>
      </p:sp>
      <p:sp>
        <p:nvSpPr>
          <p:cNvPr id="27653" name="Rectangle 5"/>
          <p:cNvSpPr>
            <a:spLocks noGrp="1" noChangeArrowheads="1"/>
          </p:cNvSpPr>
          <p:nvPr>
            <p:ph type="body" sz="quarter" idx="3"/>
          </p:nvPr>
        </p:nvSpPr>
        <p:spPr bwMode="auto">
          <a:xfrm>
            <a:off x="987267" y="3202504"/>
            <a:ext cx="7898130" cy="30339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654" name="Rectangle 6"/>
          <p:cNvSpPr>
            <a:spLocks noGrp="1" noChangeArrowheads="1"/>
          </p:cNvSpPr>
          <p:nvPr>
            <p:ph type="ftr" sz="quarter" idx="4"/>
          </p:nvPr>
        </p:nvSpPr>
        <p:spPr bwMode="auto">
          <a:xfrm>
            <a:off x="0" y="6403837"/>
            <a:ext cx="4278154" cy="3371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r>
              <a:rPr lang="en-US"/>
              <a:t>Tutorial week 4 - Cryptographic Hash Functions</a:t>
            </a:r>
          </a:p>
        </p:txBody>
      </p:sp>
      <p:sp>
        <p:nvSpPr>
          <p:cNvPr id="27655" name="Rectangle 7"/>
          <p:cNvSpPr>
            <a:spLocks noGrp="1" noChangeArrowheads="1"/>
          </p:cNvSpPr>
          <p:nvPr>
            <p:ph type="sldNum" sz="quarter" idx="5"/>
          </p:nvPr>
        </p:nvSpPr>
        <p:spPr bwMode="auto">
          <a:xfrm>
            <a:off x="5592224" y="6403837"/>
            <a:ext cx="4278154" cy="3371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6216BF44-473C-4540-AED6-B46CFC6538AE}" type="slidenum">
              <a:rPr lang="en-US"/>
              <a:pPr/>
              <a:t>‹#›</a:t>
            </a:fld>
            <a:endParaRPr lang="en-US"/>
          </a:p>
        </p:txBody>
      </p:sp>
    </p:spTree>
    <p:extLst>
      <p:ext uri="{BB962C8B-B14F-4D97-AF65-F5344CB8AC3E}">
        <p14:creationId xmlns:p14="http://schemas.microsoft.com/office/powerpoint/2010/main" val="2759321519"/>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a:noFill/>
        </p:spPr>
        <p:txBody>
          <a:bodyPr/>
          <a:lstStyle/>
          <a:p>
            <a:r>
              <a:rPr lang="en-US"/>
              <a:t>Cryptography </a:t>
            </a:r>
          </a:p>
        </p:txBody>
      </p:sp>
      <p:sp>
        <p:nvSpPr>
          <p:cNvPr id="21507" name="Rectangle 3"/>
          <p:cNvSpPr>
            <a:spLocks noGrp="1" noChangeArrowheads="1"/>
          </p:cNvSpPr>
          <p:nvPr>
            <p:ph type="dt" sz="quarter" idx="1"/>
          </p:nvPr>
        </p:nvSpPr>
        <p:spPr>
          <a:noFill/>
        </p:spPr>
        <p:txBody>
          <a:bodyPr/>
          <a:lstStyle/>
          <a:p>
            <a:fld id="{A29285A0-1954-4679-B409-403A783777DE}" type="datetime2">
              <a:rPr lang="en-US"/>
              <a:pPr/>
              <a:t>Thursday, October 19, 2017</a:t>
            </a:fld>
            <a:endParaRPr lang="en-US"/>
          </a:p>
        </p:txBody>
      </p:sp>
      <p:sp>
        <p:nvSpPr>
          <p:cNvPr id="21508" name="Rectangle 6"/>
          <p:cNvSpPr>
            <a:spLocks noGrp="1" noChangeArrowheads="1"/>
          </p:cNvSpPr>
          <p:nvPr>
            <p:ph type="ftr" sz="quarter" idx="4"/>
          </p:nvPr>
        </p:nvSpPr>
        <p:spPr>
          <a:noFill/>
        </p:spPr>
        <p:txBody>
          <a:bodyPr/>
          <a:lstStyle/>
          <a:p>
            <a:r>
              <a:rPr lang="en-US"/>
              <a:t>Tutorial week 4 - Cryptographic Hash Functions</a:t>
            </a:r>
          </a:p>
        </p:txBody>
      </p:sp>
      <p:sp>
        <p:nvSpPr>
          <p:cNvPr id="21509" name="Rectangle 7"/>
          <p:cNvSpPr>
            <a:spLocks noGrp="1" noChangeArrowheads="1"/>
          </p:cNvSpPr>
          <p:nvPr>
            <p:ph type="sldNum" sz="quarter" idx="5"/>
          </p:nvPr>
        </p:nvSpPr>
        <p:spPr>
          <a:noFill/>
        </p:spPr>
        <p:txBody>
          <a:bodyPr/>
          <a:lstStyle/>
          <a:p>
            <a:fld id="{97A1D9BC-36B2-4427-BDBF-32C81C588942}" type="slidenum">
              <a:rPr lang="en-US"/>
              <a:pPr/>
              <a:t>1</a:t>
            </a:fld>
            <a:endParaRPr lang="en-US"/>
          </a:p>
        </p:txBody>
      </p:sp>
      <p:sp>
        <p:nvSpPr>
          <p:cNvPr id="21510" name="Rectangle 2"/>
          <p:cNvSpPr>
            <a:spLocks noGrp="1" noRot="1" noChangeAspect="1" noChangeArrowheads="1" noTextEdit="1"/>
          </p:cNvSpPr>
          <p:nvPr>
            <p:ph type="sldImg"/>
          </p:nvPr>
        </p:nvSpPr>
        <p:spPr>
          <a:ln/>
        </p:spPr>
      </p:sp>
      <p:sp>
        <p:nvSpPr>
          <p:cNvPr id="21511" name="Rectangle 3"/>
          <p:cNvSpPr>
            <a:spLocks noGrp="1" noChangeArrowheads="1"/>
          </p:cNvSpPr>
          <p:nvPr>
            <p:ph type="body" idx="1"/>
          </p:nvPr>
        </p:nvSpPr>
        <p:spPr>
          <a:noFill/>
          <a:ln/>
        </p:spPr>
        <p:txBody>
          <a:bodyPr/>
          <a:lstStyle/>
          <a:p>
            <a:pPr eaLnBrk="1" hangingPunct="1"/>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pPr>
              <a:defRPr/>
            </a:pPr>
            <a:r>
              <a:rPr lang="en-US"/>
              <a:t>Cryptography </a:t>
            </a:r>
          </a:p>
        </p:txBody>
      </p:sp>
      <p:sp>
        <p:nvSpPr>
          <p:cNvPr id="5" name="Date Placeholder 4"/>
          <p:cNvSpPr>
            <a:spLocks noGrp="1"/>
          </p:cNvSpPr>
          <p:nvPr>
            <p:ph type="dt" idx="11"/>
          </p:nvPr>
        </p:nvSpPr>
        <p:spPr/>
        <p:txBody>
          <a:bodyPr/>
          <a:lstStyle/>
          <a:p>
            <a:fld id="{740648FE-A6A4-4641-BDAE-F0F782B9AB47}" type="datetime2">
              <a:rPr lang="en-US" smtClean="0"/>
              <a:pPr/>
              <a:t>Thursday, October 19, 2017</a:t>
            </a:fld>
            <a:endParaRPr lang="en-US"/>
          </a:p>
        </p:txBody>
      </p:sp>
      <p:sp>
        <p:nvSpPr>
          <p:cNvPr id="6" name="Footer Placeholder 5"/>
          <p:cNvSpPr>
            <a:spLocks noGrp="1"/>
          </p:cNvSpPr>
          <p:nvPr>
            <p:ph type="ftr" sz="quarter" idx="12"/>
          </p:nvPr>
        </p:nvSpPr>
        <p:spPr/>
        <p:txBody>
          <a:bodyPr/>
          <a:lstStyle/>
          <a:p>
            <a:pPr>
              <a:defRPr/>
            </a:pPr>
            <a:r>
              <a:rPr lang="en-US"/>
              <a:t>Tutorial week 4 - Cryptographic Hash Functions</a:t>
            </a:r>
          </a:p>
        </p:txBody>
      </p:sp>
      <p:sp>
        <p:nvSpPr>
          <p:cNvPr id="7" name="Slide Number Placeholder 6"/>
          <p:cNvSpPr>
            <a:spLocks noGrp="1"/>
          </p:cNvSpPr>
          <p:nvPr>
            <p:ph type="sldNum" sz="quarter" idx="13"/>
          </p:nvPr>
        </p:nvSpPr>
        <p:spPr/>
        <p:txBody>
          <a:bodyPr/>
          <a:lstStyle/>
          <a:p>
            <a:fld id="{6216BF44-473C-4540-AED6-B46CFC6538AE}" type="slidenum">
              <a:rPr lang="en-US" smtClean="0"/>
              <a:pPr/>
              <a:t>16</a:t>
            </a:fld>
            <a:endParaRPr lang="en-US"/>
          </a:p>
        </p:txBody>
      </p:sp>
    </p:spTree>
    <p:extLst>
      <p:ext uri="{BB962C8B-B14F-4D97-AF65-F5344CB8AC3E}">
        <p14:creationId xmlns:p14="http://schemas.microsoft.com/office/powerpoint/2010/main" val="2470303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C3D7D0E7-EE7E-4BF9-B584-71B411E8FE1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14A1A0EE-46CE-42D8-A219-F56BE34CF75D}"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595F3EA1-4618-4A08-9DA7-F2C2F12236E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F91A519-85C1-47FC-9B0E-E83A1A83FCC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62550D5-3BBE-429E-A3A5-972A4C5112D1}"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12EEACF-E177-44DD-B2F8-4D1535FC9E0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C0E3233E-AC76-4E9C-A6AE-BD51FBADCB4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D4E1BF84-A1B6-4366-A564-24496564D3D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8F7653D6-50A9-471A-BCB9-D838633DA95B}"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025231A4-575E-438E-8585-E466648E1B5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254EFA0B-36E4-4255-8370-9914BE78E563}"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42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endParaRPr lang="en-US"/>
          </a:p>
        </p:txBody>
      </p:sp>
      <p:sp>
        <p:nvSpPr>
          <p:cNvPr id="542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endParaRPr lang="en-US"/>
          </a:p>
        </p:txBody>
      </p:sp>
      <p:sp>
        <p:nvSpPr>
          <p:cNvPr id="542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569787BD-9092-4D52-B5A0-CE0D944604E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en.wikipedia.org/wiki/SHA-1" TargetMode="External"/><Relationship Id="rId2" Type="http://schemas.openxmlformats.org/officeDocument/2006/relationships/hyperlink" Target="http://en.wikipedia.org/wiki/MD5"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SHA-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5"/>
          <p:cNvSpPr>
            <a:spLocks noGrp="1"/>
          </p:cNvSpPr>
          <p:nvPr>
            <p:ph type="sldNum" sz="quarter" idx="12"/>
          </p:nvPr>
        </p:nvSpPr>
        <p:spPr>
          <a:noFill/>
        </p:spPr>
        <p:txBody>
          <a:bodyPr/>
          <a:lstStyle/>
          <a:p>
            <a:fld id="{055279A4-E67D-47E5-87C2-FEF3B168049E}" type="slidenum">
              <a:rPr lang="en-US"/>
              <a:pPr/>
              <a:t>1</a:t>
            </a:fld>
            <a:endParaRPr lang="en-US"/>
          </a:p>
        </p:txBody>
      </p:sp>
      <p:sp>
        <p:nvSpPr>
          <p:cNvPr id="2051" name="Rectangle 4"/>
          <p:cNvSpPr>
            <a:spLocks noGrp="1" noChangeArrowheads="1"/>
          </p:cNvSpPr>
          <p:nvPr>
            <p:ph type="ctrTitle"/>
          </p:nvPr>
        </p:nvSpPr>
        <p:spPr>
          <a:xfrm>
            <a:off x="533400" y="685800"/>
            <a:ext cx="7848600" cy="2286000"/>
          </a:xfrm>
        </p:spPr>
        <p:txBody>
          <a:bodyPr/>
          <a:lstStyle/>
          <a:p>
            <a:pPr eaLnBrk="1" hangingPunct="1"/>
            <a:br>
              <a:rPr lang="en-GB" sz="4000" dirty="0"/>
            </a:br>
            <a:r>
              <a:rPr lang="en-GB" sz="4000" dirty="0"/>
              <a:t>    Cryptographic Hash Functions</a:t>
            </a:r>
            <a:endParaRPr lang="en-US" sz="4000" dirty="0"/>
          </a:p>
        </p:txBody>
      </p:sp>
      <p:sp>
        <p:nvSpPr>
          <p:cNvPr id="2052" name="Rectangle 5"/>
          <p:cNvSpPr>
            <a:spLocks noGrp="1" noChangeArrowheads="1"/>
          </p:cNvSpPr>
          <p:nvPr>
            <p:ph type="subTitle" idx="1"/>
          </p:nvPr>
        </p:nvSpPr>
        <p:spPr>
          <a:xfrm>
            <a:off x="685800" y="2895600"/>
            <a:ext cx="7696200" cy="3352800"/>
          </a:xfrm>
        </p:spPr>
        <p:txBody>
          <a:bodyPr/>
          <a:lstStyle/>
          <a:p>
            <a:pPr eaLnBrk="1" hangingPunct="1"/>
            <a:r>
              <a:rPr lang="en-US" dirty="0"/>
              <a:t>One Way Functions</a:t>
            </a:r>
          </a:p>
          <a:p>
            <a:pPr eaLnBrk="1" hangingPunct="1"/>
            <a:r>
              <a:rPr lang="en-US" dirty="0"/>
              <a:t>The Password Problem</a:t>
            </a:r>
            <a:endParaRPr lang="en-GB" dirty="0"/>
          </a:p>
          <a:p>
            <a:pPr eaLnBrk="1" hangingPunct="1"/>
            <a:r>
              <a:rPr lang="en-GB" dirty="0"/>
              <a:t>Hash functions</a:t>
            </a:r>
          </a:p>
          <a:p>
            <a:pPr eaLnBrk="1" hangingPunct="1"/>
            <a:r>
              <a:rPr lang="en-GB" dirty="0"/>
              <a:t>Cryptographic Hash Functions</a:t>
            </a:r>
          </a:p>
          <a:p>
            <a:pPr eaLnBrk="1" hangingPunct="1"/>
            <a:endParaRPr lang="en-US" dirty="0"/>
          </a:p>
        </p:txBody>
      </p:sp>
      <p:sp>
        <p:nvSpPr>
          <p:cNvPr id="2" name="Date Placeholder 1"/>
          <p:cNvSpPr>
            <a:spLocks noGrp="1"/>
          </p:cNvSpPr>
          <p:nvPr>
            <p:ph type="dt" sz="half" idx="10"/>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p>
            <a:fld id="{85921F9E-CE38-41BB-8EFE-CE89D84391BA}" type="slidenum">
              <a:rPr lang="en-US"/>
              <a:pPr/>
              <a:t>10</a:t>
            </a:fld>
            <a:endParaRPr lang="en-US"/>
          </a:p>
        </p:txBody>
      </p:sp>
      <p:sp>
        <p:nvSpPr>
          <p:cNvPr id="12291" name="Rectangle 2"/>
          <p:cNvSpPr>
            <a:spLocks noGrp="1" noChangeArrowheads="1"/>
          </p:cNvSpPr>
          <p:nvPr>
            <p:ph type="title"/>
          </p:nvPr>
        </p:nvSpPr>
        <p:spPr>
          <a:xfrm>
            <a:off x="533400" y="304800"/>
            <a:ext cx="8229600" cy="1189038"/>
          </a:xfrm>
        </p:spPr>
        <p:txBody>
          <a:bodyPr/>
          <a:lstStyle/>
          <a:p>
            <a:pPr eaLnBrk="1" hangingPunct="1"/>
            <a:r>
              <a:rPr lang="en-GB" dirty="0"/>
              <a:t>Birthday attack </a:t>
            </a:r>
            <a:br>
              <a:rPr lang="en-GB" dirty="0"/>
            </a:br>
            <a:r>
              <a:rPr lang="en-GB" sz="2400" dirty="0"/>
              <a:t>(assume we use people’s birthday as a hash function)</a:t>
            </a:r>
          </a:p>
        </p:txBody>
      </p:sp>
      <p:sp>
        <p:nvSpPr>
          <p:cNvPr id="12292" name="Rectangle 3"/>
          <p:cNvSpPr>
            <a:spLocks noGrp="1" noChangeArrowheads="1"/>
          </p:cNvSpPr>
          <p:nvPr>
            <p:ph type="body" idx="1"/>
          </p:nvPr>
        </p:nvSpPr>
        <p:spPr>
          <a:xfrm>
            <a:off x="457200" y="1752600"/>
            <a:ext cx="8229600" cy="4373563"/>
          </a:xfrm>
        </p:spPr>
        <p:txBody>
          <a:bodyPr/>
          <a:lstStyle/>
          <a:p>
            <a:pPr eaLnBrk="1" hangingPunct="1">
              <a:buNone/>
            </a:pPr>
            <a:endParaRPr lang="en-GB" dirty="0"/>
          </a:p>
          <a:p>
            <a:pPr eaLnBrk="1" hangingPunct="1"/>
            <a:r>
              <a:rPr lang="en-GB" dirty="0"/>
              <a:t>The problem is to compute the approximate probability that in a room of </a:t>
            </a:r>
            <a:r>
              <a:rPr lang="en-GB" i="1" dirty="0"/>
              <a:t>n</a:t>
            </a:r>
            <a:r>
              <a:rPr lang="en-GB" dirty="0"/>
              <a:t> people, at least two have the same birthday </a:t>
            </a:r>
          </a:p>
          <a:p>
            <a:pPr eaLnBrk="1" hangingPunct="1">
              <a:buNone/>
            </a:pPr>
            <a:endParaRPr lang="en-GB" dirty="0"/>
          </a:p>
          <a:p>
            <a:pPr eaLnBrk="1" hangingPunct="1"/>
            <a:r>
              <a:rPr lang="en-GB" dirty="0"/>
              <a:t>When  n = 23, it is about 50.7 %   !!!</a:t>
            </a:r>
          </a:p>
          <a:p>
            <a:pPr eaLnBrk="1" hangingPunct="1"/>
            <a:r>
              <a:rPr lang="en-GB" dirty="0"/>
              <a:t>Collision is inevitable.  </a:t>
            </a:r>
          </a:p>
          <a:p>
            <a:pPr eaLnBrk="1" hangingPunct="1"/>
            <a:endParaRPr lang="en-GB" dirty="0"/>
          </a:p>
        </p:txBody>
      </p:sp>
      <p:sp>
        <p:nvSpPr>
          <p:cNvPr id="2" name="Date Placeholder 1"/>
          <p:cNvSpPr>
            <a:spLocks noGrp="1"/>
          </p:cNvSpPr>
          <p:nvPr>
            <p:ph type="dt" sz="half" idx="10"/>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p>
            <a:fld id="{34D02FC6-6DF7-49F4-9236-794EE058363B}" type="slidenum">
              <a:rPr lang="en-US"/>
              <a:pPr/>
              <a:t>11</a:t>
            </a:fld>
            <a:endParaRPr lang="en-US"/>
          </a:p>
        </p:txBody>
      </p:sp>
      <p:sp>
        <p:nvSpPr>
          <p:cNvPr id="13316" name="Rectangle 3"/>
          <p:cNvSpPr>
            <a:spLocks noGrp="1" noChangeArrowheads="1"/>
          </p:cNvSpPr>
          <p:nvPr>
            <p:ph type="body" idx="1"/>
          </p:nvPr>
        </p:nvSpPr>
        <p:spPr>
          <a:xfrm>
            <a:off x="533400" y="914400"/>
            <a:ext cx="8610600" cy="5562600"/>
          </a:xfrm>
        </p:spPr>
        <p:txBody>
          <a:bodyPr/>
          <a:lstStyle/>
          <a:p>
            <a:pPr eaLnBrk="1" hangingPunct="1">
              <a:buFontTx/>
              <a:buNone/>
            </a:pPr>
            <a:r>
              <a:rPr lang="en-GB" dirty="0"/>
              <a:t>Collision is inevitable.  </a:t>
            </a:r>
          </a:p>
          <a:p>
            <a:pPr eaLnBrk="1" hangingPunct="1">
              <a:buFontTx/>
              <a:buNone/>
            </a:pPr>
            <a:r>
              <a:rPr lang="en-GB" dirty="0"/>
              <a:t>But we want to minimise it. </a:t>
            </a:r>
          </a:p>
          <a:p>
            <a:pPr eaLnBrk="1" hangingPunct="1">
              <a:buFontTx/>
              <a:buNone/>
            </a:pPr>
            <a:r>
              <a:rPr lang="en-GB" dirty="0"/>
              <a:t> Which of the following is the best</a:t>
            </a:r>
          </a:p>
          <a:p>
            <a:pPr eaLnBrk="1" hangingPunct="1">
              <a:buFontTx/>
              <a:buNone/>
            </a:pPr>
            <a:r>
              <a:rPr lang="en-GB" dirty="0"/>
              <a:t>hash2(</a:t>
            </a:r>
            <a:r>
              <a:rPr lang="en-GB" dirty="0" err="1"/>
              <a:t>rong</a:t>
            </a:r>
            <a:r>
              <a:rPr lang="en-GB" dirty="0"/>
              <a:t>) = (</a:t>
            </a:r>
            <a:r>
              <a:rPr lang="en-GB" dirty="0" err="1"/>
              <a:t>ascii</a:t>
            </a:r>
            <a:r>
              <a:rPr lang="en-GB" dirty="0"/>
              <a:t>(r) + </a:t>
            </a:r>
            <a:r>
              <a:rPr lang="en-GB" dirty="0" err="1"/>
              <a:t>ascii</a:t>
            </a:r>
            <a:r>
              <a:rPr lang="en-GB" dirty="0"/>
              <a:t>(o) 				+</a:t>
            </a:r>
            <a:r>
              <a:rPr lang="en-GB" dirty="0" err="1"/>
              <a:t>ascii</a:t>
            </a:r>
            <a:r>
              <a:rPr lang="en-GB" dirty="0"/>
              <a:t>(n) +</a:t>
            </a:r>
            <a:r>
              <a:rPr lang="en-GB" dirty="0" err="1"/>
              <a:t>ascii</a:t>
            </a:r>
            <a:r>
              <a:rPr lang="en-GB" dirty="0"/>
              <a:t>(g)) mod 1017</a:t>
            </a:r>
          </a:p>
          <a:p>
            <a:pPr eaLnBrk="1" hangingPunct="1">
              <a:buFontTx/>
              <a:buNone/>
            </a:pPr>
            <a:r>
              <a:rPr lang="en-GB" dirty="0"/>
              <a:t>hash2.1(</a:t>
            </a:r>
            <a:r>
              <a:rPr lang="en-GB" dirty="0" err="1"/>
              <a:t>rong</a:t>
            </a:r>
            <a:r>
              <a:rPr lang="en-GB" dirty="0"/>
              <a:t>) = (</a:t>
            </a:r>
            <a:r>
              <a:rPr lang="en-GB" dirty="0" err="1"/>
              <a:t>ascii</a:t>
            </a:r>
            <a:r>
              <a:rPr lang="en-GB" dirty="0"/>
              <a:t>(r) + </a:t>
            </a:r>
            <a:r>
              <a:rPr lang="en-GB" dirty="0" err="1"/>
              <a:t>ascii</a:t>
            </a:r>
            <a:r>
              <a:rPr lang="en-GB" dirty="0"/>
              <a:t>(o) 				+</a:t>
            </a:r>
            <a:r>
              <a:rPr lang="en-GB" dirty="0" err="1"/>
              <a:t>ascii</a:t>
            </a:r>
            <a:r>
              <a:rPr lang="en-GB" dirty="0"/>
              <a:t>(n) +</a:t>
            </a:r>
            <a:r>
              <a:rPr lang="en-GB" dirty="0" err="1"/>
              <a:t>ascii</a:t>
            </a:r>
            <a:r>
              <a:rPr lang="en-GB" dirty="0"/>
              <a:t>(g)) mod 102</a:t>
            </a:r>
            <a:r>
              <a:rPr lang="en-GB" sz="4800" dirty="0"/>
              <a:t>4   </a:t>
            </a:r>
          </a:p>
          <a:p>
            <a:pPr eaLnBrk="1" hangingPunct="1">
              <a:buFontTx/>
              <a:buNone/>
            </a:pPr>
            <a:r>
              <a:rPr lang="en-GB" dirty="0"/>
              <a:t>hash2.3(</a:t>
            </a:r>
            <a:r>
              <a:rPr lang="en-GB" dirty="0" err="1"/>
              <a:t>rong</a:t>
            </a:r>
            <a:r>
              <a:rPr lang="en-GB" dirty="0"/>
              <a:t>) = (</a:t>
            </a:r>
            <a:r>
              <a:rPr lang="en-GB" dirty="0" err="1"/>
              <a:t>ascii</a:t>
            </a:r>
            <a:r>
              <a:rPr lang="en-GB" dirty="0"/>
              <a:t>(r) + </a:t>
            </a:r>
            <a:r>
              <a:rPr lang="en-GB" dirty="0" err="1"/>
              <a:t>ascii</a:t>
            </a:r>
            <a:r>
              <a:rPr lang="en-GB" dirty="0"/>
              <a:t>(o)x2 			+</a:t>
            </a:r>
            <a:r>
              <a:rPr lang="en-GB" dirty="0" err="1"/>
              <a:t>ascii</a:t>
            </a:r>
            <a:r>
              <a:rPr lang="en-GB" dirty="0"/>
              <a:t>(n)x4 +</a:t>
            </a:r>
            <a:r>
              <a:rPr lang="en-GB" dirty="0" err="1"/>
              <a:t>ascii</a:t>
            </a:r>
            <a:r>
              <a:rPr lang="en-GB" dirty="0"/>
              <a:t>(g))x8 mod 1017</a:t>
            </a:r>
          </a:p>
          <a:p>
            <a:pPr eaLnBrk="1" hangingPunct="1">
              <a:buFontTx/>
              <a:buNone/>
            </a:pPr>
            <a:endParaRPr lang="en-GB" dirty="0"/>
          </a:p>
        </p:txBody>
      </p:sp>
      <p:sp>
        <p:nvSpPr>
          <p:cNvPr id="2" name="Date Placeholder 1"/>
          <p:cNvSpPr>
            <a:spLocks noGrp="1"/>
          </p:cNvSpPr>
          <p:nvPr>
            <p:ph type="dt" sz="half" idx="10"/>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p:spPr>
        <p:txBody>
          <a:bodyPr/>
          <a:lstStyle/>
          <a:p>
            <a:fld id="{53DB01BF-8A60-4003-A930-F7C5B969DB92}" type="slidenum">
              <a:rPr lang="en-US"/>
              <a:pPr/>
              <a:t>12</a:t>
            </a:fld>
            <a:endParaRPr lang="en-US"/>
          </a:p>
        </p:txBody>
      </p:sp>
      <p:sp>
        <p:nvSpPr>
          <p:cNvPr id="14339" name="Rectangle 2"/>
          <p:cNvSpPr>
            <a:spLocks noGrp="1" noChangeArrowheads="1"/>
          </p:cNvSpPr>
          <p:nvPr>
            <p:ph type="title"/>
          </p:nvPr>
        </p:nvSpPr>
        <p:spPr/>
        <p:txBody>
          <a:bodyPr/>
          <a:lstStyle/>
          <a:p>
            <a:pPr eaLnBrk="1" hangingPunct="1"/>
            <a:r>
              <a:rPr lang="en-GB" sz="4000"/>
              <a:t>Hashing is also used in information security applications</a:t>
            </a:r>
          </a:p>
        </p:txBody>
      </p:sp>
      <p:sp>
        <p:nvSpPr>
          <p:cNvPr id="14340" name="Rectangle 3"/>
          <p:cNvSpPr>
            <a:spLocks noGrp="1" noChangeArrowheads="1"/>
          </p:cNvSpPr>
          <p:nvPr>
            <p:ph type="body" idx="1"/>
          </p:nvPr>
        </p:nvSpPr>
        <p:spPr/>
        <p:txBody>
          <a:bodyPr/>
          <a:lstStyle/>
          <a:p>
            <a:pPr eaLnBrk="1" hangingPunct="1"/>
            <a:r>
              <a:rPr lang="en-GB" sz="2800" dirty="0"/>
              <a:t>If hash function is one way, we can use it to process password.</a:t>
            </a:r>
          </a:p>
          <a:p>
            <a:pPr eaLnBrk="1" hangingPunct="1"/>
            <a:r>
              <a:rPr lang="en-GB" sz="2800" dirty="0"/>
              <a:t>Question – Is the hash function “hash2” (in previous slide) a one way function?</a:t>
            </a:r>
          </a:p>
          <a:p>
            <a:pPr eaLnBrk="1" hangingPunct="1">
              <a:buFontTx/>
              <a:buNone/>
            </a:pPr>
            <a:r>
              <a:rPr lang="en-GB" sz="2800" dirty="0"/>
              <a:t>	a1+a2+a3+..+an = P ,      from P find a1,..an</a:t>
            </a:r>
          </a:p>
          <a:p>
            <a:pPr eaLnBrk="1" hangingPunct="1">
              <a:buFontTx/>
              <a:buNone/>
            </a:pPr>
            <a:r>
              <a:rPr lang="en-GB" sz="2800" dirty="0"/>
              <a:t>					there are many solutions</a:t>
            </a:r>
          </a:p>
          <a:p>
            <a:pPr eaLnBrk="1" hangingPunct="1"/>
            <a:r>
              <a:rPr lang="en-GB" sz="2800" dirty="0"/>
              <a:t>Problems with ordinary hash </a:t>
            </a:r>
          </a:p>
          <a:p>
            <a:pPr eaLnBrk="1" hangingPunct="1">
              <a:buFontTx/>
              <a:buNone/>
            </a:pPr>
            <a:r>
              <a:rPr lang="en-GB" sz="2800" dirty="0"/>
              <a:t>		- for input x</a:t>
            </a:r>
            <a:r>
              <a:rPr lang="en-GB" sz="2800" baseline="-25000" dirty="0"/>
              <a:t>1 </a:t>
            </a:r>
            <a:r>
              <a:rPr lang="en-GB" sz="2800" dirty="0"/>
              <a:t>easy to work out other input x</a:t>
            </a:r>
            <a:r>
              <a:rPr lang="en-GB" sz="2800" baseline="-25000" dirty="0"/>
              <a:t>2</a:t>
            </a:r>
            <a:r>
              <a:rPr lang="en-GB" sz="2800" dirty="0"/>
              <a:t>, such that      hash1(x</a:t>
            </a:r>
            <a:r>
              <a:rPr lang="en-GB" sz="2800" baseline="-25000" dirty="0"/>
              <a:t>1</a:t>
            </a:r>
            <a:r>
              <a:rPr lang="en-GB" sz="2800" dirty="0"/>
              <a:t>)=hash1(x</a:t>
            </a:r>
            <a:r>
              <a:rPr lang="en-GB" sz="2800" baseline="-25000" dirty="0"/>
              <a:t>2</a:t>
            </a:r>
            <a:r>
              <a:rPr lang="en-GB" sz="2800" dirty="0"/>
              <a:t>)</a:t>
            </a:r>
          </a:p>
        </p:txBody>
      </p:sp>
      <p:sp>
        <p:nvSpPr>
          <p:cNvPr id="2" name="Date Placeholder 1"/>
          <p:cNvSpPr>
            <a:spLocks noGrp="1"/>
          </p:cNvSpPr>
          <p:nvPr>
            <p:ph type="dt" sz="half" idx="10"/>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p>
            <a:fld id="{6547D8DC-6E4D-49EA-A649-94F500EBCC21}" type="slidenum">
              <a:rPr lang="en-US"/>
              <a:pPr/>
              <a:t>13</a:t>
            </a:fld>
            <a:endParaRPr lang="en-US"/>
          </a:p>
        </p:txBody>
      </p:sp>
      <p:sp>
        <p:nvSpPr>
          <p:cNvPr id="15363" name="Rectangle 2"/>
          <p:cNvSpPr>
            <a:spLocks noGrp="1" noChangeArrowheads="1"/>
          </p:cNvSpPr>
          <p:nvPr>
            <p:ph type="title"/>
          </p:nvPr>
        </p:nvSpPr>
        <p:spPr/>
        <p:txBody>
          <a:bodyPr/>
          <a:lstStyle/>
          <a:p>
            <a:pPr algn="l" eaLnBrk="1" hangingPunct="1"/>
            <a:r>
              <a:rPr lang="en-GB" sz="3200"/>
              <a:t>when hash functions h(x) are used for password or Integrity check, they must have</a:t>
            </a:r>
          </a:p>
        </p:txBody>
      </p:sp>
      <p:sp>
        <p:nvSpPr>
          <p:cNvPr id="15364" name="Rectangle 3"/>
          <p:cNvSpPr>
            <a:spLocks noGrp="1" noChangeArrowheads="1"/>
          </p:cNvSpPr>
          <p:nvPr>
            <p:ph type="body" idx="1"/>
          </p:nvPr>
        </p:nvSpPr>
        <p:spPr>
          <a:xfrm>
            <a:off x="457200" y="1524000"/>
            <a:ext cx="8229600" cy="4953000"/>
          </a:xfrm>
        </p:spPr>
        <p:txBody>
          <a:bodyPr/>
          <a:lstStyle/>
          <a:p>
            <a:pPr eaLnBrk="1" hangingPunct="1">
              <a:buFontTx/>
              <a:buNone/>
            </a:pPr>
            <a:r>
              <a:rPr lang="en-GB" sz="2800"/>
              <a:t>The following properties:</a:t>
            </a:r>
          </a:p>
          <a:p>
            <a:pPr eaLnBrk="1" hangingPunct="1"/>
            <a:r>
              <a:rPr lang="en-GB" sz="2800"/>
              <a:t>ease of computation: easy to compute h(x)</a:t>
            </a:r>
          </a:p>
          <a:p>
            <a:pPr eaLnBrk="1" hangingPunct="1"/>
            <a:r>
              <a:rPr lang="en-GB" sz="2800"/>
              <a:t>compression: arbitrary bit lengths to fixed length</a:t>
            </a:r>
          </a:p>
          <a:p>
            <a:pPr eaLnBrk="1" hangingPunct="1"/>
            <a:r>
              <a:rPr lang="en-GB" sz="2800"/>
              <a:t>one-way: given y it is in general infeasible to find x such that h(x)=y</a:t>
            </a:r>
          </a:p>
          <a:p>
            <a:pPr eaLnBrk="1" hangingPunct="1"/>
            <a:r>
              <a:rPr lang="en-GB" sz="2800"/>
              <a:t>weak collision resistance: given x, h(x) it is infeasible to find x’ such that h(x)=h(x’)</a:t>
            </a:r>
          </a:p>
          <a:p>
            <a:pPr eaLnBrk="1" hangingPunct="1"/>
            <a:r>
              <a:rPr lang="en-GB" sz="2800"/>
              <a:t>strong collision resistance: it is infeasible to find x, x’ such that h(x)=h(x’)</a:t>
            </a:r>
          </a:p>
        </p:txBody>
      </p:sp>
      <p:sp>
        <p:nvSpPr>
          <p:cNvPr id="2" name="Date Placeholder 1"/>
          <p:cNvSpPr>
            <a:spLocks noGrp="1"/>
          </p:cNvSpPr>
          <p:nvPr>
            <p:ph type="dt" sz="half" idx="10"/>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p>
            <a:fld id="{E61BCC41-BE6D-4062-BA43-73C1A2FFEB56}" type="slidenum">
              <a:rPr lang="en-US"/>
              <a:pPr/>
              <a:t>14</a:t>
            </a:fld>
            <a:endParaRPr lang="en-US"/>
          </a:p>
        </p:txBody>
      </p:sp>
      <p:sp>
        <p:nvSpPr>
          <p:cNvPr id="16387" name="Rectangle 2"/>
          <p:cNvSpPr>
            <a:spLocks noGrp="1" noChangeArrowheads="1"/>
          </p:cNvSpPr>
          <p:nvPr>
            <p:ph type="title"/>
          </p:nvPr>
        </p:nvSpPr>
        <p:spPr>
          <a:xfrm>
            <a:off x="457200" y="274638"/>
            <a:ext cx="8229600" cy="944562"/>
          </a:xfrm>
        </p:spPr>
        <p:txBody>
          <a:bodyPr/>
          <a:lstStyle/>
          <a:p>
            <a:pPr eaLnBrk="1" hangingPunct="1"/>
            <a:r>
              <a:rPr lang="en-GB" sz="4000" b="1"/>
              <a:t>Cryptographic Hash Functions</a:t>
            </a:r>
            <a:br>
              <a:rPr lang="en-GB" sz="4000" b="1"/>
            </a:br>
            <a:endParaRPr lang="en-GB" sz="4000" b="1"/>
          </a:p>
        </p:txBody>
      </p:sp>
      <p:sp>
        <p:nvSpPr>
          <p:cNvPr id="16388" name="Rectangle 3"/>
          <p:cNvSpPr>
            <a:spLocks noGrp="1" noChangeArrowheads="1"/>
          </p:cNvSpPr>
          <p:nvPr>
            <p:ph type="body" idx="1"/>
          </p:nvPr>
        </p:nvSpPr>
        <p:spPr>
          <a:xfrm>
            <a:off x="457200" y="1143000"/>
            <a:ext cx="8229600" cy="5334000"/>
          </a:xfrm>
        </p:spPr>
        <p:txBody>
          <a:bodyPr/>
          <a:lstStyle/>
          <a:p>
            <a:pPr eaLnBrk="1" hangingPunct="1"/>
            <a:r>
              <a:rPr lang="en-GB" dirty="0"/>
              <a:t>MD family – MD, MD2, MD3, MD4, MD5 </a:t>
            </a:r>
          </a:p>
          <a:p>
            <a:pPr eaLnBrk="1" hangingPunct="1">
              <a:buFontTx/>
              <a:buNone/>
            </a:pPr>
            <a:r>
              <a:rPr lang="en-GB" dirty="0"/>
              <a:t>	all generate128 bits output</a:t>
            </a:r>
          </a:p>
          <a:p>
            <a:pPr eaLnBrk="1" hangingPunct="1">
              <a:buFontTx/>
              <a:buNone/>
            </a:pPr>
            <a:r>
              <a:rPr lang="en-GB" dirty="0"/>
              <a:t>	MD for Message Digest</a:t>
            </a:r>
          </a:p>
          <a:p>
            <a:pPr eaLnBrk="1" hangingPunct="1">
              <a:buFontTx/>
              <a:buNone/>
            </a:pPr>
            <a:r>
              <a:rPr lang="en-GB" dirty="0"/>
              <a:t>	ref. </a:t>
            </a:r>
            <a:r>
              <a:rPr lang="en-GB" dirty="0">
                <a:hlinkClick r:id="rId2"/>
              </a:rPr>
              <a:t>http://en.wikipedia.org/wiki/MD5</a:t>
            </a:r>
            <a:endParaRPr lang="en-GB" dirty="0"/>
          </a:p>
          <a:p>
            <a:pPr eaLnBrk="1" hangingPunct="1"/>
            <a:r>
              <a:rPr lang="en-GB" dirty="0"/>
              <a:t>SHA family- SHA0, SHA1(160 bit), ... SHA512 (512 bit)</a:t>
            </a:r>
          </a:p>
          <a:p>
            <a:pPr eaLnBrk="1" hangingPunct="1">
              <a:buFontTx/>
              <a:buNone/>
            </a:pPr>
            <a:r>
              <a:rPr lang="en-GB" dirty="0"/>
              <a:t>	the successor to MD5, add more rounds and shifts. </a:t>
            </a:r>
          </a:p>
          <a:p>
            <a:pPr eaLnBrk="1" hangingPunct="1">
              <a:buFontTx/>
              <a:buNone/>
            </a:pPr>
            <a:r>
              <a:rPr lang="en-GB" dirty="0"/>
              <a:t>	ref. </a:t>
            </a:r>
            <a:r>
              <a:rPr lang="en-GB" dirty="0">
                <a:hlinkClick r:id="rId3"/>
              </a:rPr>
              <a:t>http://en.wikipedia.org/wiki/SHA-1</a:t>
            </a:r>
            <a:endParaRPr lang="en-GB" dirty="0"/>
          </a:p>
          <a:p>
            <a:pPr eaLnBrk="1" hangingPunct="1">
              <a:buFontTx/>
              <a:buNone/>
            </a:pPr>
            <a:endParaRPr lang="en-GB" dirty="0"/>
          </a:p>
          <a:p>
            <a:pPr eaLnBrk="1" hangingPunct="1">
              <a:buFontTx/>
              <a:buNone/>
            </a:pPr>
            <a:endParaRPr lang="en-GB" dirty="0"/>
          </a:p>
        </p:txBody>
      </p:sp>
      <p:sp>
        <p:nvSpPr>
          <p:cNvPr id="2" name="Date Placeholder 1"/>
          <p:cNvSpPr>
            <a:spLocks noGrp="1"/>
          </p:cNvSpPr>
          <p:nvPr>
            <p:ph type="dt" sz="half" idx="10"/>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Placeholder 3"/>
          <p:cNvSpPr>
            <a:spLocks noGrp="1"/>
          </p:cNvSpPr>
          <p:nvPr>
            <p:ph type="body" sz="half" idx="2"/>
          </p:nvPr>
        </p:nvSpPr>
        <p:spPr>
          <a:xfrm>
            <a:off x="457200" y="5029200"/>
            <a:ext cx="7848600" cy="1066800"/>
          </a:xfrm>
        </p:spPr>
        <p:txBody>
          <a:bodyPr/>
          <a:lstStyle/>
          <a:p>
            <a:pPr eaLnBrk="1" hangingPunct="1"/>
            <a:r>
              <a:rPr lang="en-GB" sz="2800" dirty="0"/>
              <a:t>How SHA1 Algorithm Works (one iteration)</a:t>
            </a:r>
          </a:p>
          <a:p>
            <a:pPr eaLnBrk="1" hangingPunct="1"/>
            <a:r>
              <a:rPr lang="en-GB" sz="2800" dirty="0"/>
              <a:t>output length = 160 bits, f = non linear function</a:t>
            </a:r>
          </a:p>
        </p:txBody>
      </p:sp>
      <p:sp>
        <p:nvSpPr>
          <p:cNvPr id="17412" name="Slide Number Placeholder 4"/>
          <p:cNvSpPr>
            <a:spLocks noGrp="1"/>
          </p:cNvSpPr>
          <p:nvPr>
            <p:ph type="sldNum" sz="quarter" idx="12"/>
          </p:nvPr>
        </p:nvSpPr>
        <p:spPr>
          <a:noFill/>
        </p:spPr>
        <p:txBody>
          <a:bodyPr/>
          <a:lstStyle/>
          <a:p>
            <a:fld id="{C0E977B3-53AB-4FAB-88F8-23962D7988A6}" type="slidenum">
              <a:rPr lang="en-US"/>
              <a:pPr/>
              <a:t>15</a:t>
            </a:fld>
            <a:endParaRPr lang="en-US"/>
          </a:p>
        </p:txBody>
      </p:sp>
      <p:pic>
        <p:nvPicPr>
          <p:cNvPr id="17413" name="Picture 3"/>
          <p:cNvPicPr>
            <a:picLocks noGrp="1" noChangeAspect="1" noChangeArrowheads="1"/>
          </p:cNvPicPr>
          <p:nvPr>
            <p:ph type="pic" idx="1"/>
          </p:nvPr>
        </p:nvPicPr>
        <p:blipFill>
          <a:blip r:embed="rId2" cstate="print"/>
          <a:srcRect l="877" r="877"/>
          <a:stretch>
            <a:fillRect/>
          </a:stretch>
        </p:blipFill>
        <p:spPr>
          <a:xfrm>
            <a:off x="1295400" y="228600"/>
            <a:ext cx="6283325" cy="4713288"/>
          </a:xfrm>
          <a:noFill/>
        </p:spPr>
      </p:pic>
      <p:sp>
        <p:nvSpPr>
          <p:cNvPr id="6" name="TextBox 5"/>
          <p:cNvSpPr txBox="1"/>
          <p:nvPr/>
        </p:nvSpPr>
        <p:spPr>
          <a:xfrm>
            <a:off x="0" y="1219200"/>
            <a:ext cx="1146468" cy="369332"/>
          </a:xfrm>
          <a:prstGeom prst="rect">
            <a:avLst/>
          </a:prstGeom>
          <a:noFill/>
        </p:spPr>
        <p:txBody>
          <a:bodyPr wrap="none" rtlCol="0">
            <a:spAutoFit/>
          </a:bodyPr>
          <a:lstStyle/>
          <a:p>
            <a:r>
              <a:rPr lang="en-GB" dirty="0"/>
              <a:t>32bit reg.</a:t>
            </a:r>
          </a:p>
        </p:txBody>
      </p:sp>
      <p:cxnSp>
        <p:nvCxnSpPr>
          <p:cNvPr id="8" name="Straight Arrow Connector 7"/>
          <p:cNvCxnSpPr/>
          <p:nvPr/>
        </p:nvCxnSpPr>
        <p:spPr bwMode="auto">
          <a:xfrm flipV="1">
            <a:off x="533400" y="838200"/>
            <a:ext cx="914400" cy="381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 name="TextBox 8"/>
          <p:cNvSpPr txBox="1"/>
          <p:nvPr/>
        </p:nvSpPr>
        <p:spPr>
          <a:xfrm>
            <a:off x="7620000" y="3048000"/>
            <a:ext cx="1261884" cy="369332"/>
          </a:xfrm>
          <a:prstGeom prst="rect">
            <a:avLst/>
          </a:prstGeom>
          <a:noFill/>
        </p:spPr>
        <p:txBody>
          <a:bodyPr wrap="none" rtlCol="0">
            <a:spAutoFit/>
          </a:bodyPr>
          <a:lstStyle/>
          <a:p>
            <a:r>
              <a:rPr lang="en-GB" dirty="0"/>
              <a:t>Input msg.</a:t>
            </a:r>
          </a:p>
        </p:txBody>
      </p:sp>
      <p:sp>
        <p:nvSpPr>
          <p:cNvPr id="10" name="TextBox 9"/>
          <p:cNvSpPr txBox="1"/>
          <p:nvPr/>
        </p:nvSpPr>
        <p:spPr>
          <a:xfrm>
            <a:off x="7620000" y="1828800"/>
            <a:ext cx="1544012" cy="369332"/>
          </a:xfrm>
          <a:prstGeom prst="rect">
            <a:avLst/>
          </a:prstGeom>
          <a:noFill/>
        </p:spPr>
        <p:txBody>
          <a:bodyPr wrap="none" rtlCol="0">
            <a:spAutoFit/>
          </a:bodyPr>
          <a:lstStyle/>
          <a:p>
            <a:r>
              <a:rPr lang="en-GB" dirty="0"/>
              <a:t>Round const.</a:t>
            </a:r>
          </a:p>
        </p:txBody>
      </p:sp>
      <p:sp>
        <p:nvSpPr>
          <p:cNvPr id="2" name="Date Placeholder 1"/>
          <p:cNvSpPr>
            <a:spLocks noGrp="1"/>
          </p:cNvSpPr>
          <p:nvPr>
            <p:ph type="dt" sz="half" idx="10"/>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solidFill>
                  <a:schemeClr val="tx1"/>
                </a:solidFill>
              </a:rPr>
              <a:t>E</a:t>
            </a:r>
            <a:r>
              <a:rPr lang="en-GB" sz="3600" dirty="0">
                <a:solidFill>
                  <a:schemeClr val="tx1"/>
                </a:solidFill>
                <a:latin typeface="+mj-lt"/>
                <a:ea typeface="+mj-ea"/>
                <a:cs typeface="+mj-cs"/>
              </a:rPr>
              <a:t>xamples of SHA-1 (from</a:t>
            </a:r>
            <a:r>
              <a:rPr lang="en-GB" sz="2400" dirty="0">
                <a:hlinkClick r:id="rId3"/>
              </a:rPr>
              <a:t>http://en.wikipedia.org/wiki/SHA-1</a:t>
            </a:r>
            <a:r>
              <a:rPr lang="en-GB" sz="2400" dirty="0"/>
              <a:t> </a:t>
            </a:r>
            <a:r>
              <a:rPr lang="en-GB" sz="2800" dirty="0">
                <a:solidFill>
                  <a:schemeClr val="tx1"/>
                </a:solidFill>
                <a:latin typeface="+mj-lt"/>
                <a:ea typeface="+mj-ea"/>
                <a:cs typeface="+mj-cs"/>
              </a:rPr>
              <a:t>) </a:t>
            </a:r>
            <a:endParaRPr lang="en-GB" sz="2800" dirty="0"/>
          </a:p>
        </p:txBody>
      </p:sp>
      <p:sp>
        <p:nvSpPr>
          <p:cNvPr id="3" name="Content Placeholder 2"/>
          <p:cNvSpPr>
            <a:spLocks noGrp="1"/>
          </p:cNvSpPr>
          <p:nvPr>
            <p:ph idx="1"/>
          </p:nvPr>
        </p:nvSpPr>
        <p:spPr>
          <a:xfrm>
            <a:off x="457200" y="1600200"/>
            <a:ext cx="8382000" cy="4800600"/>
          </a:xfrm>
        </p:spPr>
        <p:txBody>
          <a:bodyPr/>
          <a:lstStyle/>
          <a:p>
            <a:r>
              <a:rPr lang="en-GB" sz="2400" dirty="0"/>
              <a:t>SHA1("</a:t>
            </a:r>
            <a:r>
              <a:rPr lang="en-GB" sz="2400" dirty="0">
                <a:solidFill>
                  <a:schemeClr val="tx1"/>
                </a:solidFill>
                <a:latin typeface="+mn-lt"/>
                <a:ea typeface="+mn-ea"/>
                <a:cs typeface="+mn-cs"/>
              </a:rPr>
              <a:t>The quick brown fox jumps over the lazy </a:t>
            </a:r>
            <a:r>
              <a:rPr lang="en-GB" sz="2400" b="1" dirty="0">
                <a:solidFill>
                  <a:schemeClr val="tx1"/>
                </a:solidFill>
                <a:latin typeface="+mn-lt"/>
                <a:ea typeface="+mn-ea"/>
                <a:cs typeface="+mn-cs"/>
              </a:rPr>
              <a:t>d</a:t>
            </a:r>
            <a:r>
              <a:rPr lang="en-GB" sz="2400" dirty="0">
                <a:solidFill>
                  <a:schemeClr val="tx1"/>
                </a:solidFill>
                <a:latin typeface="+mn-lt"/>
                <a:ea typeface="+mn-ea"/>
                <a:cs typeface="+mn-cs"/>
              </a:rPr>
              <a:t>og</a:t>
            </a:r>
            <a:r>
              <a:rPr lang="en-GB" sz="2400" dirty="0"/>
              <a:t>") =  </a:t>
            </a:r>
          </a:p>
          <a:p>
            <a:pPr>
              <a:buNone/>
            </a:pPr>
            <a:r>
              <a:rPr lang="en-GB" sz="2400" dirty="0"/>
              <a:t>	    2fd4e1c6 7a2d28fc ed849ee1 bb76e739 1b93eb12</a:t>
            </a:r>
            <a:endParaRPr lang="en-GB" sz="2400" dirty="0">
              <a:solidFill>
                <a:schemeClr val="tx1"/>
              </a:solidFill>
              <a:latin typeface="+mn-lt"/>
              <a:ea typeface="+mn-ea"/>
              <a:cs typeface="+mn-cs"/>
            </a:endParaRPr>
          </a:p>
          <a:p>
            <a:r>
              <a:rPr lang="en-GB" sz="2400" dirty="0"/>
              <a:t>SHA1("The quick brown fox jumps over the lazy </a:t>
            </a:r>
            <a:r>
              <a:rPr lang="en-GB" sz="2400" b="1" dirty="0"/>
              <a:t>c</a:t>
            </a:r>
            <a:r>
              <a:rPr lang="en-GB" sz="2400" dirty="0"/>
              <a:t>og") = </a:t>
            </a:r>
          </a:p>
          <a:p>
            <a:pPr>
              <a:buNone/>
            </a:pPr>
            <a:r>
              <a:rPr lang="en-GB" sz="2400" dirty="0"/>
              <a:t>	    de9f2c7f d25e1b3a fad3e85a 0bd17d9b 100db4b3 </a:t>
            </a:r>
          </a:p>
          <a:p>
            <a:pPr>
              <a:buNone/>
            </a:pPr>
            <a:r>
              <a:rPr lang="en-GB" sz="2400" dirty="0">
                <a:solidFill>
                  <a:schemeClr val="tx1"/>
                </a:solidFill>
                <a:latin typeface="+mn-lt"/>
                <a:ea typeface="+mn-ea"/>
                <a:cs typeface="+mn-cs"/>
              </a:rPr>
              <a:t>	we can see that even a small change in the message will, with overwhelming probability, result in a completely different hash due to the </a:t>
            </a:r>
            <a:r>
              <a:rPr lang="en-GB" sz="2400" i="1" dirty="0">
                <a:solidFill>
                  <a:schemeClr val="tx1"/>
                </a:solidFill>
                <a:latin typeface="+mn-lt"/>
                <a:ea typeface="+mn-ea"/>
                <a:cs typeface="+mn-cs"/>
              </a:rPr>
              <a:t>avalanche effect</a:t>
            </a:r>
          </a:p>
          <a:p>
            <a:pPr>
              <a:buNone/>
            </a:pPr>
            <a:endParaRPr lang="en-GB" sz="2400" i="1" dirty="0"/>
          </a:p>
          <a:p>
            <a:r>
              <a:rPr lang="en-GB" sz="2400" dirty="0">
                <a:solidFill>
                  <a:schemeClr val="tx1"/>
                </a:solidFill>
                <a:latin typeface="+mn-lt"/>
                <a:ea typeface="+mn-ea"/>
                <a:cs typeface="+mn-cs"/>
              </a:rPr>
              <a:t>The hash of the zero-length string is:</a:t>
            </a:r>
          </a:p>
          <a:p>
            <a:pPr>
              <a:buNone/>
            </a:pPr>
            <a:r>
              <a:rPr lang="en-GB" sz="2400" dirty="0"/>
              <a:t>	SHA1("") = </a:t>
            </a:r>
          </a:p>
          <a:p>
            <a:pPr>
              <a:buNone/>
            </a:pPr>
            <a:r>
              <a:rPr lang="en-GB" sz="2400" dirty="0"/>
              <a:t>	    da39a3ee5e6b4b0d3255bfef95601890afd80709</a:t>
            </a:r>
          </a:p>
        </p:txBody>
      </p:sp>
      <p:sp>
        <p:nvSpPr>
          <p:cNvPr id="4" name="Slide Number Placeholder 3"/>
          <p:cNvSpPr>
            <a:spLocks noGrp="1"/>
          </p:cNvSpPr>
          <p:nvPr>
            <p:ph type="sldNum" sz="quarter" idx="12"/>
          </p:nvPr>
        </p:nvSpPr>
        <p:spPr/>
        <p:txBody>
          <a:bodyPr/>
          <a:lstStyle/>
          <a:p>
            <a:fld id="{AF91A519-85C1-47FC-9B0E-E83A1A83FCC2}" type="slidenum">
              <a:rPr lang="en-US" smtClean="0"/>
              <a:pPr/>
              <a:t>16</a:t>
            </a:fld>
            <a:endParaRPr lang="en-US"/>
          </a:p>
        </p:txBody>
      </p:sp>
      <p:sp>
        <p:nvSpPr>
          <p:cNvPr id="5" name="Date Placeholder 4"/>
          <p:cNvSpPr>
            <a:spLocks noGrp="1"/>
          </p:cNvSpPr>
          <p:nvPr>
            <p:ph type="dt" sz="half" idx="10"/>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p:spPr>
        <p:txBody>
          <a:bodyPr/>
          <a:lstStyle/>
          <a:p>
            <a:fld id="{BFA3C502-EE3F-413C-94D4-F1538E2C8F50}" type="slidenum">
              <a:rPr lang="en-US"/>
              <a:pPr/>
              <a:t>2</a:t>
            </a:fld>
            <a:endParaRPr lang="en-US"/>
          </a:p>
        </p:txBody>
      </p:sp>
      <p:sp>
        <p:nvSpPr>
          <p:cNvPr id="3075" name="Rectangle 2"/>
          <p:cNvSpPr>
            <a:spLocks noGrp="1" noChangeArrowheads="1"/>
          </p:cNvSpPr>
          <p:nvPr>
            <p:ph type="title"/>
          </p:nvPr>
        </p:nvSpPr>
        <p:spPr/>
        <p:txBody>
          <a:bodyPr/>
          <a:lstStyle/>
          <a:p>
            <a:pPr eaLnBrk="1" hangingPunct="1"/>
            <a:r>
              <a:rPr lang="en-GB"/>
              <a:t>Functions and their Inverse </a:t>
            </a:r>
          </a:p>
        </p:txBody>
      </p:sp>
      <p:sp>
        <p:nvSpPr>
          <p:cNvPr id="3076" name="Rectangle 3"/>
          <p:cNvSpPr>
            <a:spLocks noGrp="1" noChangeArrowheads="1"/>
          </p:cNvSpPr>
          <p:nvPr>
            <p:ph type="body" idx="1"/>
          </p:nvPr>
        </p:nvSpPr>
        <p:spPr>
          <a:xfrm>
            <a:off x="457200" y="1600200"/>
            <a:ext cx="8229600" cy="4876800"/>
          </a:xfrm>
        </p:spPr>
        <p:txBody>
          <a:bodyPr/>
          <a:lstStyle/>
          <a:p>
            <a:pPr eaLnBrk="1" hangingPunct="1">
              <a:lnSpc>
                <a:spcPct val="90000"/>
              </a:lnSpc>
            </a:pPr>
            <a:r>
              <a:rPr lang="en-GB"/>
              <a:t>For every one-to-one function f(x), we can define its inverse  f </a:t>
            </a:r>
            <a:r>
              <a:rPr lang="en-GB" b="1" baseline="30000"/>
              <a:t>-1</a:t>
            </a:r>
            <a:r>
              <a:rPr lang="en-GB"/>
              <a:t>(x), such that</a:t>
            </a:r>
          </a:p>
          <a:p>
            <a:pPr eaLnBrk="1" hangingPunct="1">
              <a:lnSpc>
                <a:spcPct val="90000"/>
              </a:lnSpc>
              <a:buFontTx/>
              <a:buNone/>
            </a:pPr>
            <a:r>
              <a:rPr lang="en-GB"/>
              <a:t>		 f </a:t>
            </a:r>
            <a:r>
              <a:rPr lang="en-GB" b="1" baseline="30000"/>
              <a:t>-1</a:t>
            </a:r>
            <a:r>
              <a:rPr lang="en-GB"/>
              <a:t>( f(x) ) = x  and  f( f</a:t>
            </a:r>
            <a:r>
              <a:rPr lang="en-GB" b="1" baseline="30000"/>
              <a:t>-1</a:t>
            </a:r>
            <a:r>
              <a:rPr lang="en-GB"/>
              <a:t>(x) ) = x </a:t>
            </a:r>
          </a:p>
          <a:p>
            <a:pPr eaLnBrk="1" hangingPunct="1">
              <a:lnSpc>
                <a:spcPct val="90000"/>
              </a:lnSpc>
              <a:buFontTx/>
              <a:buNone/>
            </a:pPr>
            <a:r>
              <a:rPr lang="en-GB"/>
              <a:t>For example, </a:t>
            </a:r>
          </a:p>
          <a:p>
            <a:pPr eaLnBrk="1" hangingPunct="1">
              <a:lnSpc>
                <a:spcPct val="90000"/>
              </a:lnSpc>
              <a:buFontTx/>
              <a:buNone/>
            </a:pPr>
            <a:r>
              <a:rPr lang="en-GB"/>
              <a:t>f(x) = x*5 			f</a:t>
            </a:r>
            <a:r>
              <a:rPr lang="en-GB" b="1" baseline="30000"/>
              <a:t>-1</a:t>
            </a:r>
            <a:r>
              <a:rPr lang="en-GB"/>
              <a:t>(x) = x/5 </a:t>
            </a:r>
          </a:p>
          <a:p>
            <a:pPr eaLnBrk="1" hangingPunct="1">
              <a:lnSpc>
                <a:spcPct val="90000"/>
              </a:lnSpc>
              <a:buFontTx/>
              <a:buNone/>
            </a:pPr>
            <a:r>
              <a:rPr lang="en-GB"/>
              <a:t>f(x) = x+100		f</a:t>
            </a:r>
            <a:r>
              <a:rPr lang="en-GB" b="1" baseline="30000"/>
              <a:t>-1</a:t>
            </a:r>
            <a:r>
              <a:rPr lang="en-GB"/>
              <a:t>(x) = x-100</a:t>
            </a:r>
          </a:p>
          <a:p>
            <a:pPr eaLnBrk="1" hangingPunct="1">
              <a:lnSpc>
                <a:spcPct val="90000"/>
              </a:lnSpc>
              <a:buFontTx/>
              <a:buNone/>
            </a:pPr>
            <a:r>
              <a:rPr lang="en-GB"/>
              <a:t>f(x) = encode(x) 	f</a:t>
            </a:r>
            <a:r>
              <a:rPr lang="en-GB" b="1" baseline="30000"/>
              <a:t>-1</a:t>
            </a:r>
            <a:r>
              <a:rPr lang="en-GB"/>
              <a:t>(x) = decode(x)</a:t>
            </a:r>
          </a:p>
          <a:p>
            <a:pPr eaLnBrk="1" hangingPunct="1">
              <a:lnSpc>
                <a:spcPct val="90000"/>
              </a:lnSpc>
              <a:buFontTx/>
              <a:buNone/>
            </a:pPr>
            <a:r>
              <a:rPr lang="en-GB"/>
              <a:t>f(x) = a</a:t>
            </a:r>
            <a:r>
              <a:rPr lang="en-GB" baseline="30000"/>
              <a:t>x</a:t>
            </a:r>
            <a:r>
              <a:rPr lang="en-GB"/>
              <a:t> mod n 	f</a:t>
            </a:r>
            <a:r>
              <a:rPr lang="en-GB" b="1" baseline="30000"/>
              <a:t>-1</a:t>
            </a:r>
            <a:r>
              <a:rPr lang="en-GB"/>
              <a:t>(x) = a</a:t>
            </a:r>
            <a:r>
              <a:rPr lang="en-GB" baseline="30000"/>
              <a:t>-x</a:t>
            </a:r>
            <a:r>
              <a:rPr lang="en-GB"/>
              <a:t> mod n </a:t>
            </a:r>
          </a:p>
          <a:p>
            <a:pPr eaLnBrk="1" hangingPunct="1">
              <a:lnSpc>
                <a:spcPct val="90000"/>
              </a:lnSpc>
              <a:buFontTx/>
              <a:buNone/>
            </a:pPr>
            <a:r>
              <a:rPr lang="en-GB"/>
              <a:t>				(a and n are constants) </a:t>
            </a:r>
          </a:p>
        </p:txBody>
      </p:sp>
      <p:sp>
        <p:nvSpPr>
          <p:cNvPr id="2" name="Date Placeholder 1"/>
          <p:cNvSpPr>
            <a:spLocks noGrp="1"/>
          </p:cNvSpPr>
          <p:nvPr>
            <p:ph type="dt" sz="half" idx="10"/>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6"/>
          <p:cNvSpPr>
            <a:spLocks noGrp="1"/>
          </p:cNvSpPr>
          <p:nvPr>
            <p:ph type="sldNum" sz="quarter" idx="12"/>
          </p:nvPr>
        </p:nvSpPr>
        <p:spPr>
          <a:noFill/>
        </p:spPr>
        <p:txBody>
          <a:bodyPr/>
          <a:lstStyle/>
          <a:p>
            <a:fld id="{EA6D80E2-0FE8-4665-894E-E888790BD887}" type="slidenum">
              <a:rPr lang="en-US"/>
              <a:pPr/>
              <a:t>3</a:t>
            </a:fld>
            <a:endParaRPr lang="en-US"/>
          </a:p>
        </p:txBody>
      </p:sp>
      <p:sp>
        <p:nvSpPr>
          <p:cNvPr id="4099" name="Rectangle 2"/>
          <p:cNvSpPr>
            <a:spLocks noGrp="1" noChangeArrowheads="1"/>
          </p:cNvSpPr>
          <p:nvPr>
            <p:ph type="title"/>
          </p:nvPr>
        </p:nvSpPr>
        <p:spPr>
          <a:xfrm>
            <a:off x="457200" y="274638"/>
            <a:ext cx="8229600" cy="868362"/>
          </a:xfrm>
        </p:spPr>
        <p:txBody>
          <a:bodyPr/>
          <a:lstStyle/>
          <a:p>
            <a:pPr eaLnBrk="1" hangingPunct="1"/>
            <a:r>
              <a:rPr lang="en-GB"/>
              <a:t>What is a one-way function?</a:t>
            </a:r>
          </a:p>
        </p:txBody>
      </p:sp>
      <p:sp>
        <p:nvSpPr>
          <p:cNvPr id="4100" name="Rectangle 7"/>
          <p:cNvSpPr>
            <a:spLocks noGrp="1" noChangeArrowheads="1"/>
          </p:cNvSpPr>
          <p:nvPr>
            <p:ph type="body" sz="half" idx="1"/>
          </p:nvPr>
        </p:nvSpPr>
        <p:spPr>
          <a:xfrm>
            <a:off x="457200" y="1295400"/>
            <a:ext cx="2438400" cy="4830763"/>
          </a:xfrm>
        </p:spPr>
        <p:txBody>
          <a:bodyPr/>
          <a:lstStyle/>
          <a:p>
            <a:pPr eaLnBrk="1" hangingPunct="1">
              <a:buFontTx/>
              <a:buNone/>
            </a:pPr>
            <a:endParaRPr lang="en-GB"/>
          </a:p>
        </p:txBody>
      </p:sp>
      <p:sp>
        <p:nvSpPr>
          <p:cNvPr id="4101" name="Rectangle 3"/>
          <p:cNvSpPr>
            <a:spLocks noGrp="1" noChangeArrowheads="1"/>
          </p:cNvSpPr>
          <p:nvPr>
            <p:ph type="body" sz="half" idx="2"/>
          </p:nvPr>
        </p:nvSpPr>
        <p:spPr>
          <a:xfrm>
            <a:off x="3124200" y="1219200"/>
            <a:ext cx="5638800" cy="5638800"/>
          </a:xfrm>
        </p:spPr>
        <p:txBody>
          <a:bodyPr/>
          <a:lstStyle/>
          <a:p>
            <a:pPr marL="609600" indent="-609600" eaLnBrk="1" hangingPunct="1">
              <a:buFontTx/>
              <a:buNone/>
            </a:pPr>
            <a:r>
              <a:rPr lang="en-GB"/>
              <a:t>A function </a:t>
            </a:r>
            <a:r>
              <a:rPr lang="en-GB" b="1" i="1"/>
              <a:t>f</a:t>
            </a:r>
            <a:r>
              <a:rPr lang="en-GB"/>
              <a:t>: </a:t>
            </a:r>
            <a:r>
              <a:rPr lang="en-GB" i="1"/>
              <a:t>S </a:t>
            </a:r>
            <a:r>
              <a:rPr lang="en-GB" i="1">
                <a:cs typeface="Arial" charset="0"/>
              </a:rPr>
              <a:t>→ T</a:t>
            </a:r>
            <a:r>
              <a:rPr lang="en-GB">
                <a:cs typeface="Arial" charset="0"/>
              </a:rPr>
              <a:t>, where </a:t>
            </a:r>
            <a:r>
              <a:rPr lang="en-GB" i="1">
                <a:cs typeface="Arial" charset="0"/>
              </a:rPr>
              <a:t>S</a:t>
            </a:r>
            <a:r>
              <a:rPr lang="en-GB">
                <a:cs typeface="Arial" charset="0"/>
              </a:rPr>
              <a:t> and </a:t>
            </a:r>
            <a:r>
              <a:rPr lang="en-GB" i="1">
                <a:cs typeface="Arial" charset="0"/>
              </a:rPr>
              <a:t>T</a:t>
            </a:r>
            <a:r>
              <a:rPr lang="en-GB">
                <a:cs typeface="Arial" charset="0"/>
              </a:rPr>
              <a:t> are any sets.</a:t>
            </a:r>
          </a:p>
          <a:p>
            <a:pPr marL="609600" indent="-609600" eaLnBrk="1" hangingPunct="1">
              <a:buFontTx/>
              <a:buNone/>
            </a:pPr>
            <a:r>
              <a:rPr lang="en-GB" b="1" i="1"/>
              <a:t>f</a:t>
            </a:r>
            <a:r>
              <a:rPr lang="en-GB" i="1"/>
              <a:t>: S </a:t>
            </a:r>
            <a:r>
              <a:rPr lang="en-GB" i="1">
                <a:cs typeface="Arial" charset="0"/>
              </a:rPr>
              <a:t>→ T</a:t>
            </a:r>
            <a:r>
              <a:rPr lang="en-GB">
                <a:cs typeface="Arial" charset="0"/>
              </a:rPr>
              <a:t> is a one way function such that</a:t>
            </a:r>
          </a:p>
          <a:p>
            <a:pPr marL="609600" indent="-609600" eaLnBrk="1" hangingPunct="1">
              <a:buFontTx/>
              <a:buAutoNum type="arabicParenBoth"/>
            </a:pPr>
            <a:r>
              <a:rPr lang="en-GB">
                <a:cs typeface="Arial" charset="0"/>
              </a:rPr>
              <a:t>for any </a:t>
            </a:r>
            <a:r>
              <a:rPr lang="en-GB" i="1">
                <a:cs typeface="Arial" charset="0"/>
              </a:rPr>
              <a:t>x </a:t>
            </a:r>
            <a:r>
              <a:rPr lang="en-GB" i="1">
                <a:latin typeface="Arial Unicode MS" pitchFamily="34" charset="-128"/>
                <a:ea typeface="Arial Unicode MS" pitchFamily="34" charset="-128"/>
                <a:cs typeface="Arial Unicode MS" pitchFamily="34" charset="-128"/>
              </a:rPr>
              <a:t>∈ </a:t>
            </a:r>
            <a:r>
              <a:rPr lang="en-GB" i="1">
                <a:cs typeface="Arial" charset="0"/>
              </a:rPr>
              <a:t>S, f(x)</a:t>
            </a:r>
            <a:r>
              <a:rPr lang="en-GB">
                <a:cs typeface="Arial" charset="0"/>
              </a:rPr>
              <a:t> is </a:t>
            </a:r>
            <a:r>
              <a:rPr lang="en-GB" i="1">
                <a:cs typeface="Arial" charset="0"/>
              </a:rPr>
              <a:t>easy</a:t>
            </a:r>
            <a:r>
              <a:rPr lang="en-GB">
                <a:cs typeface="Arial" charset="0"/>
              </a:rPr>
              <a:t> to compute,</a:t>
            </a:r>
          </a:p>
          <a:p>
            <a:pPr marL="609600" indent="-609600" eaLnBrk="1" hangingPunct="1">
              <a:buFontTx/>
              <a:buNone/>
            </a:pPr>
            <a:r>
              <a:rPr lang="en-GB">
                <a:cs typeface="Arial" charset="0"/>
              </a:rPr>
              <a:t>(2) given the information that </a:t>
            </a:r>
            <a:r>
              <a:rPr lang="en-GB" i="1">
                <a:cs typeface="Arial" charset="0"/>
              </a:rPr>
              <a:t>f(x)=y</a:t>
            </a:r>
            <a:r>
              <a:rPr lang="en-GB">
                <a:cs typeface="Arial" charset="0"/>
              </a:rPr>
              <a:t>, there is no feasible way of obtaining (computing) </a:t>
            </a:r>
            <a:r>
              <a:rPr lang="en-GB" i="1">
                <a:cs typeface="Arial" charset="0"/>
              </a:rPr>
              <a:t>x</a:t>
            </a:r>
            <a:r>
              <a:rPr lang="en-GB">
                <a:cs typeface="Arial" charset="0"/>
              </a:rPr>
              <a:t> for a reasonably large proportion of </a:t>
            </a:r>
            <a:r>
              <a:rPr lang="en-GB" i="1">
                <a:cs typeface="Arial" charset="0"/>
              </a:rPr>
              <a:t>y</a:t>
            </a:r>
            <a:r>
              <a:rPr lang="en-GB">
                <a:cs typeface="Arial" charset="0"/>
              </a:rPr>
              <a:t> belong to </a:t>
            </a:r>
            <a:r>
              <a:rPr lang="en-GB" i="1">
                <a:cs typeface="Arial" charset="0"/>
              </a:rPr>
              <a:t>T</a:t>
            </a:r>
            <a:r>
              <a:rPr lang="en-GB">
                <a:cs typeface="Arial" charset="0"/>
              </a:rPr>
              <a:t>.</a:t>
            </a:r>
          </a:p>
        </p:txBody>
      </p:sp>
      <p:sp>
        <p:nvSpPr>
          <p:cNvPr id="4102" name="Oval 8"/>
          <p:cNvSpPr>
            <a:spLocks noChangeArrowheads="1"/>
          </p:cNvSpPr>
          <p:nvPr/>
        </p:nvSpPr>
        <p:spPr bwMode="auto">
          <a:xfrm>
            <a:off x="762000" y="1447800"/>
            <a:ext cx="1600200" cy="1066800"/>
          </a:xfrm>
          <a:prstGeom prst="ellipse">
            <a:avLst/>
          </a:prstGeom>
          <a:solidFill>
            <a:schemeClr val="accent1"/>
          </a:solidFill>
          <a:ln w="9525">
            <a:solidFill>
              <a:schemeClr val="tx1"/>
            </a:solidFill>
            <a:round/>
            <a:headEnd/>
            <a:tailEnd/>
          </a:ln>
        </p:spPr>
        <p:txBody>
          <a:bodyPr wrap="none" anchor="ctr"/>
          <a:lstStyle/>
          <a:p>
            <a:pPr algn="ctr"/>
            <a:r>
              <a:rPr lang="en-GB"/>
              <a:t>S</a:t>
            </a:r>
          </a:p>
        </p:txBody>
      </p:sp>
      <p:sp>
        <p:nvSpPr>
          <p:cNvPr id="4103" name="Oval 9"/>
          <p:cNvSpPr>
            <a:spLocks noChangeArrowheads="1"/>
          </p:cNvSpPr>
          <p:nvPr/>
        </p:nvSpPr>
        <p:spPr bwMode="auto">
          <a:xfrm>
            <a:off x="838200" y="5257800"/>
            <a:ext cx="1676400" cy="1066800"/>
          </a:xfrm>
          <a:prstGeom prst="ellipse">
            <a:avLst/>
          </a:prstGeom>
          <a:solidFill>
            <a:schemeClr val="accent1"/>
          </a:solidFill>
          <a:ln w="9525">
            <a:solidFill>
              <a:schemeClr val="tx1"/>
            </a:solidFill>
            <a:round/>
            <a:headEnd/>
            <a:tailEnd/>
          </a:ln>
        </p:spPr>
        <p:txBody>
          <a:bodyPr wrap="none" anchor="ctr"/>
          <a:lstStyle/>
          <a:p>
            <a:pPr algn="ctr"/>
            <a:r>
              <a:rPr lang="en-GB"/>
              <a:t>T</a:t>
            </a:r>
          </a:p>
        </p:txBody>
      </p:sp>
      <p:sp>
        <p:nvSpPr>
          <p:cNvPr id="4104" name="Line 12"/>
          <p:cNvSpPr>
            <a:spLocks noChangeShapeType="1"/>
          </p:cNvSpPr>
          <p:nvPr/>
        </p:nvSpPr>
        <p:spPr bwMode="auto">
          <a:xfrm>
            <a:off x="1219200" y="2438400"/>
            <a:ext cx="0" cy="2971800"/>
          </a:xfrm>
          <a:prstGeom prst="line">
            <a:avLst/>
          </a:prstGeom>
          <a:noFill/>
          <a:ln w="9525">
            <a:solidFill>
              <a:schemeClr val="tx1"/>
            </a:solidFill>
            <a:round/>
            <a:headEnd/>
            <a:tailEnd type="triangle" w="med" len="med"/>
          </a:ln>
        </p:spPr>
        <p:txBody>
          <a:bodyPr/>
          <a:lstStyle/>
          <a:p>
            <a:endParaRPr lang="en-GB"/>
          </a:p>
        </p:txBody>
      </p:sp>
      <p:sp>
        <p:nvSpPr>
          <p:cNvPr id="4105" name="Line 13"/>
          <p:cNvSpPr>
            <a:spLocks noChangeShapeType="1"/>
          </p:cNvSpPr>
          <p:nvPr/>
        </p:nvSpPr>
        <p:spPr bwMode="auto">
          <a:xfrm flipV="1">
            <a:off x="1981200" y="2438400"/>
            <a:ext cx="0" cy="2895600"/>
          </a:xfrm>
          <a:prstGeom prst="line">
            <a:avLst/>
          </a:prstGeom>
          <a:noFill/>
          <a:ln w="9525">
            <a:solidFill>
              <a:schemeClr val="tx1"/>
            </a:solidFill>
            <a:round/>
            <a:headEnd/>
            <a:tailEnd type="triangle" w="med" len="med"/>
          </a:ln>
        </p:spPr>
        <p:txBody>
          <a:bodyPr/>
          <a:lstStyle/>
          <a:p>
            <a:endParaRPr lang="en-GB"/>
          </a:p>
        </p:txBody>
      </p:sp>
      <p:sp>
        <p:nvSpPr>
          <p:cNvPr id="4106" name="Text Box 14"/>
          <p:cNvSpPr txBox="1">
            <a:spLocks noChangeArrowheads="1"/>
          </p:cNvSpPr>
          <p:nvPr/>
        </p:nvSpPr>
        <p:spPr bwMode="auto">
          <a:xfrm>
            <a:off x="365125" y="3236913"/>
            <a:ext cx="2530475" cy="366712"/>
          </a:xfrm>
          <a:prstGeom prst="rect">
            <a:avLst/>
          </a:prstGeom>
          <a:noFill/>
          <a:ln w="9525">
            <a:noFill/>
            <a:miter lim="800000"/>
            <a:headEnd/>
            <a:tailEnd/>
          </a:ln>
        </p:spPr>
        <p:txBody>
          <a:bodyPr>
            <a:spAutoFit/>
          </a:bodyPr>
          <a:lstStyle/>
          <a:p>
            <a:endParaRPr lang="en-GB"/>
          </a:p>
        </p:txBody>
      </p:sp>
      <p:sp>
        <p:nvSpPr>
          <p:cNvPr id="4107" name="Text Box 15"/>
          <p:cNvSpPr txBox="1">
            <a:spLocks noChangeArrowheads="1"/>
          </p:cNvSpPr>
          <p:nvPr/>
        </p:nvSpPr>
        <p:spPr bwMode="auto">
          <a:xfrm>
            <a:off x="381000" y="2895600"/>
            <a:ext cx="2667000" cy="1006475"/>
          </a:xfrm>
          <a:prstGeom prst="rect">
            <a:avLst/>
          </a:prstGeom>
          <a:noFill/>
          <a:ln w="9525">
            <a:noFill/>
            <a:miter lim="800000"/>
            <a:headEnd/>
            <a:tailEnd/>
          </a:ln>
        </p:spPr>
        <p:txBody>
          <a:bodyPr>
            <a:spAutoFit/>
          </a:bodyPr>
          <a:lstStyle/>
          <a:p>
            <a:r>
              <a:rPr lang="en-GB" sz="2000"/>
              <a:t>f(x)                    f </a:t>
            </a:r>
            <a:r>
              <a:rPr lang="en-GB" sz="2000" baseline="30000"/>
              <a:t>-1</a:t>
            </a:r>
            <a:r>
              <a:rPr lang="en-GB" sz="2000"/>
              <a:t>(y)</a:t>
            </a:r>
          </a:p>
          <a:p>
            <a:r>
              <a:rPr lang="en-GB" sz="2000"/>
              <a:t>Is                       is</a:t>
            </a:r>
          </a:p>
          <a:p>
            <a:r>
              <a:rPr lang="en-GB" sz="2000"/>
              <a:t>easy                 hard</a:t>
            </a:r>
          </a:p>
        </p:txBody>
      </p:sp>
      <p:sp>
        <p:nvSpPr>
          <p:cNvPr id="2" name="Date Placeholder 1"/>
          <p:cNvSpPr>
            <a:spLocks noGrp="1"/>
          </p:cNvSpPr>
          <p:nvPr>
            <p:ph type="dt" sz="half" idx="10"/>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p>
            <a:fld id="{B70B25B7-BEC5-4131-B2E1-D85D7AFD5D98}" type="slidenum">
              <a:rPr lang="en-US"/>
              <a:pPr/>
              <a:t>4</a:t>
            </a:fld>
            <a:endParaRPr lang="en-US"/>
          </a:p>
        </p:txBody>
      </p:sp>
      <p:sp>
        <p:nvSpPr>
          <p:cNvPr id="5123" name="Rectangle 2"/>
          <p:cNvSpPr>
            <a:spLocks noGrp="1" noChangeArrowheads="1"/>
          </p:cNvSpPr>
          <p:nvPr>
            <p:ph type="title"/>
          </p:nvPr>
        </p:nvSpPr>
        <p:spPr>
          <a:xfrm>
            <a:off x="381000" y="381000"/>
            <a:ext cx="8229600" cy="533400"/>
          </a:xfrm>
        </p:spPr>
        <p:txBody>
          <a:bodyPr/>
          <a:lstStyle/>
          <a:p>
            <a:pPr eaLnBrk="1" hangingPunct="1"/>
            <a:r>
              <a:rPr lang="en-GB" sz="4000"/>
              <a:t>Example - fractorization</a:t>
            </a:r>
          </a:p>
        </p:txBody>
      </p:sp>
      <p:sp>
        <p:nvSpPr>
          <p:cNvPr id="5124" name="Rectangle 6"/>
          <p:cNvSpPr>
            <a:spLocks noGrp="1" noChangeArrowheads="1"/>
          </p:cNvSpPr>
          <p:nvPr>
            <p:ph type="body" idx="1"/>
          </p:nvPr>
        </p:nvSpPr>
        <p:spPr>
          <a:xfrm>
            <a:off x="381000" y="990600"/>
            <a:ext cx="8229600" cy="5867400"/>
          </a:xfrm>
        </p:spPr>
        <p:txBody>
          <a:bodyPr/>
          <a:lstStyle/>
          <a:p>
            <a:pPr eaLnBrk="1" hangingPunct="1"/>
            <a:r>
              <a:rPr lang="en-GB" dirty="0"/>
              <a:t>f(x) = x</a:t>
            </a:r>
            <a:r>
              <a:rPr lang="en-GB" baseline="30000" dirty="0"/>
              <a:t>2</a:t>
            </a:r>
            <a:r>
              <a:rPr lang="en-GB" dirty="0"/>
              <a:t>,  f </a:t>
            </a:r>
            <a:r>
              <a:rPr lang="en-GB" baseline="30000" dirty="0"/>
              <a:t>-1</a:t>
            </a:r>
            <a:r>
              <a:rPr lang="en-GB" dirty="0"/>
              <a:t>(x) = </a:t>
            </a:r>
            <a:r>
              <a:rPr lang="en-GB" dirty="0">
                <a:latin typeface="Arial Unicode MS" pitchFamily="34" charset="-128"/>
                <a:ea typeface="Arial Unicode MS" pitchFamily="34" charset="-128"/>
                <a:cs typeface="Arial Unicode MS" pitchFamily="34" charset="-128"/>
              </a:rPr>
              <a:t>√x ,  both </a:t>
            </a:r>
            <a:r>
              <a:rPr lang="en-GB" dirty="0"/>
              <a:t>x</a:t>
            </a:r>
            <a:r>
              <a:rPr lang="en-GB" baseline="30000" dirty="0"/>
              <a:t>2  </a:t>
            </a:r>
            <a:r>
              <a:rPr lang="en-GB" dirty="0"/>
              <a:t>and </a:t>
            </a:r>
            <a:r>
              <a:rPr lang="en-GB" dirty="0">
                <a:latin typeface="Arial Unicode MS" pitchFamily="34" charset="-128"/>
                <a:ea typeface="Arial Unicode MS" pitchFamily="34" charset="-128"/>
                <a:cs typeface="Arial Unicode MS" pitchFamily="34" charset="-128"/>
              </a:rPr>
              <a:t>√x are easy to compute. So it is not a one way function</a:t>
            </a:r>
          </a:p>
          <a:p>
            <a:pPr eaLnBrk="1" hangingPunct="1"/>
            <a:r>
              <a:rPr lang="en-GB" dirty="0">
                <a:latin typeface="Arial Unicode MS" pitchFamily="34" charset="-128"/>
                <a:ea typeface="Arial Unicode MS" pitchFamily="34" charset="-128"/>
                <a:cs typeface="Arial Unicode MS" pitchFamily="34" charset="-128"/>
              </a:rPr>
              <a:t>f(</a:t>
            </a:r>
            <a:r>
              <a:rPr lang="en-GB" dirty="0" err="1">
                <a:latin typeface="Arial Unicode MS" pitchFamily="34" charset="-128"/>
                <a:ea typeface="Arial Unicode MS" pitchFamily="34" charset="-128"/>
                <a:cs typeface="Arial Unicode MS" pitchFamily="34" charset="-128"/>
              </a:rPr>
              <a:t>x,y</a:t>
            </a:r>
            <a:r>
              <a:rPr lang="en-GB" dirty="0">
                <a:latin typeface="Arial Unicode MS" pitchFamily="34" charset="-128"/>
                <a:ea typeface="Arial Unicode MS" pitchFamily="34" charset="-128"/>
                <a:cs typeface="Arial Unicode MS" pitchFamily="34" charset="-128"/>
              </a:rPr>
              <a:t>)= x ∗ y, </a:t>
            </a:r>
            <a:r>
              <a:rPr lang="en-GB" dirty="0"/>
              <a:t>f </a:t>
            </a:r>
            <a:r>
              <a:rPr lang="en-GB" baseline="30000" dirty="0"/>
              <a:t>-1</a:t>
            </a:r>
            <a:r>
              <a:rPr lang="en-GB" dirty="0"/>
              <a:t>(x) = factorise(x)</a:t>
            </a:r>
          </a:p>
          <a:p>
            <a:pPr eaLnBrk="1" hangingPunct="1">
              <a:buFontTx/>
              <a:buNone/>
            </a:pPr>
            <a:r>
              <a:rPr lang="en-GB" dirty="0"/>
              <a:t>	e.g. 11 </a:t>
            </a:r>
            <a:r>
              <a:rPr lang="en-GB" dirty="0">
                <a:latin typeface="Arial Unicode MS" pitchFamily="34" charset="-128"/>
                <a:ea typeface="Arial Unicode MS" pitchFamily="34" charset="-128"/>
                <a:cs typeface="Arial Unicode MS" pitchFamily="34" charset="-128"/>
              </a:rPr>
              <a:t>∗ 17 = 187, 	187 = </a:t>
            </a:r>
            <a:r>
              <a:rPr lang="en-GB" i="1" dirty="0">
                <a:latin typeface="Arial Unicode MS" pitchFamily="34" charset="-128"/>
                <a:ea typeface="Arial Unicode MS" pitchFamily="34" charset="-128"/>
                <a:cs typeface="Arial Unicode MS" pitchFamily="34" charset="-128"/>
              </a:rPr>
              <a:t>x ∗ y</a:t>
            </a:r>
          </a:p>
          <a:p>
            <a:pPr eaLnBrk="1" hangingPunct="1">
              <a:buFontTx/>
              <a:buNone/>
            </a:pPr>
            <a:r>
              <a:rPr lang="en-GB">
                <a:latin typeface="Arial Unicode MS" pitchFamily="34" charset="-128"/>
                <a:ea typeface="Arial Unicode MS" pitchFamily="34" charset="-128"/>
                <a:cs typeface="Arial Unicode MS" pitchFamily="34" charset="-128"/>
              </a:rPr>
              <a:t>Can you work out  </a:t>
            </a:r>
            <a:r>
              <a:rPr lang="en-GB" i="1">
                <a:latin typeface="Arial Unicode MS" pitchFamily="34" charset="-128"/>
                <a:ea typeface="Arial Unicode MS" pitchFamily="34" charset="-128"/>
                <a:cs typeface="Arial Unicode MS" pitchFamily="34" charset="-128"/>
              </a:rPr>
              <a:t>x</a:t>
            </a:r>
            <a:r>
              <a:rPr lang="en-GB">
                <a:latin typeface="Arial Unicode MS" pitchFamily="34" charset="-128"/>
                <a:ea typeface="Arial Unicode MS" pitchFamily="34" charset="-128"/>
                <a:cs typeface="Arial Unicode MS" pitchFamily="34" charset="-128"/>
              </a:rPr>
              <a:t> and </a:t>
            </a:r>
            <a:r>
              <a:rPr lang="en-GB" i="1">
                <a:latin typeface="Arial Unicode MS" pitchFamily="34" charset="-128"/>
                <a:ea typeface="Arial Unicode MS" pitchFamily="34" charset="-128"/>
                <a:cs typeface="Arial Unicode MS" pitchFamily="34" charset="-128"/>
              </a:rPr>
              <a:t>y</a:t>
            </a:r>
            <a:r>
              <a:rPr lang="en-GB">
                <a:latin typeface="Arial Unicode MS" pitchFamily="34" charset="-128"/>
                <a:ea typeface="Arial Unicode MS" pitchFamily="34" charset="-128"/>
                <a:cs typeface="Arial Unicode MS" pitchFamily="34" charset="-128"/>
              </a:rPr>
              <a:t>  for 779 = </a:t>
            </a:r>
            <a:r>
              <a:rPr lang="en-GB" i="1">
                <a:latin typeface="Arial Unicode MS" pitchFamily="34" charset="-128"/>
                <a:ea typeface="Arial Unicode MS" pitchFamily="34" charset="-128"/>
                <a:cs typeface="Arial Unicode MS" pitchFamily="34" charset="-128"/>
              </a:rPr>
              <a:t>x ∗ y</a:t>
            </a:r>
            <a:r>
              <a:rPr lang="en-GB">
                <a:latin typeface="Arial Unicode MS" pitchFamily="34" charset="-128"/>
                <a:ea typeface="Arial Unicode MS" pitchFamily="34" charset="-128"/>
                <a:cs typeface="Arial Unicode MS" pitchFamily="34" charset="-128"/>
              </a:rPr>
              <a:t>?</a:t>
            </a:r>
          </a:p>
          <a:p>
            <a:pPr eaLnBrk="1" hangingPunct="1">
              <a:buFontTx/>
              <a:buNone/>
            </a:pPr>
            <a:r>
              <a:rPr lang="en-GB" dirty="0">
                <a:latin typeface="Arial Unicode MS" pitchFamily="34" charset="-128"/>
                <a:ea typeface="Arial Unicode MS" pitchFamily="34" charset="-128"/>
                <a:cs typeface="Arial Unicode MS" pitchFamily="34" charset="-128"/>
              </a:rPr>
              <a:t>How about 76542 and 109875? Are they easy to be worked out?</a:t>
            </a:r>
          </a:p>
          <a:p>
            <a:pPr eaLnBrk="1" hangingPunct="1">
              <a:buFontTx/>
              <a:buNone/>
            </a:pPr>
            <a:r>
              <a:rPr lang="en-GB" dirty="0">
                <a:latin typeface="Arial Unicode MS" pitchFamily="34" charset="-128"/>
                <a:ea typeface="Arial Unicode MS" pitchFamily="34" charset="-128"/>
                <a:cs typeface="Arial Unicode MS" pitchFamily="34" charset="-128"/>
              </a:rPr>
              <a:t>Factoring a</a:t>
            </a:r>
            <a:r>
              <a:rPr lang="en-GB" dirty="0"/>
              <a:t> product of two large distinct primes</a:t>
            </a:r>
            <a:r>
              <a:rPr lang="en-GB" dirty="0">
                <a:latin typeface="Arial Unicode MS" pitchFamily="34" charset="-128"/>
                <a:ea typeface="Arial Unicode MS" pitchFamily="34" charset="-128"/>
                <a:cs typeface="Arial Unicode MS" pitchFamily="34" charset="-128"/>
              </a:rPr>
              <a:t> is </a:t>
            </a:r>
            <a:r>
              <a:rPr lang="en-GB" u="sng" dirty="0">
                <a:latin typeface="Arial Unicode MS" pitchFamily="34" charset="-128"/>
                <a:ea typeface="Arial Unicode MS" pitchFamily="34" charset="-128"/>
                <a:cs typeface="Arial Unicode MS" pitchFamily="34" charset="-128"/>
              </a:rPr>
              <a:t>hard</a:t>
            </a:r>
            <a:r>
              <a:rPr lang="en-GB" dirty="0">
                <a:latin typeface="Arial Unicode MS" pitchFamily="34" charset="-128"/>
                <a:ea typeface="Arial Unicode MS" pitchFamily="34" charset="-128"/>
                <a:cs typeface="Arial Unicode MS" pitchFamily="34" charset="-128"/>
              </a:rPr>
              <a:t>.</a:t>
            </a:r>
          </a:p>
          <a:p>
            <a:pPr eaLnBrk="1" hangingPunct="1">
              <a:buFontTx/>
              <a:buNone/>
            </a:pPr>
            <a:endParaRPr lang="en-GB" dirty="0">
              <a:latin typeface="Arial Unicode MS" pitchFamily="34" charset="-128"/>
              <a:ea typeface="Arial Unicode MS" pitchFamily="34" charset="-128"/>
              <a:cs typeface="Arial Unicode MS" pitchFamily="34" charset="-128"/>
            </a:endParaRPr>
          </a:p>
        </p:txBody>
      </p:sp>
      <p:sp>
        <p:nvSpPr>
          <p:cNvPr id="2" name="Date Placeholder 1"/>
          <p:cNvSpPr>
            <a:spLocks noGrp="1"/>
          </p:cNvSpPr>
          <p:nvPr>
            <p:ph type="dt" sz="half" idx="10"/>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p>
            <a:fld id="{01000F55-06B9-4E6A-B23C-4F36A831EF05}" type="slidenum">
              <a:rPr lang="en-US"/>
              <a:pPr/>
              <a:t>5</a:t>
            </a:fld>
            <a:endParaRPr lang="en-US"/>
          </a:p>
        </p:txBody>
      </p:sp>
      <p:sp>
        <p:nvSpPr>
          <p:cNvPr id="6147" name="Rectangle 2"/>
          <p:cNvSpPr>
            <a:spLocks noGrp="1" noChangeArrowheads="1"/>
          </p:cNvSpPr>
          <p:nvPr>
            <p:ph type="title"/>
          </p:nvPr>
        </p:nvSpPr>
        <p:spPr/>
        <p:txBody>
          <a:bodyPr/>
          <a:lstStyle/>
          <a:p>
            <a:pPr eaLnBrk="1" hangingPunct="1"/>
            <a:r>
              <a:rPr lang="en-GB"/>
              <a:t>Computation – hard or easy?</a:t>
            </a:r>
          </a:p>
        </p:txBody>
      </p:sp>
      <p:sp>
        <p:nvSpPr>
          <p:cNvPr id="6148" name="Rectangle 3"/>
          <p:cNvSpPr>
            <a:spLocks noGrp="1" noChangeArrowheads="1"/>
          </p:cNvSpPr>
          <p:nvPr>
            <p:ph type="body" idx="1"/>
          </p:nvPr>
        </p:nvSpPr>
        <p:spPr>
          <a:xfrm>
            <a:off x="457200" y="1371600"/>
            <a:ext cx="8229600" cy="5486400"/>
          </a:xfrm>
        </p:spPr>
        <p:txBody>
          <a:bodyPr/>
          <a:lstStyle/>
          <a:p>
            <a:pPr eaLnBrk="1" hangingPunct="1"/>
            <a:r>
              <a:rPr lang="en-GB" sz="2800" dirty="0">
                <a:latin typeface="Arial Unicode MS" pitchFamily="34" charset="-128"/>
                <a:ea typeface="Arial Unicode MS" pitchFamily="34" charset="-128"/>
                <a:cs typeface="Arial Unicode MS" pitchFamily="34" charset="-128"/>
              </a:rPr>
              <a:t>Easy - if a computation takes polynomial time</a:t>
            </a:r>
          </a:p>
          <a:p>
            <a:pPr eaLnBrk="1" hangingPunct="1"/>
            <a:r>
              <a:rPr lang="en-GB" sz="2800" dirty="0">
                <a:latin typeface="Arial Unicode MS" pitchFamily="34" charset="-128"/>
                <a:ea typeface="Arial Unicode MS" pitchFamily="34" charset="-128"/>
                <a:cs typeface="Arial Unicode MS" pitchFamily="34" charset="-128"/>
              </a:rPr>
              <a:t>Hard – otherwise (the computation takes exponential  time)</a:t>
            </a:r>
          </a:p>
          <a:p>
            <a:pPr eaLnBrk="1" hangingPunct="1"/>
            <a:r>
              <a:rPr lang="en-GB" sz="2800" dirty="0">
                <a:latin typeface="Arial Unicode MS" pitchFamily="34" charset="-128"/>
                <a:ea typeface="Arial Unicode MS" pitchFamily="34" charset="-128"/>
                <a:cs typeface="Arial Unicode MS" pitchFamily="34" charset="-128"/>
              </a:rPr>
              <a:t>polynomial/exponential time </a:t>
            </a:r>
            <a:r>
              <a:rPr lang="en-GB" sz="1800" dirty="0">
                <a:latin typeface="Arial Unicode MS" pitchFamily="34" charset="-128"/>
                <a:ea typeface="Arial Unicode MS" pitchFamily="34" charset="-128"/>
                <a:cs typeface="Arial Unicode MS" pitchFamily="34" charset="-128"/>
              </a:rPr>
              <a:t>what does it mean?</a:t>
            </a:r>
          </a:p>
          <a:p>
            <a:pPr eaLnBrk="1" hangingPunct="1">
              <a:buFontTx/>
              <a:buNone/>
            </a:pPr>
            <a:r>
              <a:rPr lang="en-GB" sz="2800" dirty="0">
                <a:latin typeface="Arial Unicode MS" pitchFamily="34" charset="-128"/>
                <a:ea typeface="Arial Unicode MS" pitchFamily="34" charset="-128"/>
                <a:cs typeface="Arial Unicode MS" pitchFamily="34" charset="-128"/>
              </a:rPr>
              <a:t>	let a variable x represents the size of input data, e.g.</a:t>
            </a:r>
          </a:p>
          <a:p>
            <a:pPr eaLnBrk="1" hangingPunct="1">
              <a:buFontTx/>
              <a:buNone/>
            </a:pPr>
            <a:r>
              <a:rPr lang="en-GB" sz="2800" dirty="0">
                <a:latin typeface="Arial Unicode MS" pitchFamily="34" charset="-128"/>
                <a:ea typeface="Arial Unicode MS" pitchFamily="34" charset="-128"/>
                <a:cs typeface="Arial Unicode MS" pitchFamily="34" charset="-128"/>
              </a:rPr>
              <a:t>	the total steps of the computation may be</a:t>
            </a:r>
          </a:p>
          <a:p>
            <a:pPr eaLnBrk="1" hangingPunct="1">
              <a:buFontTx/>
              <a:buNone/>
            </a:pPr>
            <a:r>
              <a:rPr lang="en-GB" sz="2800" dirty="0">
                <a:latin typeface="Arial Unicode MS" pitchFamily="34" charset="-128"/>
                <a:ea typeface="Arial Unicode MS" pitchFamily="34" charset="-128"/>
                <a:cs typeface="Arial Unicode MS" pitchFamily="34" charset="-128"/>
              </a:rPr>
              <a:t>	 a+bx+cx</a:t>
            </a:r>
            <a:r>
              <a:rPr lang="en-GB" sz="2800" baseline="30000" dirty="0">
                <a:latin typeface="Arial Unicode MS" pitchFamily="34" charset="-128"/>
                <a:ea typeface="Arial Unicode MS" pitchFamily="34" charset="-128"/>
                <a:cs typeface="Arial Unicode MS" pitchFamily="34" charset="-128"/>
              </a:rPr>
              <a:t>2 </a:t>
            </a:r>
            <a:r>
              <a:rPr lang="en-GB" sz="2800" dirty="0">
                <a:latin typeface="Arial Unicode MS" pitchFamily="34" charset="-128"/>
                <a:ea typeface="Arial Unicode MS" pitchFamily="34" charset="-128"/>
                <a:cs typeface="Arial Unicode MS" pitchFamily="34" charset="-128"/>
              </a:rPr>
              <a:t>(a polynomial formula) ; or</a:t>
            </a:r>
          </a:p>
          <a:p>
            <a:pPr eaLnBrk="1" hangingPunct="1">
              <a:buFontTx/>
              <a:buNone/>
            </a:pPr>
            <a:r>
              <a:rPr lang="en-GB" sz="2800" dirty="0">
                <a:latin typeface="Arial Unicode MS" pitchFamily="34" charset="-128"/>
                <a:ea typeface="Arial Unicode MS" pitchFamily="34" charset="-128"/>
                <a:cs typeface="Arial Unicode MS" pitchFamily="34" charset="-128"/>
              </a:rPr>
              <a:t>	the total steps of computation may be</a:t>
            </a:r>
          </a:p>
          <a:p>
            <a:pPr eaLnBrk="1" hangingPunct="1">
              <a:buFontTx/>
              <a:buNone/>
            </a:pPr>
            <a:r>
              <a:rPr lang="en-GB" sz="2800" dirty="0">
                <a:latin typeface="Arial Unicode MS" pitchFamily="34" charset="-128"/>
                <a:ea typeface="Arial Unicode MS" pitchFamily="34" charset="-128"/>
                <a:cs typeface="Arial Unicode MS" pitchFamily="34" charset="-128"/>
              </a:rPr>
              <a:t>    </a:t>
            </a:r>
            <a:r>
              <a:rPr lang="en-GB" sz="2800" dirty="0" err="1">
                <a:latin typeface="Arial Unicode MS" pitchFamily="34" charset="-128"/>
                <a:ea typeface="Arial Unicode MS" pitchFamily="34" charset="-128"/>
                <a:cs typeface="Arial Unicode MS" pitchFamily="34" charset="-128"/>
              </a:rPr>
              <a:t>a</a:t>
            </a:r>
            <a:r>
              <a:rPr lang="en-GB" sz="2800" baseline="30000" dirty="0" err="1">
                <a:latin typeface="Arial Unicode MS" pitchFamily="34" charset="-128"/>
                <a:ea typeface="Arial Unicode MS" pitchFamily="34" charset="-128"/>
                <a:cs typeface="Arial Unicode MS" pitchFamily="34" charset="-128"/>
              </a:rPr>
              <a:t>x</a:t>
            </a:r>
            <a:r>
              <a:rPr lang="en-GB" sz="2800" baseline="30000" dirty="0">
                <a:latin typeface="Arial Unicode MS" pitchFamily="34" charset="-128"/>
                <a:ea typeface="Arial Unicode MS" pitchFamily="34" charset="-128"/>
                <a:cs typeface="Arial Unicode MS" pitchFamily="34" charset="-128"/>
              </a:rPr>
              <a:t> </a:t>
            </a:r>
            <a:r>
              <a:rPr lang="en-GB" sz="2800" dirty="0">
                <a:latin typeface="Arial Unicode MS" pitchFamily="34" charset="-128"/>
                <a:ea typeface="Arial Unicode MS" pitchFamily="34" charset="-128"/>
                <a:cs typeface="Arial Unicode MS" pitchFamily="34" charset="-128"/>
              </a:rPr>
              <a:t>(an exponential  formula)</a:t>
            </a:r>
          </a:p>
          <a:p>
            <a:pPr eaLnBrk="1" hangingPunct="1"/>
            <a:endParaRPr lang="en-GB" sz="2800" dirty="0">
              <a:latin typeface="Arial Unicode MS" pitchFamily="34" charset="-128"/>
              <a:ea typeface="Arial Unicode MS" pitchFamily="34" charset="-128"/>
              <a:cs typeface="Arial Unicode MS" pitchFamily="34" charset="-128"/>
            </a:endParaRPr>
          </a:p>
        </p:txBody>
      </p:sp>
      <p:sp>
        <p:nvSpPr>
          <p:cNvPr id="2" name="Date Placeholder 1"/>
          <p:cNvSpPr>
            <a:spLocks noGrp="1"/>
          </p:cNvSpPr>
          <p:nvPr>
            <p:ph type="dt" sz="half" idx="10"/>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fld id="{10EDF680-3816-4D3A-99A6-8DDA4883148B}" type="slidenum">
              <a:rPr lang="en-US"/>
              <a:pPr/>
              <a:t>6</a:t>
            </a:fld>
            <a:endParaRPr lang="en-US"/>
          </a:p>
        </p:txBody>
      </p:sp>
      <p:sp>
        <p:nvSpPr>
          <p:cNvPr id="7171" name="Rectangle 2"/>
          <p:cNvSpPr>
            <a:spLocks noGrp="1" noChangeArrowheads="1"/>
          </p:cNvSpPr>
          <p:nvPr>
            <p:ph type="title"/>
          </p:nvPr>
        </p:nvSpPr>
        <p:spPr>
          <a:xfrm>
            <a:off x="304800" y="304800"/>
            <a:ext cx="8229600" cy="609600"/>
          </a:xfrm>
        </p:spPr>
        <p:txBody>
          <a:bodyPr/>
          <a:lstStyle/>
          <a:p>
            <a:pPr eaLnBrk="1" hangingPunct="1"/>
            <a:r>
              <a:rPr lang="en-GB" sz="4000"/>
              <a:t>The Password Problem</a:t>
            </a:r>
          </a:p>
        </p:txBody>
      </p:sp>
      <p:sp>
        <p:nvSpPr>
          <p:cNvPr id="7172" name="Rectangle 3"/>
          <p:cNvSpPr>
            <a:spLocks noGrp="1" noChangeArrowheads="1"/>
          </p:cNvSpPr>
          <p:nvPr>
            <p:ph type="body" idx="1"/>
          </p:nvPr>
        </p:nvSpPr>
        <p:spPr>
          <a:xfrm>
            <a:off x="304800" y="1066800"/>
            <a:ext cx="8839200" cy="5791200"/>
          </a:xfrm>
        </p:spPr>
        <p:txBody>
          <a:bodyPr/>
          <a:lstStyle/>
          <a:p>
            <a:pPr eaLnBrk="1" hangingPunct="1">
              <a:lnSpc>
                <a:spcPct val="90000"/>
              </a:lnSpc>
            </a:pPr>
            <a:r>
              <a:rPr lang="en-GB"/>
              <a:t>An application of one way functions</a:t>
            </a:r>
          </a:p>
          <a:p>
            <a:pPr eaLnBrk="1" hangingPunct="1">
              <a:lnSpc>
                <a:spcPct val="90000"/>
              </a:lnSpc>
            </a:pPr>
            <a:r>
              <a:rPr lang="en-GB"/>
              <a:t>Computer needs to keep user’s password. How to store password? Encrypt it? How? Note that, what encryption to use is going to be a public knowledge. Where and how do we store key?</a:t>
            </a:r>
          </a:p>
          <a:p>
            <a:pPr eaLnBrk="1" hangingPunct="1">
              <a:lnSpc>
                <a:spcPct val="90000"/>
              </a:lnSpc>
            </a:pPr>
            <a:r>
              <a:rPr lang="en-GB"/>
              <a:t>One of solutions is to use a one way function </a:t>
            </a:r>
            <a:r>
              <a:rPr lang="en-GB" i="1"/>
              <a:t>f</a:t>
            </a:r>
            <a:r>
              <a:rPr lang="en-GB"/>
              <a:t>. For a password </a:t>
            </a:r>
            <a:r>
              <a:rPr lang="en-GB" i="1"/>
              <a:t>P</a:t>
            </a:r>
            <a:r>
              <a:rPr lang="en-GB"/>
              <a:t>, we work out </a:t>
            </a:r>
            <a:r>
              <a:rPr lang="en-GB" i="1"/>
              <a:t>Q=f(P),</a:t>
            </a:r>
            <a:r>
              <a:rPr lang="en-GB"/>
              <a:t> then store value Q in computer. Intruders can’t work out </a:t>
            </a:r>
            <a:r>
              <a:rPr lang="en-GB" i="1"/>
              <a:t>P</a:t>
            </a:r>
            <a:r>
              <a:rPr lang="en-GB"/>
              <a:t> from </a:t>
            </a:r>
            <a:r>
              <a:rPr lang="en-GB" i="1"/>
              <a:t>Q</a:t>
            </a:r>
            <a:r>
              <a:rPr lang="en-GB"/>
              <a:t> because it is too hard to do.</a:t>
            </a:r>
          </a:p>
          <a:p>
            <a:pPr eaLnBrk="1" hangingPunct="1">
              <a:lnSpc>
                <a:spcPct val="90000"/>
              </a:lnSpc>
            </a:pPr>
            <a:r>
              <a:rPr lang="en-GB"/>
              <a:t>No key is needed when use one way function.</a:t>
            </a:r>
          </a:p>
        </p:txBody>
      </p:sp>
      <p:sp>
        <p:nvSpPr>
          <p:cNvPr id="2" name="Date Placeholder 1"/>
          <p:cNvSpPr>
            <a:spLocks noGrp="1"/>
          </p:cNvSpPr>
          <p:nvPr>
            <p:ph type="dt" sz="half" idx="10"/>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p>
            <a:fld id="{F132F060-50A5-426D-90C1-E50BB46DD376}" type="slidenum">
              <a:rPr lang="en-US"/>
              <a:pPr/>
              <a:t>7</a:t>
            </a:fld>
            <a:endParaRPr lang="en-US"/>
          </a:p>
        </p:txBody>
      </p:sp>
      <p:sp>
        <p:nvSpPr>
          <p:cNvPr id="9219" name="Rectangle 2"/>
          <p:cNvSpPr>
            <a:spLocks noGrp="1" noChangeArrowheads="1"/>
          </p:cNvSpPr>
          <p:nvPr>
            <p:ph type="title"/>
          </p:nvPr>
        </p:nvSpPr>
        <p:spPr/>
        <p:txBody>
          <a:bodyPr/>
          <a:lstStyle/>
          <a:p>
            <a:pPr eaLnBrk="1" hangingPunct="1"/>
            <a:r>
              <a:rPr lang="en-GB" sz="4000" dirty="0"/>
              <a:t>Use hashing idea to achieve one way function</a:t>
            </a:r>
          </a:p>
        </p:txBody>
      </p:sp>
      <p:sp>
        <p:nvSpPr>
          <p:cNvPr id="9220" name="Rectangle 3"/>
          <p:cNvSpPr>
            <a:spLocks noGrp="1" noChangeArrowheads="1"/>
          </p:cNvSpPr>
          <p:nvPr>
            <p:ph type="body" idx="1"/>
          </p:nvPr>
        </p:nvSpPr>
        <p:spPr>
          <a:xfrm>
            <a:off x="457200" y="1600200"/>
            <a:ext cx="8229600" cy="4800600"/>
          </a:xfrm>
        </p:spPr>
        <p:txBody>
          <a:bodyPr/>
          <a:lstStyle/>
          <a:p>
            <a:pPr eaLnBrk="1" hangingPunct="1">
              <a:buFontTx/>
              <a:buNone/>
            </a:pPr>
            <a:r>
              <a:rPr lang="en-GB" u="sng"/>
              <a:t>Hashing</a:t>
            </a:r>
            <a:r>
              <a:rPr lang="en-GB"/>
              <a:t> – “chops and mixes”</a:t>
            </a:r>
          </a:p>
          <a:p>
            <a:pPr eaLnBrk="1" hangingPunct="1">
              <a:buFontTx/>
              <a:buNone/>
            </a:pPr>
            <a:endParaRPr lang="en-GB"/>
          </a:p>
          <a:p>
            <a:pPr eaLnBrk="1" hangingPunct="1">
              <a:buFontTx/>
              <a:buNone/>
            </a:pPr>
            <a:r>
              <a:rPr lang="en-GB"/>
              <a:t>	It maps a piece of data (normally non fixed length) to an integer (fixed length, or call it digest ). In database application, we map  keys, like names, DOB, etc to  integers which are the memory addresses where data stored (hash table).</a:t>
            </a:r>
          </a:p>
          <a:p>
            <a:pPr eaLnBrk="1" hangingPunct="1">
              <a:buFontTx/>
              <a:buNone/>
            </a:pPr>
            <a:endParaRPr lang="en-GB"/>
          </a:p>
        </p:txBody>
      </p:sp>
      <p:sp>
        <p:nvSpPr>
          <p:cNvPr id="2" name="Date Placeholder 1"/>
          <p:cNvSpPr>
            <a:spLocks noGrp="1"/>
          </p:cNvSpPr>
          <p:nvPr>
            <p:ph type="dt" sz="half" idx="10"/>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p>
            <a:fld id="{10804F63-7543-4A09-BEBC-2741D2EFDB73}" type="slidenum">
              <a:rPr lang="en-US"/>
              <a:pPr/>
              <a:t>8</a:t>
            </a:fld>
            <a:endParaRPr lang="en-US"/>
          </a:p>
        </p:txBody>
      </p:sp>
      <p:sp>
        <p:nvSpPr>
          <p:cNvPr id="10244" name="Rectangle 3"/>
          <p:cNvSpPr>
            <a:spLocks noGrp="1" noChangeArrowheads="1"/>
          </p:cNvSpPr>
          <p:nvPr>
            <p:ph type="body" idx="1"/>
          </p:nvPr>
        </p:nvSpPr>
        <p:spPr>
          <a:xfrm>
            <a:off x="533400" y="685800"/>
            <a:ext cx="8305800" cy="5943600"/>
          </a:xfrm>
        </p:spPr>
        <p:txBody>
          <a:bodyPr/>
          <a:lstStyle/>
          <a:p>
            <a:pPr eaLnBrk="1" hangingPunct="1">
              <a:buFontTx/>
              <a:buNone/>
            </a:pPr>
            <a:r>
              <a:rPr lang="en-GB" u="sng" dirty="0"/>
              <a:t>Hashing</a:t>
            </a:r>
            <a:r>
              <a:rPr lang="en-GB" dirty="0"/>
              <a:t> in general application: </a:t>
            </a:r>
          </a:p>
          <a:p>
            <a:pPr eaLnBrk="1" hangingPunct="1">
              <a:buFontTx/>
              <a:buNone/>
            </a:pPr>
            <a:r>
              <a:rPr lang="en-GB" dirty="0"/>
              <a:t>  name  → number</a:t>
            </a:r>
          </a:p>
          <a:p>
            <a:pPr eaLnBrk="1" hangingPunct="1">
              <a:buFontTx/>
              <a:buNone/>
            </a:pPr>
            <a:r>
              <a:rPr lang="en-GB" dirty="0"/>
              <a:t>  number 	= index </a:t>
            </a:r>
          </a:p>
          <a:p>
            <a:pPr eaLnBrk="1" hangingPunct="1">
              <a:buFontTx/>
              <a:buNone/>
            </a:pPr>
            <a:r>
              <a:rPr lang="en-GB" dirty="0"/>
              <a:t>			= address of memory location</a:t>
            </a:r>
          </a:p>
          <a:p>
            <a:pPr eaLnBrk="1" hangingPunct="1">
              <a:buFontTx/>
              <a:buNone/>
            </a:pPr>
            <a:r>
              <a:rPr lang="en-GB" dirty="0" err="1"/>
              <a:t>e.g</a:t>
            </a:r>
            <a:r>
              <a:rPr lang="en-GB" dirty="0"/>
              <a:t> hash1(</a:t>
            </a:r>
            <a:r>
              <a:rPr lang="en-GB" dirty="0" err="1"/>
              <a:t>rongyang</a:t>
            </a:r>
            <a:r>
              <a:rPr lang="en-GB" dirty="0"/>
              <a:t>) = </a:t>
            </a:r>
          </a:p>
          <a:p>
            <a:pPr eaLnBrk="1" hangingPunct="1">
              <a:buFontTx/>
              <a:buNone/>
            </a:pPr>
            <a:r>
              <a:rPr lang="en-GB" dirty="0"/>
              <a:t>			length(</a:t>
            </a:r>
            <a:r>
              <a:rPr lang="en-GB" dirty="0" err="1"/>
              <a:t>rongyang</a:t>
            </a:r>
            <a:r>
              <a:rPr lang="en-GB" dirty="0"/>
              <a:t>) mod 103</a:t>
            </a:r>
          </a:p>
          <a:p>
            <a:pPr eaLnBrk="1" hangingPunct="1">
              <a:buFontTx/>
              <a:buNone/>
            </a:pPr>
            <a:r>
              <a:rPr lang="en-GB" dirty="0" err="1"/>
              <a:t>e.g</a:t>
            </a:r>
            <a:r>
              <a:rPr lang="en-GB" dirty="0"/>
              <a:t> hash2(</a:t>
            </a:r>
            <a:r>
              <a:rPr lang="en-GB" dirty="0" err="1"/>
              <a:t>rong</a:t>
            </a:r>
            <a:r>
              <a:rPr lang="en-GB" dirty="0"/>
              <a:t>) = (</a:t>
            </a:r>
            <a:r>
              <a:rPr lang="en-GB" dirty="0" err="1"/>
              <a:t>ascii</a:t>
            </a:r>
            <a:r>
              <a:rPr lang="en-GB" dirty="0"/>
              <a:t>(r) + </a:t>
            </a:r>
            <a:r>
              <a:rPr lang="en-GB" dirty="0" err="1"/>
              <a:t>ascii</a:t>
            </a:r>
            <a:r>
              <a:rPr lang="en-GB" dirty="0"/>
              <a:t>(o) 				+</a:t>
            </a:r>
            <a:r>
              <a:rPr lang="en-GB" dirty="0" err="1"/>
              <a:t>ascii</a:t>
            </a:r>
            <a:r>
              <a:rPr lang="en-GB" dirty="0"/>
              <a:t>(n) +</a:t>
            </a:r>
            <a:r>
              <a:rPr lang="en-GB" dirty="0" err="1"/>
              <a:t>ascii</a:t>
            </a:r>
            <a:r>
              <a:rPr lang="en-GB" dirty="0"/>
              <a:t>(g)) mod 1017</a:t>
            </a:r>
          </a:p>
          <a:p>
            <a:pPr eaLnBrk="1" hangingPunct="1">
              <a:buFontTx/>
              <a:buNone/>
            </a:pPr>
            <a:r>
              <a:rPr lang="en-GB" dirty="0" err="1"/>
              <a:t>e.g</a:t>
            </a:r>
            <a:r>
              <a:rPr lang="en-GB" dirty="0"/>
              <a:t> hash3(</a:t>
            </a:r>
            <a:r>
              <a:rPr lang="en-GB" dirty="0" err="1"/>
              <a:t>rongyang</a:t>
            </a:r>
            <a:r>
              <a:rPr lang="en-GB" dirty="0"/>
              <a:t>) = </a:t>
            </a:r>
          </a:p>
          <a:p>
            <a:pPr eaLnBrk="1" hangingPunct="1">
              <a:buFontTx/>
              <a:buNone/>
            </a:pPr>
            <a:r>
              <a:rPr lang="en-GB" dirty="0"/>
              <a:t>			birthday(</a:t>
            </a:r>
            <a:r>
              <a:rPr lang="en-GB" dirty="0" err="1"/>
              <a:t>rongyang</a:t>
            </a:r>
            <a:r>
              <a:rPr lang="en-GB" dirty="0"/>
              <a:t>)=2010</a:t>
            </a:r>
          </a:p>
          <a:p>
            <a:pPr eaLnBrk="1" hangingPunct="1">
              <a:buFontTx/>
              <a:buNone/>
            </a:pPr>
            <a:endParaRPr lang="en-GB" dirty="0"/>
          </a:p>
        </p:txBody>
      </p:sp>
      <p:sp>
        <p:nvSpPr>
          <p:cNvPr id="2" name="Date Placeholder 1"/>
          <p:cNvSpPr>
            <a:spLocks noGrp="1"/>
          </p:cNvSpPr>
          <p:nvPr>
            <p:ph type="dt" sz="half" idx="10"/>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p>
            <a:fld id="{0C1EA633-6444-4B3D-A2AD-DAC97DCC6B7E}" type="slidenum">
              <a:rPr lang="en-US"/>
              <a:pPr/>
              <a:t>9</a:t>
            </a:fld>
            <a:endParaRPr lang="en-US"/>
          </a:p>
        </p:txBody>
      </p:sp>
      <p:sp>
        <p:nvSpPr>
          <p:cNvPr id="11268" name="Rectangle 3"/>
          <p:cNvSpPr>
            <a:spLocks noGrp="1" noChangeArrowheads="1"/>
          </p:cNvSpPr>
          <p:nvPr>
            <p:ph type="body" idx="1"/>
          </p:nvPr>
        </p:nvSpPr>
        <p:spPr>
          <a:xfrm>
            <a:off x="533400" y="0"/>
            <a:ext cx="8610600" cy="6477000"/>
          </a:xfrm>
        </p:spPr>
        <p:txBody>
          <a:bodyPr/>
          <a:lstStyle/>
          <a:p>
            <a:pPr eaLnBrk="1" hangingPunct="1">
              <a:buNone/>
            </a:pPr>
            <a:r>
              <a:rPr lang="en-GB" dirty="0"/>
              <a:t>Problem ? </a:t>
            </a:r>
          </a:p>
          <a:p>
            <a:pPr eaLnBrk="1" hangingPunct="1">
              <a:buFontTx/>
              <a:buNone/>
            </a:pPr>
            <a:r>
              <a:rPr lang="en-GB" dirty="0"/>
              <a:t>hash1(S) = length(S) mod 103</a:t>
            </a:r>
          </a:p>
          <a:p>
            <a:pPr eaLnBrk="1" hangingPunct="1">
              <a:buFontTx/>
              <a:buNone/>
            </a:pPr>
            <a:r>
              <a:rPr lang="en-GB" dirty="0"/>
              <a:t>Strings with same length will be mapped to the same number. COLLISION !</a:t>
            </a:r>
          </a:p>
          <a:p>
            <a:pPr eaLnBrk="1" hangingPunct="1">
              <a:buFontTx/>
              <a:buNone/>
            </a:pPr>
            <a:r>
              <a:rPr lang="en-GB" dirty="0"/>
              <a:t>hash2(</a:t>
            </a:r>
            <a:r>
              <a:rPr lang="en-GB" dirty="0" err="1"/>
              <a:t>rong</a:t>
            </a:r>
            <a:r>
              <a:rPr lang="en-GB" dirty="0"/>
              <a:t>) = (</a:t>
            </a:r>
            <a:r>
              <a:rPr lang="en-GB" dirty="0" err="1"/>
              <a:t>ascii</a:t>
            </a:r>
            <a:r>
              <a:rPr lang="en-GB" dirty="0"/>
              <a:t>(r) + </a:t>
            </a:r>
            <a:r>
              <a:rPr lang="en-GB" dirty="0" err="1"/>
              <a:t>ascii</a:t>
            </a:r>
            <a:r>
              <a:rPr lang="en-GB" dirty="0"/>
              <a:t>(o) 				+</a:t>
            </a:r>
            <a:r>
              <a:rPr lang="en-GB" dirty="0" err="1"/>
              <a:t>ascii</a:t>
            </a:r>
            <a:r>
              <a:rPr lang="en-GB" dirty="0"/>
              <a:t>(n) +</a:t>
            </a:r>
            <a:r>
              <a:rPr lang="en-GB" dirty="0" err="1"/>
              <a:t>ascii</a:t>
            </a:r>
            <a:r>
              <a:rPr lang="en-GB" dirty="0"/>
              <a:t>(g))    mod 1017</a:t>
            </a:r>
          </a:p>
          <a:p>
            <a:pPr eaLnBrk="1" hangingPunct="1">
              <a:buFontTx/>
              <a:buNone/>
            </a:pPr>
            <a:r>
              <a:rPr lang="en-GB" dirty="0"/>
              <a:t>			   = (</a:t>
            </a:r>
            <a:r>
              <a:rPr lang="en-GB" dirty="0" err="1"/>
              <a:t>ascii</a:t>
            </a:r>
            <a:r>
              <a:rPr lang="en-GB" dirty="0"/>
              <a:t>(g) + </a:t>
            </a:r>
            <a:r>
              <a:rPr lang="en-GB" dirty="0" err="1"/>
              <a:t>ascii</a:t>
            </a:r>
            <a:r>
              <a:rPr lang="en-GB" dirty="0"/>
              <a:t>(n) 				+</a:t>
            </a:r>
            <a:r>
              <a:rPr lang="en-GB" dirty="0" err="1"/>
              <a:t>ascii</a:t>
            </a:r>
            <a:r>
              <a:rPr lang="en-GB" dirty="0"/>
              <a:t>(r) +</a:t>
            </a:r>
            <a:r>
              <a:rPr lang="en-GB" dirty="0" err="1"/>
              <a:t>ascii</a:t>
            </a:r>
            <a:r>
              <a:rPr lang="en-GB" dirty="0"/>
              <a:t>(o))     mod 1017</a:t>
            </a:r>
          </a:p>
          <a:p>
            <a:pPr eaLnBrk="1" hangingPunct="1">
              <a:buFontTx/>
              <a:buNone/>
            </a:pPr>
            <a:r>
              <a:rPr lang="en-GB" dirty="0"/>
              <a:t>hash3(</a:t>
            </a:r>
            <a:r>
              <a:rPr lang="en-GB" dirty="0" err="1"/>
              <a:t>rongyang</a:t>
            </a:r>
            <a:r>
              <a:rPr lang="en-GB" dirty="0"/>
              <a:t>) = </a:t>
            </a:r>
          </a:p>
          <a:p>
            <a:pPr eaLnBrk="1" hangingPunct="1">
              <a:buFontTx/>
              <a:buNone/>
            </a:pPr>
            <a:r>
              <a:rPr lang="en-GB" dirty="0"/>
              <a:t>			birthday(</a:t>
            </a:r>
            <a:r>
              <a:rPr lang="en-GB" dirty="0" err="1"/>
              <a:t>rongyang</a:t>
            </a:r>
            <a:r>
              <a:rPr lang="en-GB" dirty="0"/>
              <a:t>)=2010</a:t>
            </a:r>
          </a:p>
          <a:p>
            <a:pPr eaLnBrk="1" hangingPunct="1">
              <a:buFontTx/>
              <a:buNone/>
            </a:pPr>
            <a:r>
              <a:rPr lang="en-GB" dirty="0"/>
              <a:t>				waste of many spaces</a:t>
            </a:r>
          </a:p>
          <a:p>
            <a:pPr eaLnBrk="1" hangingPunct="1">
              <a:buFontTx/>
              <a:buNone/>
            </a:pPr>
            <a:endParaRPr lang="en-GB" dirty="0"/>
          </a:p>
        </p:txBody>
      </p:sp>
      <p:sp>
        <p:nvSpPr>
          <p:cNvPr id="2" name="Date Placeholder 1"/>
          <p:cNvSpPr>
            <a:spLocks noGrp="1"/>
          </p:cNvSpPr>
          <p:nvPr>
            <p:ph type="dt" sz="half" idx="10"/>
          </p:nvPr>
        </p:nvSpPr>
        <p:spPr/>
        <p:txBody>
          <a:bodyPr/>
          <a:lstStyle/>
          <a:p>
            <a:endParaRPr lang="en-US"/>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13444</TotalTime>
  <Words>738</Words>
  <Application>Microsoft Office PowerPoint</Application>
  <PresentationFormat>On-screen Show (4:3)</PresentationFormat>
  <Paragraphs>139</Paragraphs>
  <Slides>16</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Arial Unicode MS</vt:lpstr>
      <vt:lpstr>Default Design</vt:lpstr>
      <vt:lpstr>     Cryptographic Hash Functions</vt:lpstr>
      <vt:lpstr>Functions and their Inverse </vt:lpstr>
      <vt:lpstr>What is a one-way function?</vt:lpstr>
      <vt:lpstr>Example - fractorization</vt:lpstr>
      <vt:lpstr>Computation – hard or easy?</vt:lpstr>
      <vt:lpstr>The Password Problem</vt:lpstr>
      <vt:lpstr>Use hashing idea to achieve one way function</vt:lpstr>
      <vt:lpstr>PowerPoint Presentation</vt:lpstr>
      <vt:lpstr>PowerPoint Presentation</vt:lpstr>
      <vt:lpstr>Birthday attack  (assume we use people’s birthday as a hash function)</vt:lpstr>
      <vt:lpstr>PowerPoint Presentation</vt:lpstr>
      <vt:lpstr>Hashing is also used in information security applications</vt:lpstr>
      <vt:lpstr>when hash functions h(x) are used for password or Integrity check, they must have</vt:lpstr>
      <vt:lpstr>Cryptographic Hash Functions </vt:lpstr>
      <vt:lpstr>PowerPoint Presentation</vt:lpstr>
      <vt:lpstr>Examples of SHA-1 (fromhttp://en.wikipedia.org/wiki/SHA-1 ) </vt:lpstr>
    </vt:vector>
  </TitlesOfParts>
  <Company>PLP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and Coding Systems</dc:title>
  <dc:creator>Rong Yang</dc:creator>
  <cp:lastModifiedBy>Aaron Squire</cp:lastModifiedBy>
  <cp:revision>131</cp:revision>
  <cp:lastPrinted>2014-01-22T17:30:13Z</cp:lastPrinted>
  <dcterms:created xsi:type="dcterms:W3CDTF">2007-08-20T22:44:43Z</dcterms:created>
  <dcterms:modified xsi:type="dcterms:W3CDTF">2017-10-19T11:53:11Z</dcterms:modified>
</cp:coreProperties>
</file>