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3" r:id="rId5"/>
    <p:sldId id="280" r:id="rId6"/>
    <p:sldId id="275" r:id="rId7"/>
    <p:sldId id="264" r:id="rId8"/>
    <p:sldId id="266" r:id="rId9"/>
    <p:sldId id="271" r:id="rId10"/>
    <p:sldId id="272" r:id="rId11"/>
    <p:sldId id="274" r:id="rId12"/>
    <p:sldId id="276" r:id="rId13"/>
    <p:sldId id="268" r:id="rId14"/>
    <p:sldId id="281" r:id="rId15"/>
    <p:sldId id="282" r:id="rId16"/>
    <p:sldId id="279" r:id="rId17"/>
  </p:sldIdLst>
  <p:sldSz cx="9144000" cy="6858000" type="screen4x3"/>
  <p:notesSz cx="9872663" cy="67421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 autoAdjust="0"/>
    <p:restoredTop sz="94660"/>
  </p:normalViewPr>
  <p:slideViewPr>
    <p:cSldViewPr>
      <p:cViewPr varScale="1">
        <p:scale>
          <a:sx n="69" d="100"/>
          <a:sy n="69" d="100"/>
        </p:scale>
        <p:origin x="77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7135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3177" y="0"/>
            <a:ext cx="4277135" cy="3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03553"/>
            <a:ext cx="4277135" cy="33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3177" y="6403553"/>
            <a:ext cx="4277135" cy="33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47C467-DD34-4652-B5DC-51B0071A45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18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135" cy="3374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77" y="0"/>
            <a:ext cx="4277135" cy="3374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B645-0573-450E-BFE2-6E481FE8A94C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73437" cy="2530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032" y="3202316"/>
            <a:ext cx="7898600" cy="303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03553"/>
            <a:ext cx="4277135" cy="3374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77" y="6403553"/>
            <a:ext cx="4277135" cy="3374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91C89-4187-4D67-A574-E1B06494C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9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91C89-4187-4D67-A574-E1B06494C3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65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91C89-4187-4D67-A574-E1B06494C3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1D94E-A1B4-4AD3-88D0-C8B51F4D0AB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12735-916E-4BEB-A190-0EC1DDF76F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BB982-CD45-4437-92EE-265FE3F3E7F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7A865-6096-4DD2-9A7E-F3E38C24D79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150C-1B48-4234-89DA-DAA1B43A8F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CEAC4-3D4B-4C03-AA70-F6BA4096ACE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A7CFA-7F5C-48D5-A50E-21F6CD3864C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09BE8-11FF-4E12-A546-93C3088802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3D980-5EDF-4F3E-AE1F-D617FC60E50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D343-516E-4970-94F2-4A3FDDB302C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85A1B-0581-4B4A-B990-E57BE62A0C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32F47D-0910-48FD-9F25-D7F3C9AFB5E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/>
          <a:lstStyle/>
          <a:p>
            <a:r>
              <a:rPr lang="en-GB" dirty="0"/>
              <a:t>Factorization Algorithm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02587" y="2852936"/>
            <a:ext cx="6696744" cy="1728192"/>
          </a:xfrm>
        </p:spPr>
        <p:txBody>
          <a:bodyPr/>
          <a:lstStyle/>
          <a:p>
            <a:r>
              <a:rPr lang="en-GB" dirty="0"/>
              <a:t>the way of breaking down a composite number into smaller non-trivial </a:t>
            </a:r>
            <a:r>
              <a:rPr lang="en-GB" dirty="0" smtClean="0"/>
              <a:t>divisors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843591"/>
            <a:ext cx="655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Fundamental Theorem of Arithmetic</a:t>
            </a:r>
            <a:r>
              <a:rPr lang="en-GB" dirty="0" smtClean="0"/>
              <a:t>: Any integer </a:t>
            </a:r>
            <a:r>
              <a:rPr lang="en-GB" i="1" dirty="0" smtClean="0"/>
              <a:t>x</a:t>
            </a:r>
            <a:r>
              <a:rPr lang="en-GB" dirty="0" smtClean="0"/>
              <a:t> greater than 1 can be uniquely represented as (p</a:t>
            </a:r>
            <a:r>
              <a:rPr lang="en-GB" baseline="-25000" dirty="0" smtClean="0"/>
              <a:t>i</a:t>
            </a:r>
            <a:r>
              <a:rPr lang="en-GB" dirty="0" smtClean="0"/>
              <a:t> are primes):</a:t>
            </a:r>
          </a:p>
          <a:p>
            <a:pPr algn="ctr"/>
            <a:endParaRPr lang="en-GB" dirty="0" smtClean="0"/>
          </a:p>
          <a:p>
            <a:pPr algn="ctr"/>
            <a:r>
              <a:rPr lang="en-GB" i="1" dirty="0" smtClean="0"/>
              <a:t>x</a:t>
            </a:r>
            <a:r>
              <a:rPr lang="en-GB" dirty="0" smtClean="0"/>
              <a:t> = p</a:t>
            </a:r>
            <a:r>
              <a:rPr lang="en-GB" baseline="-25000" dirty="0" smtClean="0"/>
              <a:t>1</a:t>
            </a:r>
            <a:r>
              <a:rPr lang="en-GB" baseline="30000" dirty="0" smtClean="0"/>
              <a:t>a1</a:t>
            </a:r>
            <a:r>
              <a:rPr lang="en-GB" dirty="0" smtClean="0"/>
              <a:t>p</a:t>
            </a:r>
            <a:r>
              <a:rPr lang="en-GB" baseline="-25000" dirty="0" smtClean="0"/>
              <a:t>2</a:t>
            </a:r>
            <a:r>
              <a:rPr lang="en-GB" baseline="30000" dirty="0" smtClean="0"/>
              <a:t>a2</a:t>
            </a:r>
            <a:r>
              <a:rPr lang="en-GB" dirty="0" smtClean="0"/>
              <a:t> …</a:t>
            </a:r>
            <a:r>
              <a:rPr lang="en-GB" dirty="0" err="1" smtClean="0"/>
              <a:t>p</a:t>
            </a:r>
            <a:r>
              <a:rPr lang="en-GB" baseline="-25000" dirty="0" err="1" smtClean="0"/>
              <a:t>n</a:t>
            </a:r>
            <a:r>
              <a:rPr lang="en-GB" baseline="30000" dirty="0" err="1" smtClean="0"/>
              <a:t>an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Dixon’s Factorisation Method </a:t>
            </a:r>
            <a:r>
              <a:rPr lang="en-GB" sz="2400" dirty="0"/>
              <a:t>cont.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686800" cy="47853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continue from the last example, n = 299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From  { (25, 3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), (29, 3</a:t>
            </a:r>
            <a:r>
              <a:rPr lang="en-GB" sz="2800" baseline="30000" dirty="0" smtClean="0"/>
              <a:t>5</a:t>
            </a:r>
            <a:r>
              <a:rPr lang="en-GB" sz="2800" dirty="0" smtClean="0"/>
              <a:t>) }, we know</a:t>
            </a:r>
          </a:p>
          <a:p>
            <a:pPr>
              <a:lnSpc>
                <a:spcPct val="90000"/>
              </a:lnSpc>
              <a:buNone/>
            </a:pPr>
            <a:r>
              <a:rPr lang="en-GB" sz="2800" dirty="0"/>
              <a:t>	</a:t>
            </a:r>
            <a:r>
              <a:rPr lang="en-GB" sz="2800" dirty="0" smtClean="0"/>
              <a:t>25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= 3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 mod 299 and 29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= 3</a:t>
            </a:r>
            <a:r>
              <a:rPr lang="en-GB" sz="2800" baseline="30000" dirty="0" smtClean="0"/>
              <a:t>5</a:t>
            </a:r>
            <a:r>
              <a:rPr lang="en-GB" sz="2800" dirty="0" smtClean="0"/>
              <a:t> mod 299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 smtClean="0"/>
              <a:t>    = &gt;  25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x 29</a:t>
            </a:r>
            <a:r>
              <a:rPr lang="en-GB" sz="2800" baseline="30000" dirty="0" smtClean="0"/>
              <a:t>2  </a:t>
            </a:r>
            <a:r>
              <a:rPr lang="en-GB" sz="2800" dirty="0" smtClean="0"/>
              <a:t>= 3</a:t>
            </a:r>
            <a:r>
              <a:rPr lang="en-GB" sz="2800" baseline="30000" dirty="0" smtClean="0"/>
              <a:t>3 </a:t>
            </a:r>
            <a:r>
              <a:rPr lang="en-GB" sz="2800" dirty="0" smtClean="0"/>
              <a:t>x 3</a:t>
            </a:r>
            <a:r>
              <a:rPr lang="en-GB" sz="2800" baseline="30000" dirty="0" smtClean="0"/>
              <a:t>5 </a:t>
            </a:r>
            <a:r>
              <a:rPr lang="en-GB" sz="2800" dirty="0" smtClean="0"/>
              <a:t>mod 299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 smtClean="0"/>
              <a:t>    = &gt;  (25x29)</a:t>
            </a:r>
            <a:r>
              <a:rPr lang="en-GB" sz="2800" baseline="30000" dirty="0" smtClean="0"/>
              <a:t>2  </a:t>
            </a:r>
            <a:r>
              <a:rPr lang="en-GB" sz="2800" dirty="0" smtClean="0"/>
              <a:t>= (3</a:t>
            </a:r>
            <a:r>
              <a:rPr lang="en-GB" sz="2800" baseline="30000" dirty="0" smtClean="0"/>
              <a:t>4</a:t>
            </a:r>
            <a:r>
              <a:rPr lang="en-GB" sz="2800" dirty="0" smtClean="0"/>
              <a:t>)</a:t>
            </a:r>
            <a:r>
              <a:rPr lang="en-GB" sz="2800" baseline="30000" dirty="0" smtClean="0"/>
              <a:t> 2 </a:t>
            </a:r>
            <a:r>
              <a:rPr lang="en-GB" sz="2800" dirty="0" smtClean="0"/>
              <a:t>mod 299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 smtClean="0"/>
              <a:t>    = &gt;  (725)</a:t>
            </a:r>
            <a:r>
              <a:rPr lang="en-GB" sz="2800" baseline="30000" dirty="0" smtClean="0"/>
              <a:t>2  </a:t>
            </a:r>
            <a:r>
              <a:rPr lang="en-GB" sz="2800" dirty="0" smtClean="0"/>
              <a:t>= (81)</a:t>
            </a:r>
            <a:r>
              <a:rPr lang="en-GB" sz="2800" baseline="30000" dirty="0" smtClean="0"/>
              <a:t> 2 </a:t>
            </a:r>
            <a:r>
              <a:rPr lang="en-GB" sz="2800" dirty="0" smtClean="0"/>
              <a:t>mod 299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 smtClean="0"/>
              <a:t>	</a:t>
            </a:r>
            <a:r>
              <a:rPr lang="en-GB" sz="2800" dirty="0" err="1" smtClean="0"/>
              <a:t>gcd</a:t>
            </a:r>
            <a:r>
              <a:rPr lang="en-GB" sz="2800" dirty="0" smtClean="0"/>
              <a:t>(725-81,299)=23,    </a:t>
            </a:r>
            <a:r>
              <a:rPr lang="en-GB" sz="2800" dirty="0" err="1" smtClean="0"/>
              <a:t>gcd</a:t>
            </a:r>
            <a:r>
              <a:rPr lang="en-GB" sz="2800" dirty="0" smtClean="0"/>
              <a:t>(725+81,299)=13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sz="2800" dirty="0" smtClean="0"/>
              <a:t>23 x 13 = 299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Pollard’s p-1 Method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/>
          <a:lstStyle/>
          <a:p>
            <a:r>
              <a:rPr lang="en-GB" dirty="0" smtClean="0"/>
              <a:t>(1974 by John Pollard) </a:t>
            </a:r>
          </a:p>
          <a:p>
            <a:r>
              <a:rPr lang="en-GB" dirty="0" smtClean="0"/>
              <a:t>Basic idea 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compute  a = 2</a:t>
            </a:r>
            <a:r>
              <a:rPr lang="en-GB" baseline="30000" dirty="0" smtClean="0"/>
              <a:t>B! </a:t>
            </a:r>
            <a:r>
              <a:rPr lang="en-GB" dirty="0" smtClean="0"/>
              <a:t>mod n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if d = </a:t>
            </a:r>
            <a:r>
              <a:rPr lang="en-GB" dirty="0" err="1" smtClean="0"/>
              <a:t>gcd</a:t>
            </a:r>
            <a:r>
              <a:rPr lang="en-GB" dirty="0" smtClean="0"/>
              <a:t>(a-1,n) , then d is a factor of n</a:t>
            </a:r>
          </a:p>
          <a:p>
            <a:endParaRPr lang="en-GB" dirty="0"/>
          </a:p>
          <a:p>
            <a:r>
              <a:rPr lang="en-GB" dirty="0" smtClean="0"/>
              <a:t>n = 3937, let B! = 3x2x1=6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2</a:t>
            </a:r>
            <a:r>
              <a:rPr lang="en-GB" baseline="30000" dirty="0" smtClean="0"/>
              <a:t>6</a:t>
            </a:r>
            <a:r>
              <a:rPr lang="en-GB" dirty="0" smtClean="0"/>
              <a:t> mod 3837 = 128, </a:t>
            </a:r>
            <a:r>
              <a:rPr lang="en-GB" dirty="0" err="1" smtClean="0"/>
              <a:t>gcd</a:t>
            </a:r>
            <a:r>
              <a:rPr lang="en-GB" dirty="0" smtClean="0"/>
              <a:t>(128-1,3937)=127</a:t>
            </a:r>
          </a:p>
          <a:p>
            <a:pPr>
              <a:buNone/>
            </a:pPr>
            <a:r>
              <a:rPr lang="en-GB" dirty="0" smtClean="0"/>
              <a:t>It works well when (p-1) or (q-1) contains only small factors where </a:t>
            </a:r>
            <a:r>
              <a:rPr lang="en-GB" dirty="0" err="1" smtClean="0"/>
              <a:t>pq</a:t>
            </a:r>
            <a:r>
              <a:rPr lang="en-GB" dirty="0" smtClean="0"/>
              <a:t>=n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Shor’s Method – maths behind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5113337"/>
          </a:xfrm>
        </p:spPr>
        <p:txBody>
          <a:bodyPr/>
          <a:lstStyle/>
          <a:p>
            <a:r>
              <a:rPr lang="en-GB" altLang="en-US" sz="2800">
                <a:solidFill>
                  <a:srgbClr val="000000"/>
                </a:solidFill>
              </a:rPr>
              <a:t>find integer y </a:t>
            </a:r>
          </a:p>
          <a:p>
            <a:pPr>
              <a:buFontTx/>
              <a:buNone/>
            </a:pPr>
            <a:r>
              <a:rPr lang="en-GB" altLang="en-US" sz="2800">
                <a:solidFill>
                  <a:srgbClr val="000000"/>
                </a:solidFill>
              </a:rPr>
              <a:t>		y</a:t>
            </a:r>
            <a:r>
              <a:rPr lang="en-GB" altLang="en-US" sz="2800" baseline="30000">
                <a:solidFill>
                  <a:srgbClr val="000000"/>
                </a:solidFill>
              </a:rPr>
              <a:t>2 </a:t>
            </a:r>
            <a:r>
              <a:rPr lang="en-GB" altLang="en-US" sz="2800">
                <a:solidFill>
                  <a:srgbClr val="000000"/>
                </a:solidFill>
              </a:rPr>
              <a:t>= 1 (mod n)  (i.e. y</a:t>
            </a:r>
            <a:r>
              <a:rPr lang="en-GB" altLang="en-US" sz="2800" baseline="30000">
                <a:solidFill>
                  <a:srgbClr val="000000"/>
                </a:solidFill>
              </a:rPr>
              <a:t>2 </a:t>
            </a:r>
            <a:r>
              <a:rPr lang="en-GB" altLang="en-US" sz="2800">
                <a:solidFill>
                  <a:srgbClr val="000000"/>
                </a:solidFill>
              </a:rPr>
              <a:t>- 1 = 0 mod n)</a:t>
            </a:r>
          </a:p>
          <a:p>
            <a:pPr>
              <a:buFontTx/>
              <a:buNone/>
            </a:pPr>
            <a:r>
              <a:rPr lang="en-GB" altLang="en-US" sz="2800">
                <a:solidFill>
                  <a:srgbClr val="000000"/>
                </a:solidFill>
              </a:rPr>
              <a:t>	as (y-1)(y+1) = 0 (mod n)</a:t>
            </a:r>
          </a:p>
          <a:p>
            <a:pPr>
              <a:buFontTx/>
              <a:buNone/>
            </a:pPr>
            <a:r>
              <a:rPr lang="en-GB" altLang="en-US" sz="2800">
                <a:solidFill>
                  <a:srgbClr val="000000"/>
                </a:solidFill>
              </a:rPr>
              <a:t>	gcd(y-1, n) or gcd(y+1, n) must be a factor of n</a:t>
            </a:r>
          </a:p>
          <a:p>
            <a:r>
              <a:rPr lang="en-GB" altLang="en-US" sz="2800">
                <a:solidFill>
                  <a:srgbClr val="000000"/>
                </a:solidFill>
              </a:rPr>
              <a:t>so in order to factorise n = pq, we now try to solve y</a:t>
            </a:r>
            <a:r>
              <a:rPr lang="en-GB" altLang="en-US" sz="2800" baseline="30000">
                <a:solidFill>
                  <a:srgbClr val="000000"/>
                </a:solidFill>
              </a:rPr>
              <a:t>2 </a:t>
            </a:r>
            <a:r>
              <a:rPr lang="en-GB" altLang="en-US" sz="2800">
                <a:solidFill>
                  <a:srgbClr val="000000"/>
                </a:solidFill>
              </a:rPr>
              <a:t>= 1 (mod n) </a:t>
            </a:r>
          </a:p>
          <a:p>
            <a:r>
              <a:rPr lang="en-GB" altLang="en-US" sz="2800">
                <a:solidFill>
                  <a:srgbClr val="000000"/>
                </a:solidFill>
              </a:rPr>
              <a:t>randomly pick a number a, </a:t>
            </a:r>
          </a:p>
          <a:p>
            <a:pPr>
              <a:buFontTx/>
              <a:buNone/>
            </a:pPr>
            <a:r>
              <a:rPr lang="en-GB" altLang="en-US" sz="2800">
                <a:solidFill>
                  <a:srgbClr val="000000"/>
                </a:solidFill>
              </a:rPr>
              <a:t>	solve a</a:t>
            </a:r>
            <a:r>
              <a:rPr lang="en-GB" altLang="en-US" sz="2800" baseline="30000">
                <a:solidFill>
                  <a:srgbClr val="000000"/>
                </a:solidFill>
              </a:rPr>
              <a:t>x </a:t>
            </a:r>
            <a:r>
              <a:rPr lang="en-GB" altLang="en-US" sz="2800">
                <a:solidFill>
                  <a:srgbClr val="000000"/>
                </a:solidFill>
              </a:rPr>
              <a:t>= 1 (mod n)  if x is even, y = a</a:t>
            </a:r>
            <a:r>
              <a:rPr lang="en-GB" altLang="en-US" sz="2800" baseline="30000">
                <a:solidFill>
                  <a:srgbClr val="000000"/>
                </a:solidFill>
              </a:rPr>
              <a:t>x/2 </a:t>
            </a:r>
            <a:r>
              <a:rPr lang="en-GB" altLang="en-US" sz="280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GB" altLang="en-US" sz="2800"/>
              <a:t>	as y</a:t>
            </a:r>
            <a:r>
              <a:rPr lang="en-GB" altLang="en-US" sz="2800" baseline="30000"/>
              <a:t>2</a:t>
            </a:r>
            <a:r>
              <a:rPr lang="en-GB" altLang="en-US" sz="2800"/>
              <a:t> = (</a:t>
            </a:r>
            <a:r>
              <a:rPr lang="en-GB" altLang="en-US" sz="2800">
                <a:solidFill>
                  <a:srgbClr val="000000"/>
                </a:solidFill>
              </a:rPr>
              <a:t>a</a:t>
            </a:r>
            <a:r>
              <a:rPr lang="en-GB" altLang="en-US" sz="2800" baseline="30000">
                <a:solidFill>
                  <a:srgbClr val="000000"/>
                </a:solidFill>
              </a:rPr>
              <a:t>x/2</a:t>
            </a:r>
            <a:r>
              <a:rPr lang="en-GB" altLang="en-US" sz="2800">
                <a:solidFill>
                  <a:srgbClr val="000000"/>
                </a:solidFill>
              </a:rPr>
              <a:t>)</a:t>
            </a:r>
            <a:r>
              <a:rPr lang="en-GB" altLang="en-US" sz="2800" baseline="30000">
                <a:solidFill>
                  <a:srgbClr val="000000"/>
                </a:solidFill>
              </a:rPr>
              <a:t>2 </a:t>
            </a:r>
            <a:r>
              <a:rPr lang="en-GB" altLang="en-US" sz="2800">
                <a:solidFill>
                  <a:srgbClr val="000000"/>
                </a:solidFill>
              </a:rPr>
              <a:t>= a</a:t>
            </a:r>
            <a:r>
              <a:rPr lang="en-GB" altLang="en-US" sz="2800" baseline="30000">
                <a:solidFill>
                  <a:srgbClr val="000000"/>
                </a:solidFill>
              </a:rPr>
              <a:t>x </a:t>
            </a:r>
            <a:r>
              <a:rPr lang="en-GB" altLang="en-US" sz="2800">
                <a:solidFill>
                  <a:srgbClr val="000000"/>
                </a:solidFill>
              </a:rPr>
              <a:t>= 1 (mod n) </a:t>
            </a:r>
          </a:p>
        </p:txBody>
      </p:sp>
    </p:spTree>
    <p:extLst>
      <p:ext uri="{BB962C8B-B14F-4D97-AF65-F5344CB8AC3E}">
        <p14:creationId xmlns:p14="http://schemas.microsoft.com/office/powerpoint/2010/main" val="405203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The method used in Shor’s quantum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0000"/>
                </a:solidFill>
              </a:rPr>
              <a:t>1. Randomly pick a number a, </a:t>
            </a:r>
            <a:r>
              <a:rPr lang="en-GB" dirty="0" err="1">
                <a:solidFill>
                  <a:srgbClr val="000000"/>
                </a:solidFill>
              </a:rPr>
              <a:t>gcd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err="1">
                <a:solidFill>
                  <a:srgbClr val="000000"/>
                </a:solidFill>
              </a:rPr>
              <a:t>a,n</a:t>
            </a:r>
            <a:r>
              <a:rPr lang="en-GB" dirty="0">
                <a:solidFill>
                  <a:srgbClr val="000000"/>
                </a:solidFill>
              </a:rPr>
              <a:t>)=1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0000"/>
                </a:solidFill>
              </a:rPr>
              <a:t>	solve </a:t>
            </a:r>
            <a:r>
              <a:rPr lang="en-GB" dirty="0" err="1">
                <a:solidFill>
                  <a:srgbClr val="000000"/>
                </a:solidFill>
              </a:rPr>
              <a:t>a</a:t>
            </a:r>
            <a:r>
              <a:rPr lang="en-GB" baseline="30000" dirty="0" err="1">
                <a:solidFill>
                  <a:srgbClr val="000000"/>
                </a:solidFill>
              </a:rPr>
              <a:t>x</a:t>
            </a:r>
            <a:r>
              <a:rPr lang="en-GB" dirty="0">
                <a:solidFill>
                  <a:srgbClr val="000000"/>
                </a:solidFill>
              </a:rPr>
              <a:t> = 1 mod n (this is a hard task for a classic computer to do)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0000"/>
                </a:solidFill>
              </a:rPr>
              <a:t>2. If x is an odd number, go to 1 retry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0000"/>
                </a:solidFill>
              </a:rPr>
              <a:t>3. Now we have (</a:t>
            </a:r>
            <a:r>
              <a:rPr lang="en-GB" dirty="0" err="1">
                <a:solidFill>
                  <a:srgbClr val="000000"/>
                </a:solidFill>
              </a:rPr>
              <a:t>a</a:t>
            </a:r>
            <a:r>
              <a:rPr lang="en-GB" baseline="30000" dirty="0" err="1">
                <a:solidFill>
                  <a:srgbClr val="000000"/>
                </a:solidFill>
              </a:rPr>
              <a:t>x</a:t>
            </a:r>
            <a:r>
              <a:rPr lang="en-GB" baseline="30000" dirty="0">
                <a:solidFill>
                  <a:srgbClr val="000000"/>
                </a:solidFill>
              </a:rPr>
              <a:t>/2</a:t>
            </a:r>
            <a:r>
              <a:rPr lang="en-GB" dirty="0">
                <a:solidFill>
                  <a:srgbClr val="000000"/>
                </a:solidFill>
              </a:rPr>
              <a:t>)</a:t>
            </a:r>
            <a:r>
              <a:rPr lang="en-GB" baseline="30000" dirty="0">
                <a:solidFill>
                  <a:srgbClr val="000000"/>
                </a:solidFill>
              </a:rPr>
              <a:t>2</a:t>
            </a:r>
            <a:r>
              <a:rPr lang="en-GB" dirty="0">
                <a:solidFill>
                  <a:srgbClr val="000000"/>
                </a:solidFill>
              </a:rPr>
              <a:t> = 1 mod n, that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0000"/>
                </a:solidFill>
              </a:rPr>
              <a:t>	 (</a:t>
            </a:r>
            <a:r>
              <a:rPr lang="en-GB" dirty="0" err="1">
                <a:solidFill>
                  <a:srgbClr val="000000"/>
                </a:solidFill>
              </a:rPr>
              <a:t>a</a:t>
            </a:r>
            <a:r>
              <a:rPr lang="en-GB" baseline="30000" dirty="0" err="1">
                <a:solidFill>
                  <a:srgbClr val="000000"/>
                </a:solidFill>
              </a:rPr>
              <a:t>x</a:t>
            </a:r>
            <a:r>
              <a:rPr lang="en-GB" baseline="30000" dirty="0">
                <a:solidFill>
                  <a:srgbClr val="000000"/>
                </a:solidFill>
              </a:rPr>
              <a:t>/2</a:t>
            </a:r>
            <a:r>
              <a:rPr lang="en-GB" dirty="0">
                <a:solidFill>
                  <a:srgbClr val="000000"/>
                </a:solidFill>
              </a:rPr>
              <a:t>)</a:t>
            </a:r>
            <a:r>
              <a:rPr lang="en-GB" baseline="30000" dirty="0">
                <a:solidFill>
                  <a:srgbClr val="000000"/>
                </a:solidFill>
              </a:rPr>
              <a:t>2</a:t>
            </a:r>
            <a:r>
              <a:rPr lang="en-GB" dirty="0">
                <a:solidFill>
                  <a:srgbClr val="000000"/>
                </a:solidFill>
              </a:rPr>
              <a:t> -1 = 0 mod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0000"/>
                </a:solidFill>
              </a:rPr>
              <a:t>	 (</a:t>
            </a:r>
            <a:r>
              <a:rPr lang="en-GB" dirty="0" err="1">
                <a:solidFill>
                  <a:srgbClr val="000000"/>
                </a:solidFill>
              </a:rPr>
              <a:t>a</a:t>
            </a:r>
            <a:r>
              <a:rPr lang="en-GB" baseline="30000" dirty="0" err="1">
                <a:solidFill>
                  <a:srgbClr val="000000"/>
                </a:solidFill>
              </a:rPr>
              <a:t>x</a:t>
            </a:r>
            <a:r>
              <a:rPr lang="en-GB" baseline="30000" dirty="0">
                <a:solidFill>
                  <a:srgbClr val="000000"/>
                </a:solidFill>
              </a:rPr>
              <a:t>/2</a:t>
            </a:r>
            <a:r>
              <a:rPr lang="en-GB" dirty="0">
                <a:solidFill>
                  <a:srgbClr val="000000"/>
                </a:solidFill>
              </a:rPr>
              <a:t> +1)(</a:t>
            </a:r>
            <a:r>
              <a:rPr lang="en-GB" dirty="0" err="1">
                <a:solidFill>
                  <a:srgbClr val="000000"/>
                </a:solidFill>
              </a:rPr>
              <a:t>a</a:t>
            </a:r>
            <a:r>
              <a:rPr lang="en-GB" baseline="30000" dirty="0" err="1">
                <a:solidFill>
                  <a:srgbClr val="000000"/>
                </a:solidFill>
              </a:rPr>
              <a:t>x</a:t>
            </a:r>
            <a:r>
              <a:rPr lang="en-GB" baseline="30000" dirty="0">
                <a:solidFill>
                  <a:srgbClr val="000000"/>
                </a:solidFill>
              </a:rPr>
              <a:t>/2</a:t>
            </a:r>
            <a:r>
              <a:rPr lang="en-GB" dirty="0">
                <a:solidFill>
                  <a:srgbClr val="000000"/>
                </a:solidFill>
              </a:rPr>
              <a:t> -1) = 0 mod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0000"/>
                </a:solidFill>
              </a:rPr>
              <a:t>4. </a:t>
            </a:r>
            <a:r>
              <a:rPr lang="en-GB" dirty="0" err="1">
                <a:solidFill>
                  <a:srgbClr val="000000"/>
                </a:solidFill>
              </a:rPr>
              <a:t>gcd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err="1">
                <a:solidFill>
                  <a:srgbClr val="000000"/>
                </a:solidFill>
              </a:rPr>
              <a:t>a</a:t>
            </a:r>
            <a:r>
              <a:rPr lang="en-GB" baseline="30000" dirty="0" err="1">
                <a:solidFill>
                  <a:srgbClr val="000000"/>
                </a:solidFill>
              </a:rPr>
              <a:t>x</a:t>
            </a:r>
            <a:r>
              <a:rPr lang="en-GB" baseline="30000" dirty="0">
                <a:solidFill>
                  <a:srgbClr val="000000"/>
                </a:solidFill>
              </a:rPr>
              <a:t>/2</a:t>
            </a:r>
            <a:r>
              <a:rPr lang="en-GB" dirty="0">
                <a:solidFill>
                  <a:srgbClr val="000000"/>
                </a:solidFill>
              </a:rPr>
              <a:t> +1, n) is a factor of n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2110" y="195007"/>
            <a:ext cx="8229600" cy="633412"/>
          </a:xfrm>
        </p:spPr>
        <p:txBody>
          <a:bodyPr/>
          <a:lstStyle/>
          <a:p>
            <a:r>
              <a:rPr lang="en-GB" altLang="en-US" sz="4000" dirty="0"/>
              <a:t>Shor’s Method – An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855" y="1412776"/>
            <a:ext cx="2268537" cy="86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altLang="en-US" dirty="0"/>
              <a:t>n = </a:t>
            </a:r>
            <a:r>
              <a:rPr lang="en-GB" altLang="en-US" dirty="0" smtClean="0"/>
              <a:t>33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altLang="en-US" dirty="0"/>
              <a:t>r</a:t>
            </a:r>
            <a:r>
              <a:rPr lang="en-GB" altLang="en-US" dirty="0" smtClean="0"/>
              <a:t>andomly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GB" altLang="en-US" dirty="0"/>
              <a:t>p</a:t>
            </a:r>
            <a:r>
              <a:rPr lang="en-GB" altLang="en-US" dirty="0" smtClean="0"/>
              <a:t>ick </a:t>
            </a:r>
            <a:r>
              <a:rPr lang="en-GB" altLang="en-US" i="1" dirty="0" smtClean="0"/>
              <a:t>a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GB" altLang="en-US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GB" altLang="en-US" dirty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2110" y="3573016"/>
            <a:ext cx="1700213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dirty="0"/>
              <a:t>If a=6</a:t>
            </a:r>
          </a:p>
          <a:p>
            <a:r>
              <a:rPr lang="en-GB" altLang="en-US" sz="2800" dirty="0" err="1"/>
              <a:t>gcd</a:t>
            </a:r>
            <a:r>
              <a:rPr lang="en-GB" altLang="en-US" sz="2800" dirty="0"/>
              <a:t>(6,33)</a:t>
            </a:r>
          </a:p>
          <a:p>
            <a:r>
              <a:rPr lang="en-GB" altLang="en-US" sz="2800" dirty="0"/>
              <a:t>   =3</a:t>
            </a:r>
          </a:p>
          <a:p>
            <a:r>
              <a:rPr lang="en-GB" altLang="en-US" sz="2800" dirty="0"/>
              <a:t>return 3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265054" y="836712"/>
            <a:ext cx="3167062" cy="576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/>
              <a:t>If a=2</a:t>
            </a:r>
          </a:p>
          <a:p>
            <a:r>
              <a:rPr lang="en-GB" altLang="en-US" sz="2800"/>
              <a:t>gcd(2,33)=1</a:t>
            </a:r>
          </a:p>
          <a:p>
            <a:r>
              <a:rPr lang="en-GB" altLang="en-US" sz="2400"/>
              <a:t>2 mod 33 = 2</a:t>
            </a:r>
          </a:p>
          <a:p>
            <a:r>
              <a:rPr lang="en-GB" altLang="en-US" sz="2400"/>
              <a:t>4 mod 33 = 4</a:t>
            </a:r>
          </a:p>
          <a:p>
            <a:r>
              <a:rPr lang="en-GB" altLang="en-US" sz="2400"/>
              <a:t>8 mod 33 = 8</a:t>
            </a:r>
          </a:p>
          <a:p>
            <a:r>
              <a:rPr lang="en-GB" altLang="en-US" sz="2400"/>
              <a:t>16 mod 33 = 16</a:t>
            </a:r>
          </a:p>
          <a:p>
            <a:r>
              <a:rPr lang="en-GB" altLang="en-US" sz="2400"/>
              <a:t>32 mod 33 = 32</a:t>
            </a:r>
          </a:p>
          <a:p>
            <a:r>
              <a:rPr lang="en-GB" altLang="en-US" sz="2400"/>
              <a:t>64 mod 33 = 31</a:t>
            </a:r>
          </a:p>
          <a:p>
            <a:r>
              <a:rPr lang="en-GB" altLang="en-US" sz="2400"/>
              <a:t>62 mod 33 = 29</a:t>
            </a:r>
          </a:p>
          <a:p>
            <a:r>
              <a:rPr lang="en-GB" altLang="en-US" sz="2400"/>
              <a:t>58 mod 33 = 25</a:t>
            </a:r>
          </a:p>
          <a:p>
            <a:r>
              <a:rPr lang="en-GB" altLang="en-US" sz="2400"/>
              <a:t>50 mod 33 = 17</a:t>
            </a:r>
          </a:p>
          <a:p>
            <a:r>
              <a:rPr lang="en-GB" altLang="en-US" sz="2400"/>
              <a:t>34 mod 33 = 1</a:t>
            </a:r>
          </a:p>
          <a:p>
            <a:r>
              <a:rPr lang="en-GB" altLang="en-US" sz="2000"/>
              <a:t>2</a:t>
            </a:r>
            <a:r>
              <a:rPr lang="en-GB" altLang="en-US" sz="2000" baseline="30000"/>
              <a:t>10</a:t>
            </a:r>
            <a:r>
              <a:rPr lang="en-GB" altLang="en-US" sz="2000"/>
              <a:t> =1024 mod 33 =1</a:t>
            </a:r>
          </a:p>
          <a:p>
            <a:r>
              <a:rPr lang="en-GB" altLang="en-US" sz="2800"/>
              <a:t>2</a:t>
            </a:r>
            <a:r>
              <a:rPr lang="en-GB" altLang="en-US" sz="2800" baseline="30000"/>
              <a:t>5</a:t>
            </a:r>
            <a:r>
              <a:rPr lang="en-GB" altLang="en-US" sz="2800"/>
              <a:t> =32=-1 mod 33 </a:t>
            </a:r>
          </a:p>
          <a:p>
            <a:r>
              <a:rPr lang="en-GB" altLang="en-US" sz="2800"/>
              <a:t>Not a good ‘a’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714144" y="856357"/>
            <a:ext cx="3095625" cy="6001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 dirty="0"/>
              <a:t>If a=5</a:t>
            </a:r>
          </a:p>
          <a:p>
            <a:r>
              <a:rPr lang="en-GB" altLang="en-US" sz="2800" dirty="0" err="1"/>
              <a:t>gcd</a:t>
            </a:r>
            <a:r>
              <a:rPr lang="en-GB" altLang="en-US" sz="2800" dirty="0"/>
              <a:t>(5,33)=1</a:t>
            </a:r>
          </a:p>
          <a:p>
            <a:r>
              <a:rPr lang="en-GB" altLang="en-US" sz="2400" dirty="0"/>
              <a:t>5 mod 33 = 5</a:t>
            </a:r>
          </a:p>
          <a:p>
            <a:r>
              <a:rPr lang="en-GB" altLang="en-US" sz="2400" dirty="0"/>
              <a:t>25 mod 33 = 25</a:t>
            </a:r>
          </a:p>
          <a:p>
            <a:r>
              <a:rPr lang="en-GB" altLang="en-US" sz="2400" dirty="0"/>
              <a:t>125 mod 33 = 26</a:t>
            </a:r>
          </a:p>
          <a:p>
            <a:r>
              <a:rPr lang="en-GB" altLang="en-US" sz="2400" dirty="0"/>
              <a:t>130 mod 33 = 31</a:t>
            </a:r>
          </a:p>
          <a:p>
            <a:r>
              <a:rPr lang="en-GB" altLang="en-US" sz="2400" dirty="0"/>
              <a:t>155 mod 33 = 23</a:t>
            </a:r>
          </a:p>
          <a:p>
            <a:r>
              <a:rPr lang="en-GB" altLang="en-US" sz="2400" dirty="0"/>
              <a:t>115 mod 33 = 16</a:t>
            </a:r>
          </a:p>
          <a:p>
            <a:r>
              <a:rPr lang="en-GB" altLang="en-US" sz="2400" dirty="0"/>
              <a:t>80 mod 33 = 14</a:t>
            </a:r>
          </a:p>
          <a:p>
            <a:r>
              <a:rPr lang="en-GB" altLang="en-US" sz="2400" dirty="0"/>
              <a:t>70 mod 33 = 4</a:t>
            </a:r>
          </a:p>
          <a:p>
            <a:r>
              <a:rPr lang="en-GB" altLang="en-US" sz="2400" dirty="0"/>
              <a:t>20 mod 33 = 20</a:t>
            </a:r>
          </a:p>
          <a:p>
            <a:r>
              <a:rPr lang="en-GB" altLang="en-US" sz="2400" dirty="0"/>
              <a:t>100 mod 33 =</a:t>
            </a:r>
            <a:r>
              <a:rPr lang="en-GB" altLang="en-US" sz="2400" dirty="0" smtClean="0"/>
              <a:t>1</a:t>
            </a:r>
          </a:p>
          <a:p>
            <a:r>
              <a:rPr lang="en-GB" altLang="en-US" sz="2400" dirty="0" smtClean="0"/>
              <a:t>5</a:t>
            </a:r>
            <a:r>
              <a:rPr lang="en-GB" altLang="en-US" sz="2400" baseline="30000" dirty="0" smtClean="0"/>
              <a:t>10</a:t>
            </a:r>
            <a:r>
              <a:rPr lang="en-GB" altLang="en-US" sz="2400" dirty="0" smtClean="0"/>
              <a:t> mod 33 = 1</a:t>
            </a:r>
            <a:endParaRPr lang="en-GB" altLang="en-US" sz="2400" dirty="0"/>
          </a:p>
          <a:p>
            <a:r>
              <a:rPr lang="en-GB" altLang="en-US" dirty="0" smtClean="0"/>
              <a:t>10 is even</a:t>
            </a:r>
            <a:r>
              <a:rPr lang="en-GB" altLang="en-US" dirty="0"/>
              <a:t>, and </a:t>
            </a:r>
            <a:endParaRPr lang="en-GB" altLang="en-US" dirty="0" smtClean="0"/>
          </a:p>
          <a:p>
            <a:r>
              <a:rPr lang="en-GB" altLang="en-US" dirty="0"/>
              <a:t> </a:t>
            </a:r>
            <a:r>
              <a:rPr lang="en-GB" altLang="en-US" dirty="0" smtClean="0"/>
              <a:t>5</a:t>
            </a:r>
            <a:r>
              <a:rPr lang="en-GB" altLang="en-US" baseline="30000" dirty="0"/>
              <a:t>5</a:t>
            </a:r>
            <a:r>
              <a:rPr lang="en-GB" altLang="en-US" dirty="0" smtClean="0"/>
              <a:t> </a:t>
            </a:r>
            <a:r>
              <a:rPr lang="en-GB" altLang="en-US" dirty="0"/>
              <a:t>mod 33 </a:t>
            </a:r>
            <a:r>
              <a:rPr lang="en-GB" altLang="en-US" dirty="0" smtClean="0"/>
              <a:t>!= 32</a:t>
            </a:r>
            <a:endParaRPr lang="en-GB" altLang="en-US" dirty="0"/>
          </a:p>
          <a:p>
            <a:r>
              <a:rPr lang="en-GB" altLang="en-US" sz="2800" dirty="0"/>
              <a:t>this is a good ‘a’</a:t>
            </a:r>
          </a:p>
        </p:txBody>
      </p:sp>
    </p:spTree>
    <p:extLst>
      <p:ext uri="{BB962C8B-B14F-4D97-AF65-F5344CB8AC3E}">
        <p14:creationId xmlns:p14="http://schemas.microsoft.com/office/powerpoint/2010/main" val="192922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carry on from previous slide</a:t>
            </a:r>
            <a:br>
              <a:rPr lang="en-GB" altLang="en-US" sz="4000" dirty="0"/>
            </a:br>
            <a:r>
              <a:rPr lang="en-GB" altLang="en-US" sz="4000" dirty="0"/>
              <a:t>n = 33, a = 5, and a</a:t>
            </a:r>
            <a:r>
              <a:rPr lang="en-GB" altLang="en-US" sz="4000" baseline="30000" dirty="0"/>
              <a:t>10</a:t>
            </a:r>
            <a:r>
              <a:rPr lang="en-GB" altLang="en-US" sz="4000" dirty="0"/>
              <a:t> = 1 mod 33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/>
              <a:t>	</a:t>
            </a:r>
            <a:endParaRPr lang="en-GB" altLang="en-US" dirty="0" smtClean="0"/>
          </a:p>
          <a:p>
            <a:pPr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x </a:t>
            </a:r>
            <a:r>
              <a:rPr lang="en-GB" altLang="en-US" dirty="0"/>
              <a:t>= a</a:t>
            </a:r>
            <a:r>
              <a:rPr lang="en-GB" altLang="en-US" baseline="30000" dirty="0"/>
              <a:t>5</a:t>
            </a:r>
            <a:r>
              <a:rPr lang="en-GB" altLang="en-US" dirty="0"/>
              <a:t> mod 33 = </a:t>
            </a:r>
            <a:r>
              <a:rPr lang="en-GB" altLang="en-US" dirty="0" smtClean="0"/>
              <a:t>23</a:t>
            </a:r>
          </a:p>
          <a:p>
            <a:pPr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smtClean="0">
                <a:solidFill>
                  <a:srgbClr val="000000"/>
                </a:solidFill>
              </a:rPr>
              <a:t>x</a:t>
            </a:r>
            <a:r>
              <a:rPr lang="en-GB" altLang="en-US" baseline="30000" dirty="0" smtClean="0">
                <a:solidFill>
                  <a:srgbClr val="000000"/>
                </a:solidFill>
              </a:rPr>
              <a:t>2 </a:t>
            </a:r>
            <a:r>
              <a:rPr lang="en-GB" altLang="en-US" dirty="0">
                <a:solidFill>
                  <a:srgbClr val="000000"/>
                </a:solidFill>
              </a:rPr>
              <a:t>= </a:t>
            </a:r>
            <a:r>
              <a:rPr lang="en-GB" altLang="en-US" dirty="0" smtClean="0">
                <a:solidFill>
                  <a:srgbClr val="000000"/>
                </a:solidFill>
              </a:rPr>
              <a:t>23</a:t>
            </a:r>
            <a:r>
              <a:rPr lang="en-GB" altLang="en-US" baseline="30000" dirty="0" smtClean="0">
                <a:solidFill>
                  <a:srgbClr val="000000"/>
                </a:solidFill>
              </a:rPr>
              <a:t>2 </a:t>
            </a:r>
            <a:r>
              <a:rPr lang="en-GB" altLang="en-US" dirty="0" smtClean="0">
                <a:solidFill>
                  <a:srgbClr val="000000"/>
                </a:solidFill>
              </a:rPr>
              <a:t> = 1 </a:t>
            </a:r>
            <a:r>
              <a:rPr lang="en-GB" altLang="en-US" dirty="0">
                <a:solidFill>
                  <a:srgbClr val="000000"/>
                </a:solidFill>
              </a:rPr>
              <a:t>(mod </a:t>
            </a:r>
            <a:r>
              <a:rPr lang="en-GB" altLang="en-US" dirty="0" smtClean="0">
                <a:solidFill>
                  <a:srgbClr val="000000"/>
                </a:solidFill>
              </a:rPr>
              <a:t>33) </a:t>
            </a:r>
            <a:endParaRPr lang="en-GB" altLang="en-US" dirty="0"/>
          </a:p>
          <a:p>
            <a:pPr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err="1" smtClean="0"/>
              <a:t>gcd</a:t>
            </a:r>
            <a:r>
              <a:rPr lang="en-GB" altLang="en-US" dirty="0" smtClean="0"/>
              <a:t>(23+1</a:t>
            </a:r>
            <a:r>
              <a:rPr lang="en-GB" altLang="en-US" dirty="0"/>
              <a:t>, 33) = 3</a:t>
            </a:r>
          </a:p>
          <a:p>
            <a:pPr>
              <a:buFontTx/>
              <a:buNone/>
            </a:pPr>
            <a:r>
              <a:rPr lang="en-GB" altLang="en-US" dirty="0"/>
              <a:t>	found the factor </a:t>
            </a:r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6947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“</a:t>
            </a:r>
            <a:r>
              <a:rPr lang="en-GB" dirty="0" err="1" smtClean="0">
                <a:solidFill>
                  <a:srgbClr val="000000"/>
                </a:solidFill>
              </a:rPr>
              <a:t>a</a:t>
            </a:r>
            <a:r>
              <a:rPr lang="en-GB" baseline="30000" dirty="0" err="1" smtClean="0">
                <a:solidFill>
                  <a:srgbClr val="000000"/>
                </a:solidFill>
              </a:rPr>
              <a:t>x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= 1 mod </a:t>
            </a:r>
            <a:r>
              <a:rPr lang="en-GB" dirty="0" smtClean="0">
                <a:solidFill>
                  <a:srgbClr val="000000"/>
                </a:solidFill>
              </a:rPr>
              <a:t>n” on quantum computers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quantum computer, we have ‘</a:t>
            </a:r>
            <a:r>
              <a:rPr lang="en-GB" dirty="0" err="1" smtClean="0"/>
              <a:t>qubit</a:t>
            </a:r>
            <a:r>
              <a:rPr lang="en-GB" dirty="0" smtClean="0"/>
              <a:t>’ instead </a:t>
            </a:r>
            <a:r>
              <a:rPr lang="en-GB" smtClean="0"/>
              <a:t>of ‘bit’</a:t>
            </a:r>
            <a:endParaRPr lang="en-GB" dirty="0" smtClean="0"/>
          </a:p>
          <a:p>
            <a:r>
              <a:rPr lang="en-GB" dirty="0" smtClean="0"/>
              <a:t>Each ‘</a:t>
            </a:r>
            <a:r>
              <a:rPr lang="en-GB" dirty="0" err="1" smtClean="0"/>
              <a:t>qubit</a:t>
            </a:r>
            <a:r>
              <a:rPr lang="en-GB" dirty="0" smtClean="0"/>
              <a:t>’ represents a dynamic state, possibly “1” or “0” </a:t>
            </a:r>
          </a:p>
          <a:p>
            <a:r>
              <a:rPr lang="en-GB" dirty="0" smtClean="0"/>
              <a:t>A register of 32 ‘</a:t>
            </a:r>
            <a:r>
              <a:rPr lang="en-GB" dirty="0" err="1" smtClean="0"/>
              <a:t>qubit</a:t>
            </a:r>
            <a:r>
              <a:rPr lang="en-GB" dirty="0" smtClean="0"/>
              <a:t>’ can represent all possible values between 0 to 2</a:t>
            </a:r>
            <a:r>
              <a:rPr lang="en-GB" baseline="30000" dirty="0" smtClean="0"/>
              <a:t>32</a:t>
            </a:r>
            <a:r>
              <a:rPr lang="en-GB" dirty="0" smtClean="0"/>
              <a:t> -1 </a:t>
            </a:r>
          </a:p>
          <a:p>
            <a:r>
              <a:rPr lang="en-GB" dirty="0" smtClean="0"/>
              <a:t>If x is stored in a ‘</a:t>
            </a:r>
            <a:r>
              <a:rPr lang="en-GB" dirty="0" err="1" smtClean="0"/>
              <a:t>qubit</a:t>
            </a:r>
            <a:r>
              <a:rPr lang="en-GB" dirty="0" smtClean="0"/>
              <a:t>’ register, we can perform </a:t>
            </a:r>
            <a:r>
              <a:rPr lang="en-GB" dirty="0"/>
              <a:t>“</a:t>
            </a:r>
            <a:r>
              <a:rPr lang="en-GB" dirty="0" err="1">
                <a:solidFill>
                  <a:srgbClr val="000000"/>
                </a:solidFill>
              </a:rPr>
              <a:t>a</a:t>
            </a:r>
            <a:r>
              <a:rPr lang="en-GB" baseline="30000" dirty="0" err="1">
                <a:solidFill>
                  <a:srgbClr val="000000"/>
                </a:solidFill>
              </a:rPr>
              <a:t>x</a:t>
            </a:r>
            <a:r>
              <a:rPr lang="en-GB" dirty="0">
                <a:solidFill>
                  <a:srgbClr val="000000"/>
                </a:solidFill>
              </a:rPr>
              <a:t> = 1 mod n” </a:t>
            </a:r>
            <a:r>
              <a:rPr lang="en-GB" dirty="0" smtClean="0">
                <a:solidFill>
                  <a:srgbClr val="000000"/>
                </a:solidFill>
              </a:rPr>
              <a:t>in one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58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Factorization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147050" cy="4637088"/>
          </a:xfrm>
        </p:spPr>
        <p:txBody>
          <a:bodyPr/>
          <a:lstStyle/>
          <a:p>
            <a:r>
              <a:rPr lang="en-GB" sz="2800" dirty="0"/>
              <a:t>Trial division</a:t>
            </a:r>
          </a:p>
          <a:p>
            <a:r>
              <a:rPr lang="en-GB" sz="2800" dirty="0"/>
              <a:t>Fermat's method</a:t>
            </a:r>
          </a:p>
          <a:p>
            <a:r>
              <a:rPr lang="en-GB" sz="2800" dirty="0"/>
              <a:t>Dixon's </a:t>
            </a:r>
            <a:r>
              <a:rPr lang="en-GB" sz="2800" dirty="0" smtClean="0"/>
              <a:t>Method</a:t>
            </a:r>
          </a:p>
          <a:p>
            <a:r>
              <a:rPr lang="en-GB" sz="2800" dirty="0" smtClean="0"/>
              <a:t>Pollard’s p-1 Method</a:t>
            </a:r>
            <a:endParaRPr lang="en-GB" sz="2800" dirty="0"/>
          </a:p>
          <a:p>
            <a:r>
              <a:rPr lang="en-GB" sz="2800" dirty="0" err="1"/>
              <a:t>Shor’s</a:t>
            </a:r>
            <a:r>
              <a:rPr lang="en-GB" sz="2800" dirty="0"/>
              <a:t> Quantum Algorithm (classical view</a:t>
            </a:r>
            <a:r>
              <a:rPr lang="en-GB" sz="2800" dirty="0" smtClean="0"/>
              <a:t>)</a:t>
            </a:r>
          </a:p>
          <a:p>
            <a:endParaRPr lang="en-GB" sz="1600" dirty="0"/>
          </a:p>
          <a:p>
            <a:r>
              <a:rPr lang="en-GB" sz="2000" dirty="0"/>
              <a:t>Euler’s Method</a:t>
            </a:r>
          </a:p>
          <a:p>
            <a:r>
              <a:rPr lang="en-GB" sz="2000" dirty="0"/>
              <a:t>Continued fraction factorization (CFRAC) </a:t>
            </a:r>
          </a:p>
          <a:p>
            <a:r>
              <a:rPr lang="en-GB" sz="2000" dirty="0"/>
              <a:t>Special number field sieve</a:t>
            </a:r>
          </a:p>
          <a:p>
            <a:r>
              <a:rPr lang="en-GB" sz="2000" dirty="0"/>
              <a:t>Quadratic sieve</a:t>
            </a:r>
          </a:p>
          <a:p>
            <a:r>
              <a:rPr lang="en-GB" sz="2000" dirty="0"/>
              <a:t>General number field sieve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Trial division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the simplest factorisation algorithm </a:t>
            </a:r>
          </a:p>
          <a:p>
            <a:pPr>
              <a:lnSpc>
                <a:spcPct val="90000"/>
              </a:lnSpc>
            </a:pPr>
            <a:r>
              <a:rPr lang="en-GB" sz="2800"/>
              <a:t>To factorize </a:t>
            </a:r>
            <a:r>
              <a:rPr lang="en-GB" sz="2800" i="1"/>
              <a:t>n</a:t>
            </a:r>
            <a:r>
              <a:rPr lang="en-GB" sz="2800"/>
              <a:t>, we try to divide n by every prime number less than or equal to sqrt(n). If a number is found which divides evenly into </a:t>
            </a:r>
            <a:r>
              <a:rPr lang="en-GB" sz="2800" i="1"/>
              <a:t>n</a:t>
            </a:r>
            <a:r>
              <a:rPr lang="en-GB" sz="2800"/>
              <a:t>, that number is a factor of </a:t>
            </a:r>
            <a:r>
              <a:rPr lang="en-GB" sz="2800" i="1"/>
              <a:t>n</a:t>
            </a:r>
            <a:r>
              <a:rPr lang="en-GB" sz="2800"/>
              <a:t>.</a:t>
            </a:r>
          </a:p>
          <a:p>
            <a:pPr>
              <a:lnSpc>
                <a:spcPct val="90000"/>
              </a:lnSpc>
            </a:pPr>
            <a:r>
              <a:rPr lang="en-GB" sz="2800"/>
              <a:t>One problem – it is not easy to work out the next prime. </a:t>
            </a:r>
          </a:p>
          <a:p>
            <a:pPr>
              <a:lnSpc>
                <a:spcPct val="90000"/>
              </a:lnSpc>
            </a:pPr>
            <a:r>
              <a:rPr lang="en-GB" sz="2800"/>
              <a:t>A simple solution – use odd numbers (I did this in my code)</a:t>
            </a:r>
          </a:p>
          <a:p>
            <a:pPr>
              <a:lnSpc>
                <a:spcPct val="90000"/>
              </a:lnSpc>
            </a:pPr>
            <a:r>
              <a:rPr lang="en-GB" sz="2800"/>
              <a:t>Another solution – use </a:t>
            </a:r>
            <a:r>
              <a:rPr lang="en-GB" altLang="zh-CN" sz="2800" i="1">
                <a:ea typeface="SimSun" pitchFamily="2" charset="-122"/>
              </a:rPr>
              <a:t>primes</a:t>
            </a:r>
            <a:r>
              <a:rPr lang="en-GB" altLang="zh-CN" sz="2800">
                <a:ea typeface="SimSun" pitchFamily="2" charset="-122"/>
              </a:rPr>
              <a:t> = 6</a:t>
            </a:r>
            <a:r>
              <a:rPr lang="en-GB" altLang="zh-CN" sz="2800" i="1">
                <a:ea typeface="SimSun" pitchFamily="2" charset="-122"/>
              </a:rPr>
              <a:t>k</a:t>
            </a:r>
            <a:r>
              <a:rPr lang="en-GB" altLang="zh-CN" sz="2800">
                <a:ea typeface="SimSun" pitchFamily="2" charset="-122"/>
              </a:rPr>
              <a:t>±1, where </a:t>
            </a:r>
            <a:r>
              <a:rPr lang="en-GB" altLang="zh-CN" sz="2800" i="1">
                <a:ea typeface="SimSun" pitchFamily="2" charset="-122"/>
              </a:rPr>
              <a:t>k</a:t>
            </a:r>
            <a:r>
              <a:rPr lang="en-GB" altLang="zh-CN" sz="2800">
                <a:ea typeface="SimSun" pitchFamily="2" charset="-122"/>
              </a:rPr>
              <a:t> is a natural number. For all primes, it must follow this formula (not vice versa).</a:t>
            </a:r>
            <a:endParaRPr lang="en-GB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SimSun" pitchFamily="2" charset="-122"/>
              </a:rPr>
              <a:t>Fermat's factorization method</a:t>
            </a:r>
            <a:endParaRPr lang="en-GB">
              <a:ea typeface="SimSun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Every odd integer can be represented as the difference of two squares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CN" sz="2400" i="1" dirty="0">
                <a:latin typeface="Times New Roman" pitchFamily="18" charset="0"/>
                <a:ea typeface="SimSun" pitchFamily="2" charset="-122"/>
              </a:rPr>
              <a:t>		n</a:t>
            </a: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 = </a:t>
            </a:r>
            <a:r>
              <a:rPr lang="en-GB" altLang="zh-CN" sz="2400" i="1" dirty="0">
                <a:latin typeface="Times New Roman" pitchFamily="18" charset="0"/>
                <a:ea typeface="SimSun" pitchFamily="2" charset="-122"/>
              </a:rPr>
              <a:t>a</a:t>
            </a:r>
            <a:r>
              <a:rPr lang="en-GB" altLang="zh-CN" sz="2400" baseline="30000" dirty="0">
                <a:latin typeface="Times New Roman" pitchFamily="18" charset="0"/>
                <a:ea typeface="SimSun" pitchFamily="2" charset="-122"/>
              </a:rPr>
              <a:t>2</a:t>
            </a: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 − </a:t>
            </a:r>
            <a:r>
              <a:rPr lang="en-GB" altLang="zh-CN" sz="2400" i="1" dirty="0" smtClean="0">
                <a:latin typeface="Times New Roman" pitchFamily="18" charset="0"/>
                <a:ea typeface="SimSun" pitchFamily="2" charset="-122"/>
              </a:rPr>
              <a:t>b</a:t>
            </a:r>
            <a:r>
              <a:rPr lang="en-GB" altLang="zh-CN" sz="2400" baseline="30000" dirty="0" smtClean="0">
                <a:latin typeface="Times New Roman" pitchFamily="18" charset="0"/>
                <a:ea typeface="SimSun" pitchFamily="2" charset="-122"/>
              </a:rPr>
              <a:t>2</a:t>
            </a: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GB" altLang="zh-CN" sz="2400" dirty="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= </a:t>
            </a:r>
            <a:r>
              <a:rPr lang="en-GB" altLang="zh-CN" sz="2400" i="1" dirty="0">
                <a:latin typeface="Times New Roman" pitchFamily="18" charset="0"/>
                <a:ea typeface="SimSun" pitchFamily="2" charset="-122"/>
              </a:rPr>
              <a:t>(</a:t>
            </a:r>
            <a:r>
              <a:rPr lang="en-GB" altLang="zh-CN" sz="2400" i="1" dirty="0" err="1">
                <a:latin typeface="Times New Roman" pitchFamily="18" charset="0"/>
                <a:ea typeface="SimSun" pitchFamily="2" charset="-122"/>
              </a:rPr>
              <a:t>a+b</a:t>
            </a:r>
            <a:r>
              <a:rPr lang="en-GB" altLang="zh-CN" sz="2400" i="1" dirty="0">
                <a:latin typeface="Times New Roman" pitchFamily="18" charset="0"/>
                <a:ea typeface="SimSun" pitchFamily="2" charset="-122"/>
              </a:rPr>
              <a:t>) (a-b)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Start from a=ceiling(</a:t>
            </a:r>
            <a:r>
              <a:rPr lang="en-GB" altLang="zh-CN" sz="2400" dirty="0" err="1">
                <a:latin typeface="Times New Roman" pitchFamily="18" charset="0"/>
                <a:ea typeface="SimSun" pitchFamily="2" charset="-122"/>
              </a:rPr>
              <a:t>sqrt</a:t>
            </a: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(n)), searching for b.</a:t>
            </a:r>
          </a:p>
          <a:p>
            <a:pPr>
              <a:lnSpc>
                <a:spcPct val="90000"/>
              </a:lnSpc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E.g. n = 57 ,  a = 8,  64-57=7,  7 is not a square, </a:t>
            </a:r>
          </a:p>
          <a:p>
            <a:pPr>
              <a:lnSpc>
                <a:spcPct val="90000"/>
              </a:lnSpc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a=a+1=9,  81-57=24, </a:t>
            </a:r>
          </a:p>
          <a:p>
            <a:pPr>
              <a:lnSpc>
                <a:spcPct val="90000"/>
              </a:lnSpc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a =a+1=10, 100-57=43, </a:t>
            </a:r>
          </a:p>
          <a:p>
            <a:pPr>
              <a:lnSpc>
                <a:spcPct val="90000"/>
              </a:lnSpc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a=a+1=11, 121-57=64, 64 is a square!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	64=8x8, so b =8, and a =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	=&gt;  n = 11</a:t>
            </a:r>
            <a:r>
              <a:rPr lang="en-GB" altLang="zh-CN" sz="2400" baseline="30000" dirty="0">
                <a:latin typeface="Times New Roman" pitchFamily="18" charset="0"/>
                <a:ea typeface="SimSun" pitchFamily="2" charset="-122"/>
              </a:rPr>
              <a:t>2 </a:t>
            </a: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- 8</a:t>
            </a:r>
            <a:r>
              <a:rPr lang="en-GB" altLang="zh-CN" sz="2400" baseline="30000" dirty="0">
                <a:latin typeface="Times New Roman" pitchFamily="18" charset="0"/>
                <a:ea typeface="SimSun" pitchFamily="2" charset="-122"/>
              </a:rPr>
              <a:t>2</a:t>
            </a: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 = (11+8)(11-8) = 19 x 3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zh-CN" sz="2400" dirty="0"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CN" sz="2400" dirty="0">
                <a:latin typeface="Times New Roman" pitchFamily="18" charset="0"/>
                <a:ea typeface="SimSun" pitchFamily="2" charset="-122"/>
              </a:rPr>
              <a:t>	Fermat Method can be very quick when two primes are close to each other. But it can be even slower than  trial division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Times New Roman" pitchFamily="18" charset="0"/>
                <a:ea typeface="SimSun" pitchFamily="2" charset="-122"/>
              </a:rPr>
              <a:t> from   </a:t>
            </a:r>
            <a:r>
              <a:rPr lang="en-GB" altLang="zh-CN" i="1" dirty="0" smtClean="0">
                <a:latin typeface="Times New Roman" pitchFamily="18" charset="0"/>
                <a:ea typeface="SimSun" pitchFamily="2" charset="-122"/>
              </a:rPr>
              <a:t>n</a:t>
            </a:r>
            <a:r>
              <a:rPr lang="en-GB" altLang="zh-CN" dirty="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GB" altLang="zh-CN" dirty="0">
                <a:latin typeface="Times New Roman" pitchFamily="18" charset="0"/>
                <a:ea typeface="SimSun" pitchFamily="2" charset="-122"/>
              </a:rPr>
              <a:t>= </a:t>
            </a:r>
            <a:r>
              <a:rPr lang="en-GB" altLang="zh-CN" i="1" dirty="0">
                <a:latin typeface="Times New Roman" pitchFamily="18" charset="0"/>
                <a:ea typeface="SimSun" pitchFamily="2" charset="-122"/>
              </a:rPr>
              <a:t>a</a:t>
            </a:r>
            <a:r>
              <a:rPr lang="en-GB" altLang="zh-CN" baseline="30000" dirty="0">
                <a:latin typeface="Times New Roman" pitchFamily="18" charset="0"/>
                <a:ea typeface="SimSun" pitchFamily="2" charset="-122"/>
              </a:rPr>
              <a:t>2</a:t>
            </a:r>
            <a:r>
              <a:rPr lang="en-GB" altLang="zh-CN" dirty="0">
                <a:latin typeface="Times New Roman" pitchFamily="18" charset="0"/>
                <a:ea typeface="SimSun" pitchFamily="2" charset="-122"/>
              </a:rPr>
              <a:t> − </a:t>
            </a:r>
            <a:r>
              <a:rPr lang="en-GB" altLang="zh-CN" i="1" dirty="0" smtClean="0">
                <a:latin typeface="Times New Roman" pitchFamily="18" charset="0"/>
                <a:ea typeface="SimSun" pitchFamily="2" charset="-122"/>
              </a:rPr>
              <a:t>b</a:t>
            </a:r>
            <a:r>
              <a:rPr lang="en-GB" altLang="zh-CN" baseline="30000" dirty="0" smtClean="0">
                <a:latin typeface="Times New Roman" pitchFamily="18" charset="0"/>
                <a:ea typeface="SimSun" pitchFamily="2" charset="-122"/>
              </a:rPr>
              <a:t>2</a:t>
            </a:r>
            <a:br>
              <a:rPr lang="en-GB" altLang="zh-CN" baseline="30000" dirty="0" smtClean="0">
                <a:latin typeface="Times New Roman" pitchFamily="18" charset="0"/>
                <a:ea typeface="SimSun" pitchFamily="2" charset="-122"/>
              </a:rPr>
            </a:br>
            <a:r>
              <a:rPr lang="en-GB" altLang="zh-CN" baseline="30000" dirty="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GB" altLang="zh-CN" baseline="30000" dirty="0" smtClean="0">
                <a:latin typeface="Times New Roman" pitchFamily="18" charset="0"/>
                <a:ea typeface="SimSun" pitchFamily="2" charset="-122"/>
                <a:sym typeface="Wingdings" panose="05000000000000000000" pitchFamily="2" charset="2"/>
              </a:rPr>
              <a:t>        </a:t>
            </a:r>
            <a:r>
              <a:rPr lang="en-GB" altLang="zh-CN" i="1" dirty="0" smtClean="0">
                <a:latin typeface="Times New Roman" pitchFamily="18" charset="0"/>
                <a:ea typeface="SimSun" pitchFamily="2" charset="-122"/>
              </a:rPr>
              <a:t>b</a:t>
            </a:r>
            <a:r>
              <a:rPr lang="en-GB" altLang="zh-CN" baseline="30000" dirty="0" smtClean="0">
                <a:latin typeface="Times New Roman" pitchFamily="18" charset="0"/>
                <a:ea typeface="SimSun" pitchFamily="2" charset="-122"/>
              </a:rPr>
              <a:t>2 </a:t>
            </a:r>
            <a:r>
              <a:rPr lang="en-GB" altLang="zh-CN" dirty="0" smtClean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GB" altLang="zh-CN" dirty="0">
                <a:latin typeface="Times New Roman" pitchFamily="18" charset="0"/>
                <a:ea typeface="SimSun" pitchFamily="2" charset="-122"/>
              </a:rPr>
              <a:t>= </a:t>
            </a:r>
            <a:r>
              <a:rPr lang="en-GB" altLang="zh-CN" i="1" dirty="0">
                <a:latin typeface="Times New Roman" pitchFamily="18" charset="0"/>
                <a:ea typeface="SimSun" pitchFamily="2" charset="-122"/>
              </a:rPr>
              <a:t>a</a:t>
            </a:r>
            <a:r>
              <a:rPr lang="en-GB" altLang="zh-CN" baseline="30000" dirty="0">
                <a:latin typeface="Times New Roman" pitchFamily="18" charset="0"/>
                <a:ea typeface="SimSun" pitchFamily="2" charset="-122"/>
              </a:rPr>
              <a:t>2</a:t>
            </a:r>
            <a:r>
              <a:rPr lang="en-GB" altLang="zh-CN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GB" altLang="zh-CN" dirty="0" smtClean="0">
                <a:latin typeface="Times New Roman" pitchFamily="18" charset="0"/>
                <a:ea typeface="SimSun" pitchFamily="2" charset="-122"/>
              </a:rPr>
              <a:t>− </a:t>
            </a:r>
            <a:r>
              <a:rPr lang="en-GB" altLang="zh-CN" i="1" dirty="0" smtClean="0">
                <a:latin typeface="Times New Roman" pitchFamily="18" charset="0"/>
                <a:ea typeface="SimSun" pitchFamily="2" charset="-122"/>
              </a:rPr>
              <a:t>n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from the first square number which is greater than n (e.g. n=57, a=8)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05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000">
                <a:ea typeface="宋体" pitchFamily="2" charset="-122"/>
              </a:rPr>
              <a:t>Fermat's factorization method </a:t>
            </a:r>
            <a:r>
              <a:rPr lang="en-GB" altLang="zh-CN" sz="2400">
                <a:ea typeface="宋体" pitchFamily="2" charset="-122"/>
              </a:rPr>
              <a:t>cont.</a:t>
            </a:r>
            <a:endParaRPr lang="en-GB" altLang="en-US" sz="2400"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07413" cy="5068887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800"/>
              <a:t>	</a:t>
            </a:r>
            <a:r>
              <a:rPr lang="en-GB" altLang="en-US" sz="2400"/>
              <a:t>We need to write a loop which tries various values of </a:t>
            </a:r>
            <a:r>
              <a:rPr lang="en-GB" altLang="en-US" sz="2400" i="1"/>
              <a:t>a</a:t>
            </a:r>
            <a:r>
              <a:rPr lang="en-GB" altLang="en-US" sz="2400"/>
              <a:t>, hoping that </a:t>
            </a:r>
            <a:r>
              <a:rPr lang="en-GB" altLang="en-US" sz="2400" i="1"/>
              <a:t>a</a:t>
            </a:r>
            <a:r>
              <a:rPr lang="en-GB" altLang="en-US" sz="2400" baseline="30000"/>
              <a:t>2</a:t>
            </a:r>
            <a:r>
              <a:rPr lang="en-GB" altLang="en-US" sz="2400"/>
              <a:t> − </a:t>
            </a:r>
            <a:r>
              <a:rPr lang="en-GB" altLang="en-US" sz="2400" i="1"/>
              <a:t>N</a:t>
            </a:r>
            <a:r>
              <a:rPr lang="en-GB" altLang="en-US" sz="2400"/>
              <a:t> = </a:t>
            </a:r>
            <a:r>
              <a:rPr lang="en-GB" altLang="en-US" sz="2400" i="1"/>
              <a:t>b</a:t>
            </a:r>
            <a:r>
              <a:rPr lang="en-GB" altLang="en-US" sz="2400" baseline="30000"/>
              <a:t>2</a:t>
            </a:r>
            <a:r>
              <a:rPr lang="en-GB" altLang="en-US" sz="2400"/>
              <a:t> is a square</a:t>
            </a:r>
          </a:p>
          <a:p>
            <a:pPr>
              <a:buFontTx/>
              <a:buNone/>
            </a:pPr>
            <a:r>
              <a:rPr lang="en-GB" altLang="en-US" sz="2800"/>
              <a:t>	</a:t>
            </a:r>
            <a:r>
              <a:rPr lang="en-GB" altLang="en-US" sz="2400"/>
              <a:t>FermatFactor(N) {  //  pseudo code </a:t>
            </a:r>
          </a:p>
          <a:p>
            <a:pPr lvl="2">
              <a:buFontTx/>
              <a:buNone/>
            </a:pPr>
            <a:r>
              <a:rPr lang="en-GB" altLang="en-US"/>
              <a:t>A = ceiling(sqrt(N)) (  // use GetIntSqrt(N)+1</a:t>
            </a:r>
          </a:p>
          <a:p>
            <a:pPr lvl="2">
              <a:buFontTx/>
              <a:buNone/>
            </a:pPr>
            <a:r>
              <a:rPr lang="en-GB" altLang="en-US"/>
              <a:t>Bsq = A*A - N</a:t>
            </a:r>
          </a:p>
          <a:p>
            <a:pPr lvl="2">
              <a:buFontTx/>
              <a:buNone/>
            </a:pPr>
            <a:r>
              <a:rPr lang="en-GB" altLang="en-US"/>
              <a:t>while Bsq isn't a square {</a:t>
            </a:r>
          </a:p>
          <a:p>
            <a:pPr lvl="3">
              <a:buFontTx/>
              <a:buNone/>
            </a:pPr>
            <a:r>
              <a:rPr lang="en-GB" altLang="en-US" sz="2400"/>
              <a:t>A = A + 1</a:t>
            </a:r>
          </a:p>
          <a:p>
            <a:pPr lvl="3">
              <a:buFontTx/>
              <a:buNone/>
            </a:pPr>
            <a:r>
              <a:rPr lang="en-GB" altLang="en-US" sz="2400"/>
              <a:t>Bsq = A*A - N 		// or Bsq=Bsq + 2*A + 1</a:t>
            </a:r>
          </a:p>
          <a:p>
            <a:pPr lvl="2">
              <a:buFontTx/>
              <a:buNone/>
            </a:pPr>
            <a:r>
              <a:rPr lang="en-GB" altLang="en-US"/>
              <a:t>}</a:t>
            </a:r>
          </a:p>
          <a:p>
            <a:pPr lvl="2">
              <a:buFontTx/>
              <a:buNone/>
            </a:pPr>
            <a:r>
              <a:rPr lang="en-GB" altLang="en-US"/>
              <a:t>return A - sqrt(Bsq) 		// or A + sqrt(Bsq)</a:t>
            </a:r>
          </a:p>
          <a:p>
            <a:pPr lvl="1">
              <a:buFontTx/>
              <a:buNone/>
            </a:pPr>
            <a:r>
              <a:rPr lang="en-GB" altLang="en-US"/>
              <a:t>}</a:t>
            </a:r>
          </a:p>
          <a:p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324503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Dixon’s Factorisation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a modified form of Fermat's factorization method</a:t>
            </a:r>
          </a:p>
          <a:p>
            <a:r>
              <a:rPr lang="en-GB" sz="2800">
                <a:solidFill>
                  <a:srgbClr val="000000"/>
                </a:solidFill>
              </a:rPr>
              <a:t>find integers x and y such that </a:t>
            </a:r>
          </a:p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</a:rPr>
              <a:t>			x</a:t>
            </a:r>
            <a:r>
              <a:rPr lang="en-GB" sz="2800" baseline="30000">
                <a:solidFill>
                  <a:srgbClr val="000000"/>
                </a:solidFill>
              </a:rPr>
              <a:t>2 </a:t>
            </a:r>
            <a:r>
              <a:rPr lang="en-GB" sz="2800">
                <a:solidFill>
                  <a:srgbClr val="000000"/>
                </a:solidFill>
              </a:rPr>
              <a:t>= y</a:t>
            </a:r>
            <a:r>
              <a:rPr lang="en-GB" sz="2800" baseline="30000">
                <a:solidFill>
                  <a:srgbClr val="000000"/>
                </a:solidFill>
              </a:rPr>
              <a:t>2</a:t>
            </a:r>
            <a:r>
              <a:rPr lang="en-GB" sz="2800">
                <a:solidFill>
                  <a:srgbClr val="000000"/>
                </a:solidFill>
              </a:rPr>
              <a:t> (mod n)</a:t>
            </a:r>
          </a:p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</a:rPr>
              <a:t>	as (x-y)(x+y) = 0 (mod n)</a:t>
            </a:r>
          </a:p>
          <a:p>
            <a:pPr>
              <a:buFontTx/>
              <a:buNone/>
            </a:pPr>
            <a:r>
              <a:rPr lang="en-GB" sz="2800">
                <a:solidFill>
                  <a:srgbClr val="000000"/>
                </a:solidFill>
              </a:rPr>
              <a:t>	gcd(x-y, n) or gcd(x+y, n) must be a factor of n</a:t>
            </a:r>
          </a:p>
          <a:p>
            <a:r>
              <a:rPr lang="en-GB" sz="2800">
                <a:solidFill>
                  <a:srgbClr val="000000"/>
                </a:solidFill>
              </a:rPr>
              <a:t>Instead of finding square numbers, we look for numbers with small primes factors</a:t>
            </a:r>
          </a:p>
          <a:p>
            <a:r>
              <a:rPr lang="en-GB" sz="2800">
                <a:solidFill>
                  <a:srgbClr val="000000"/>
                </a:solidFill>
              </a:rPr>
              <a:t>Need to set a </a:t>
            </a:r>
            <a:r>
              <a:rPr lang="en-GB" sz="2800"/>
              <a:t>factor base, e.g  {2, 3, 5, 7}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Dixon’s Factorisation Method </a:t>
            </a:r>
            <a:r>
              <a:rPr lang="en-GB" sz="2400" dirty="0"/>
              <a:t>cont.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An example, n = 5959, base={2,3,5,7}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Random pick a number, x = 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100</a:t>
            </a:r>
            <a:r>
              <a:rPr lang="en-GB" sz="2800" baseline="30000" dirty="0"/>
              <a:t>2</a:t>
            </a:r>
            <a:r>
              <a:rPr lang="en-GB" sz="2800" dirty="0"/>
              <a:t> mod 5959 = 10000 mod 5959 = 4041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4041 can’t be represent by the base, give up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Random pick another x = 80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80</a:t>
            </a:r>
            <a:r>
              <a:rPr lang="en-GB" sz="2800" baseline="30000" dirty="0"/>
              <a:t>2</a:t>
            </a:r>
            <a:r>
              <a:rPr lang="en-GB" sz="2800" dirty="0"/>
              <a:t> mod 5959 = 6400 mod 5959 = 441=3</a:t>
            </a:r>
            <a:r>
              <a:rPr lang="en-GB" sz="2800" baseline="30000" dirty="0"/>
              <a:t>2</a:t>
            </a:r>
            <a:r>
              <a:rPr lang="en-GB" sz="2800" dirty="0"/>
              <a:t>7</a:t>
            </a:r>
            <a:r>
              <a:rPr lang="en-GB" sz="2800" baseline="30000" dirty="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 	= &gt; 80</a:t>
            </a:r>
            <a:r>
              <a:rPr lang="en-GB" sz="2800" baseline="30000" dirty="0"/>
              <a:t>2</a:t>
            </a:r>
            <a:r>
              <a:rPr lang="en-GB" sz="2800" dirty="0"/>
              <a:t> = 21</a:t>
            </a:r>
            <a:r>
              <a:rPr lang="en-GB" sz="2800" baseline="30000" dirty="0"/>
              <a:t>2</a:t>
            </a:r>
            <a:r>
              <a:rPr lang="en-GB" sz="2800" dirty="0"/>
              <a:t> mod 5959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sz="2800" dirty="0" err="1"/>
              <a:t>gcd</a:t>
            </a:r>
            <a:r>
              <a:rPr lang="en-GB" sz="2800" dirty="0"/>
              <a:t>(80-21,5959)=59, </a:t>
            </a:r>
            <a:r>
              <a:rPr lang="en-GB" sz="2800" dirty="0" smtClean="0"/>
              <a:t>   </a:t>
            </a:r>
            <a:r>
              <a:rPr lang="en-GB" sz="2800" dirty="0" err="1" smtClean="0"/>
              <a:t>gcd</a:t>
            </a:r>
            <a:r>
              <a:rPr lang="en-GB" sz="2800" dirty="0" smtClean="0"/>
              <a:t>(80+21,5959</a:t>
            </a:r>
            <a:r>
              <a:rPr lang="en-GB" sz="2800" dirty="0"/>
              <a:t>)=101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59 x 101 = </a:t>
            </a:r>
            <a:r>
              <a:rPr lang="en-GB" sz="2800" dirty="0" smtClean="0"/>
              <a:t>5959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/>
              <a:t>What if we are not so lucky? Keep trying, and store good pairs (see the next example)</a:t>
            </a: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Dixon’s Factorisation Method </a:t>
            </a:r>
            <a:r>
              <a:rPr lang="en-GB" sz="2400" dirty="0"/>
              <a:t>cont.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686800" cy="47853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 n=299, </a:t>
            </a:r>
            <a:r>
              <a:rPr lang="en-GB" sz="2800" dirty="0"/>
              <a:t>base={2,3,5,7</a:t>
            </a:r>
            <a:r>
              <a:rPr lang="en-GB" sz="2800" dirty="0" smtClean="0"/>
              <a:t>} pairs={ }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Random pick a number, x = </a:t>
            </a:r>
            <a:r>
              <a:rPr lang="en-GB" sz="2800" dirty="0" smtClean="0"/>
              <a:t>20</a:t>
            </a:r>
            <a:endParaRPr lang="en-GB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2</a:t>
            </a:r>
            <a:r>
              <a:rPr lang="en-GB" sz="2800" dirty="0" smtClean="0"/>
              <a:t>0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</a:t>
            </a:r>
            <a:r>
              <a:rPr lang="en-GB" sz="2800" dirty="0"/>
              <a:t>mod </a:t>
            </a:r>
            <a:r>
              <a:rPr lang="en-GB" sz="2800" dirty="0" smtClean="0"/>
              <a:t>299 </a:t>
            </a:r>
            <a:r>
              <a:rPr lang="en-GB" sz="2800" dirty="0"/>
              <a:t>= </a:t>
            </a:r>
            <a:r>
              <a:rPr lang="en-GB" sz="2800" dirty="0" smtClean="0"/>
              <a:t>400 </a:t>
            </a:r>
            <a:r>
              <a:rPr lang="en-GB" sz="2800" dirty="0"/>
              <a:t>mod </a:t>
            </a:r>
            <a:r>
              <a:rPr lang="en-GB" sz="2800" dirty="0" smtClean="0"/>
              <a:t>299 </a:t>
            </a:r>
            <a:r>
              <a:rPr lang="en-GB" sz="2800" dirty="0"/>
              <a:t>= </a:t>
            </a:r>
            <a:r>
              <a:rPr lang="en-GB" sz="2800" dirty="0" smtClean="0"/>
              <a:t>101</a:t>
            </a:r>
            <a:r>
              <a:rPr lang="en-GB" sz="2400" dirty="0" smtClean="0"/>
              <a:t>, </a:t>
            </a:r>
            <a:r>
              <a:rPr lang="en-GB" sz="2400" smtClean="0"/>
              <a:t>a prime,  </a:t>
            </a:r>
            <a:r>
              <a:rPr lang="en-GB" sz="2800" dirty="0" smtClean="0"/>
              <a:t>give up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try </a:t>
            </a:r>
            <a:r>
              <a:rPr lang="en-GB" sz="2800" dirty="0"/>
              <a:t>x = </a:t>
            </a:r>
            <a:r>
              <a:rPr lang="en-GB" sz="2800" dirty="0" smtClean="0"/>
              <a:t>21, 22, 23, 24, all not good, give up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x=25, 25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mod 299 = 625 mod 299 = 27 = 3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 keep</a:t>
            </a:r>
          </a:p>
          <a:p>
            <a:pPr>
              <a:lnSpc>
                <a:spcPct val="90000"/>
              </a:lnSpc>
              <a:buNone/>
            </a:pPr>
            <a:r>
              <a:rPr lang="en-GB" sz="2800" dirty="0"/>
              <a:t>	</a:t>
            </a:r>
            <a:r>
              <a:rPr lang="en-GB" sz="2800" dirty="0" smtClean="0"/>
              <a:t>	update pairs = { (25, 3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) }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 try x = 26, 27, 28, all not good, give up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x=29, 29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mod 299 = 841 mod 299 = 243 = 3</a:t>
            </a:r>
            <a:r>
              <a:rPr lang="en-GB" sz="2800" baseline="30000" dirty="0" smtClean="0"/>
              <a:t>5</a:t>
            </a:r>
            <a:r>
              <a:rPr lang="en-GB" sz="2800" dirty="0" smtClean="0"/>
              <a:t> keep</a:t>
            </a:r>
          </a:p>
          <a:p>
            <a:pPr>
              <a:lnSpc>
                <a:spcPct val="90000"/>
              </a:lnSpc>
              <a:buNone/>
            </a:pPr>
            <a:r>
              <a:rPr lang="en-GB" sz="2800" dirty="0" smtClean="0"/>
              <a:t>	 	update pairs = { (25, 3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), (29, 3</a:t>
            </a:r>
            <a:r>
              <a:rPr lang="en-GB" sz="2800" baseline="30000" dirty="0"/>
              <a:t>5</a:t>
            </a:r>
            <a:r>
              <a:rPr lang="en-GB" sz="2800" dirty="0" smtClean="0"/>
              <a:t>) }</a:t>
            </a:r>
            <a:endParaRPr lang="en-GB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618</Words>
  <Application>Microsoft Office PowerPoint</Application>
  <PresentationFormat>On-screen Show (4:3)</PresentationFormat>
  <Paragraphs>167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SimSun</vt:lpstr>
      <vt:lpstr>Arial</vt:lpstr>
      <vt:lpstr>Calibri</vt:lpstr>
      <vt:lpstr>Times New Roman</vt:lpstr>
      <vt:lpstr>Wingdings</vt:lpstr>
      <vt:lpstr>Default Design</vt:lpstr>
      <vt:lpstr>Factorization Algorithm</vt:lpstr>
      <vt:lpstr>Factorization Algorithms</vt:lpstr>
      <vt:lpstr>Trial division</vt:lpstr>
      <vt:lpstr>Fermat's factorization method</vt:lpstr>
      <vt:lpstr> from   n = a2 − b2          b2   = a2 − n</vt:lpstr>
      <vt:lpstr>Fermat's factorization method cont.</vt:lpstr>
      <vt:lpstr>Dixon’s Factorisation Method</vt:lpstr>
      <vt:lpstr>Dixon’s Factorisation Method cont.</vt:lpstr>
      <vt:lpstr>Dixon’s Factorisation Method cont.</vt:lpstr>
      <vt:lpstr>Dixon’s Factorisation Method cont.</vt:lpstr>
      <vt:lpstr>Pollard’s p-1 Method</vt:lpstr>
      <vt:lpstr>Shor’s Method – maths behind</vt:lpstr>
      <vt:lpstr>The method used in Shor’s quantum algorithm</vt:lpstr>
      <vt:lpstr>Shor’s Method – An Example</vt:lpstr>
      <vt:lpstr>carry on from previous slide n = 33, a = 5, and a10 = 1 mod 33</vt:lpstr>
      <vt:lpstr>Solving “ax = 1 mod n” on quantum computers </vt:lpstr>
    </vt:vector>
  </TitlesOfParts>
  <Company>PLP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Factorization Algorithm</dc:title>
  <dc:creator>Rong Yang</dc:creator>
  <cp:lastModifiedBy>Rong Yang</cp:lastModifiedBy>
  <cp:revision>51</cp:revision>
  <cp:lastPrinted>2014-03-13T16:41:45Z</cp:lastPrinted>
  <dcterms:created xsi:type="dcterms:W3CDTF">2009-01-22T12:07:13Z</dcterms:created>
  <dcterms:modified xsi:type="dcterms:W3CDTF">2017-10-24T13:21:33Z</dcterms:modified>
</cp:coreProperties>
</file>