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921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59" r:id="rId6"/>
    <p:sldId id="260" r:id="rId7"/>
    <p:sldId id="267" r:id="rId8"/>
    <p:sldId id="269" r:id="rId9"/>
    <p:sldId id="262" r:id="rId10"/>
    <p:sldId id="268" r:id="rId11"/>
    <p:sldId id="270" r:id="rId12"/>
    <p:sldId id="271" r:id="rId13"/>
    <p:sldId id="264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E0FED-FB24-FB4B-AB4A-67747D10CE3A}" v="458" dt="2023-07-27T17:20:24.110"/>
    <p1510:client id="{B4795C47-8891-8748-85EF-DB6CBB77B994}" v="2" dt="2023-07-28T00:40:18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>
      <p:cViewPr varScale="1">
        <p:scale>
          <a:sx n="115" d="100"/>
          <a:sy n="115" d="100"/>
        </p:scale>
        <p:origin x="3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ene, Cody" userId="364e16cc-bf32-4143-bb56-3f9301dde585" providerId="ADAL" clId="{B4795C47-8891-8748-85EF-DB6CBB77B994}"/>
    <pc:docChg chg="custSel addSld modSld sldOrd">
      <pc:chgData name="Greene, Cody" userId="364e16cc-bf32-4143-bb56-3f9301dde585" providerId="ADAL" clId="{B4795C47-8891-8748-85EF-DB6CBB77B994}" dt="2023-07-28T00:41:04.924" v="49" actId="20578"/>
      <pc:docMkLst>
        <pc:docMk/>
      </pc:docMkLst>
      <pc:sldChg chg="modSp mod">
        <pc:chgData name="Greene, Cody" userId="364e16cc-bf32-4143-bb56-3f9301dde585" providerId="ADAL" clId="{B4795C47-8891-8748-85EF-DB6CBB77B994}" dt="2023-07-28T00:31:18.201" v="12" actId="20577"/>
        <pc:sldMkLst>
          <pc:docMk/>
          <pc:sldMk cId="2386868108" sldId="257"/>
        </pc:sldMkLst>
        <pc:spChg chg="mod">
          <ac:chgData name="Greene, Cody" userId="364e16cc-bf32-4143-bb56-3f9301dde585" providerId="ADAL" clId="{B4795C47-8891-8748-85EF-DB6CBB77B994}" dt="2023-07-28T00:31:18.201" v="12" actId="20577"/>
          <ac:spMkLst>
            <pc:docMk/>
            <pc:sldMk cId="2386868108" sldId="257"/>
            <ac:spMk id="28" creationId="{0EF836D4-C84C-7009-16C0-AC7CBF742127}"/>
          </ac:spMkLst>
        </pc:spChg>
      </pc:sldChg>
      <pc:sldChg chg="modSp mod">
        <pc:chgData name="Greene, Cody" userId="364e16cc-bf32-4143-bb56-3f9301dde585" providerId="ADAL" clId="{B4795C47-8891-8748-85EF-DB6CBB77B994}" dt="2023-07-28T00:31:24.028" v="25" actId="20577"/>
        <pc:sldMkLst>
          <pc:docMk/>
          <pc:sldMk cId="1977697065" sldId="261"/>
        </pc:sldMkLst>
        <pc:spChg chg="mod">
          <ac:chgData name="Greene, Cody" userId="364e16cc-bf32-4143-bb56-3f9301dde585" providerId="ADAL" clId="{B4795C47-8891-8748-85EF-DB6CBB77B994}" dt="2023-07-28T00:31:24.028" v="25" actId="20577"/>
          <ac:spMkLst>
            <pc:docMk/>
            <pc:sldMk cId="1977697065" sldId="261"/>
            <ac:spMk id="5" creationId="{F336DF98-5885-A39C-C55D-33DC0C614BEE}"/>
          </ac:spMkLst>
        </pc:spChg>
      </pc:sldChg>
      <pc:sldChg chg="ord">
        <pc:chgData name="Greene, Cody" userId="364e16cc-bf32-4143-bb56-3f9301dde585" providerId="ADAL" clId="{B4795C47-8891-8748-85EF-DB6CBB77B994}" dt="2023-07-28T00:41:04.924" v="49" actId="20578"/>
        <pc:sldMkLst>
          <pc:docMk/>
          <pc:sldMk cId="467629105" sldId="273"/>
        </pc:sldMkLst>
      </pc:sldChg>
      <pc:sldChg chg="delSp modSp add mod setBg delDesignElem">
        <pc:chgData name="Greene, Cody" userId="364e16cc-bf32-4143-bb56-3f9301dde585" providerId="ADAL" clId="{B4795C47-8891-8748-85EF-DB6CBB77B994}" dt="2023-07-28T00:40:48.852" v="48" actId="14100"/>
        <pc:sldMkLst>
          <pc:docMk/>
          <pc:sldMk cId="3672758427" sldId="274"/>
        </pc:sldMkLst>
        <pc:spChg chg="mod">
          <ac:chgData name="Greene, Cody" userId="364e16cc-bf32-4143-bb56-3f9301dde585" providerId="ADAL" clId="{B4795C47-8891-8748-85EF-DB6CBB77B994}" dt="2023-07-28T00:40:17.270" v="43" actId="20577"/>
          <ac:spMkLst>
            <pc:docMk/>
            <pc:sldMk cId="3672758427" sldId="274"/>
            <ac:spMk id="5" creationId="{15C4C137-680A-9950-F5A5-F59433AB25D1}"/>
          </ac:spMkLst>
        </pc:spChg>
        <pc:spChg chg="mod">
          <ac:chgData name="Greene, Cody" userId="364e16cc-bf32-4143-bb56-3f9301dde585" providerId="ADAL" clId="{B4795C47-8891-8748-85EF-DB6CBB77B994}" dt="2023-07-28T00:40:48.852" v="48" actId="14100"/>
          <ac:spMkLst>
            <pc:docMk/>
            <pc:sldMk cId="3672758427" sldId="274"/>
            <ac:spMk id="6" creationId="{3CE8D163-80F7-5F48-9E48-B935AF79D1E3}"/>
          </ac:spMkLst>
        </pc:spChg>
        <pc:spChg chg="del">
          <ac:chgData name="Greene, Cody" userId="364e16cc-bf32-4143-bb56-3f9301dde585" providerId="ADAL" clId="{B4795C47-8891-8748-85EF-DB6CBB77B994}" dt="2023-07-28T00:40:09.926" v="27"/>
          <ac:spMkLst>
            <pc:docMk/>
            <pc:sldMk cId="3672758427" sldId="274"/>
            <ac:spMk id="17478" creationId="{3F088236-D655-4F88-B238-E16762358025}"/>
          </ac:spMkLst>
        </pc:spChg>
        <pc:spChg chg="del">
          <ac:chgData name="Greene, Cody" userId="364e16cc-bf32-4143-bb56-3f9301dde585" providerId="ADAL" clId="{B4795C47-8891-8748-85EF-DB6CBB77B994}" dt="2023-07-28T00:40:09.926" v="27"/>
          <ac:spMkLst>
            <pc:docMk/>
            <pc:sldMk cId="3672758427" sldId="274"/>
            <ac:spMk id="17480" creationId="{3DAC0C92-199E-475C-9390-119A9B027276}"/>
          </ac:spMkLst>
        </pc:spChg>
        <pc:spChg chg="del">
          <ac:chgData name="Greene, Cody" userId="364e16cc-bf32-4143-bb56-3f9301dde585" providerId="ADAL" clId="{B4795C47-8891-8748-85EF-DB6CBB77B994}" dt="2023-07-28T00:40:09.926" v="27"/>
          <ac:spMkLst>
            <pc:docMk/>
            <pc:sldMk cId="3672758427" sldId="274"/>
            <ac:spMk id="17482" creationId="{C4CFB339-0ED8-4FE2-9EF1-6D1375B8499B}"/>
          </ac:spMkLst>
        </pc:spChg>
        <pc:spChg chg="del">
          <ac:chgData name="Greene, Cody" userId="364e16cc-bf32-4143-bb56-3f9301dde585" providerId="ADAL" clId="{B4795C47-8891-8748-85EF-DB6CBB77B994}" dt="2023-07-28T00:40:09.926" v="27"/>
          <ac:spMkLst>
            <pc:docMk/>
            <pc:sldMk cId="3672758427" sldId="274"/>
            <ac:spMk id="17484" creationId="{31896C80-2069-4431-9C19-83B913734490}"/>
          </ac:spMkLst>
        </pc:spChg>
        <pc:spChg chg="del">
          <ac:chgData name="Greene, Cody" userId="364e16cc-bf32-4143-bb56-3f9301dde585" providerId="ADAL" clId="{B4795C47-8891-8748-85EF-DB6CBB77B994}" dt="2023-07-28T00:40:09.926" v="27"/>
          <ac:spMkLst>
            <pc:docMk/>
            <pc:sldMk cId="3672758427" sldId="274"/>
            <ac:spMk id="17486" creationId="{BF120A21-0841-4823-B0C4-28AEBCEF9B78}"/>
          </ac:spMkLst>
        </pc:spChg>
        <pc:spChg chg="del">
          <ac:chgData name="Greene, Cody" userId="364e16cc-bf32-4143-bb56-3f9301dde585" providerId="ADAL" clId="{B4795C47-8891-8748-85EF-DB6CBB77B994}" dt="2023-07-28T00:40:09.926" v="27"/>
          <ac:spMkLst>
            <pc:docMk/>
            <pc:sldMk cId="3672758427" sldId="274"/>
            <ac:spMk id="17488" creationId="{DBB05BAE-BBD3-4289-899F-A6851503C6B0}"/>
          </ac:spMkLst>
        </pc:spChg>
        <pc:spChg chg="del">
          <ac:chgData name="Greene, Cody" userId="364e16cc-bf32-4143-bb56-3f9301dde585" providerId="ADAL" clId="{B4795C47-8891-8748-85EF-DB6CBB77B994}" dt="2023-07-28T00:40:09.926" v="27"/>
          <ac:spMkLst>
            <pc:docMk/>
            <pc:sldMk cId="3672758427" sldId="274"/>
            <ac:spMk id="17490" creationId="{9874D11C-36F5-4BBE-A490-019A54E953B0}"/>
          </ac:spMkLst>
        </pc:spChg>
        <pc:grpChg chg="del">
          <ac:chgData name="Greene, Cody" userId="364e16cc-bf32-4143-bb56-3f9301dde585" providerId="ADAL" clId="{B4795C47-8891-8748-85EF-DB6CBB77B994}" dt="2023-07-28T00:40:09.926" v="27"/>
          <ac:grpSpMkLst>
            <pc:docMk/>
            <pc:sldMk cId="3672758427" sldId="274"/>
            <ac:grpSpMk id="17462" creationId="{10BE40E3-5550-4CDD-B4FD-387C33EBF157}"/>
          </ac:grpSpMkLst>
        </pc:grpChg>
        <pc:picChg chg="del">
          <ac:chgData name="Greene, Cody" userId="364e16cc-bf32-4143-bb56-3f9301dde585" providerId="ADAL" clId="{B4795C47-8891-8748-85EF-DB6CBB77B994}" dt="2023-07-28T00:40:18.758" v="44" actId="478"/>
          <ac:picMkLst>
            <pc:docMk/>
            <pc:sldMk cId="3672758427" sldId="274"/>
            <ac:picMk id="17412" creationId="{1FFA48BD-9FE9-49D1-50D9-3AE617DFB9F4}"/>
          </ac:picMkLst>
        </pc:picChg>
        <pc:cxnChg chg="del">
          <ac:chgData name="Greene, Cody" userId="364e16cc-bf32-4143-bb56-3f9301dde585" providerId="ADAL" clId="{B4795C47-8891-8748-85EF-DB6CBB77B994}" dt="2023-07-28T00:40:09.926" v="27"/>
          <ac:cxnSpMkLst>
            <pc:docMk/>
            <pc:sldMk cId="3672758427" sldId="274"/>
            <ac:cxnSpMk id="17474" creationId="{64FA5DFF-7FE6-4855-84E6-DFA78EE978BD}"/>
          </ac:cxnSpMkLst>
        </pc:cxnChg>
        <pc:cxnChg chg="del">
          <ac:chgData name="Greene, Cody" userId="364e16cc-bf32-4143-bb56-3f9301dde585" providerId="ADAL" clId="{B4795C47-8891-8748-85EF-DB6CBB77B994}" dt="2023-07-28T00:40:09.926" v="27"/>
          <ac:cxnSpMkLst>
            <pc:docMk/>
            <pc:sldMk cId="3672758427" sldId="274"/>
            <ac:cxnSpMk id="17476" creationId="{2AFD8CBA-54A3-4363-991B-B9C631BBFA7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CB6C8-BE72-F545-AB24-108521DCF3D4}" type="datetimeFigureOut">
              <a:rPr lang="en-JP" smtClean="0"/>
              <a:t>2023/07/27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D2B0A-5E7D-F847-BBE3-E9F2674FAEB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6853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D2B0A-5E7D-F847-BBE3-E9F2674FAEBD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0980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6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8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267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1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4195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09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18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3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4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5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9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1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4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83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7/27/23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2" r:id="rId1"/>
    <p:sldLayoutId id="2147484923" r:id="rId2"/>
    <p:sldLayoutId id="2147484924" r:id="rId3"/>
    <p:sldLayoutId id="2147484925" r:id="rId4"/>
    <p:sldLayoutId id="2147484926" r:id="rId5"/>
    <p:sldLayoutId id="2147484927" r:id="rId6"/>
    <p:sldLayoutId id="2147484928" r:id="rId7"/>
    <p:sldLayoutId id="2147484929" r:id="rId8"/>
    <p:sldLayoutId id="2147484930" r:id="rId9"/>
    <p:sldLayoutId id="2147484931" r:id="rId10"/>
    <p:sldLayoutId id="2147484932" r:id="rId11"/>
    <p:sldLayoutId id="2147484933" r:id="rId12"/>
    <p:sldLayoutId id="2147484934" r:id="rId13"/>
    <p:sldLayoutId id="2147484935" r:id="rId14"/>
    <p:sldLayoutId id="2147484936" r:id="rId15"/>
    <p:sldLayoutId id="21474849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kaggle-march-madness-silver-medal-for-two-consecutive-years-6207ff63b86c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owardsdatascience.com/use-my-upset-prediction-model-to-pick-underdogs-in-your-ncaa-tournament-bracket-87c4aa3935f5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bleacherreport.com/articles/1556819-the-ken-pomeroy-effect-how-advanced-metrics-have-revolutionized-ncaa-basketball" TargetMode="External"/><Relationship Id="rId3" Type="http://schemas.openxmlformats.org/officeDocument/2006/relationships/hyperlink" Target="https://www.barttorvik.com/" TargetMode="External"/><Relationship Id="rId7" Type="http://schemas.openxmlformats.org/officeDocument/2006/relationships/hyperlink" Target="https://aminoapps.com/c/hoops/page/blog/advanced-metrics-in-college-basketball-and-how-to-use-them/RrNH_wuKmZrxjxL2VY8Ylkkwoo5p4z" TargetMode="External"/><Relationship Id="rId2" Type="http://schemas.openxmlformats.org/officeDocument/2006/relationships/hyperlink" Target="https://towardsdatascience.com/use-my-upset-prediction-model-to-pick-underdogs-in-your-ncaa-tournament-bracket-87c4aa3935f5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owardsdatascience.com/predicting-upsets-in-the-ncaa-tournament-with-machine-learning-816fecf41f01" TargetMode="External"/><Relationship Id="rId5" Type="http://schemas.openxmlformats.org/officeDocument/2006/relationships/hyperlink" Target="https://www.kaggle.com/code/nishaanamin/predicting-upsets#Upset-Count-Per-Tournament-" TargetMode="External"/><Relationship Id="rId4" Type="http://schemas.openxmlformats.org/officeDocument/2006/relationships/hyperlink" Target="https://kenpom.com/" TargetMode="External"/><Relationship Id="rId9" Type="http://schemas.openxmlformats.org/officeDocument/2006/relationships/hyperlink" Target="https://www.kaggle.com/datasets/woodygilbertson/ncaam-march-madness-scores-1985202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ncaa.com/news/basketball-men/article/2023-04-18/2023-ncaa-bracket-scores-stats-march-madness-mens-tournamen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ishaanamin/march-madness-dat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mpionshiphistory.com/ncaahoops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rttorvik.com/" TargetMode="External"/><Relationship Id="rId2" Type="http://schemas.openxmlformats.org/officeDocument/2006/relationships/hyperlink" Target="https://kenpom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9733-8F06-E75A-7A01-EFE5E78B2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JP" sz="4100" dirty="0"/>
              <a:t>Exploring the Causes of Upsets in March Madness Tournament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22EA-338C-89E7-1BD5-45F1DCB5D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pPr algn="l"/>
            <a:r>
              <a:rPr lang="en-JP" sz="1600" dirty="0"/>
              <a:t>Cody Greene</a:t>
            </a:r>
          </a:p>
          <a:p>
            <a:pPr algn="l"/>
            <a:r>
              <a:rPr lang="en-JP" sz="1600" dirty="0"/>
              <a:t>DSO579 Final Project</a:t>
            </a:r>
          </a:p>
          <a:p>
            <a:pPr algn="l"/>
            <a:r>
              <a:rPr lang="en-JP" sz="1600" dirty="0"/>
              <a:t>07/27/2023</a:t>
            </a:r>
          </a:p>
        </p:txBody>
      </p:sp>
      <p:cxnSp>
        <p:nvCxnSpPr>
          <p:cNvPr id="72" name="Straight Connector 4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5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170" name="Picture 2" descr="NCAA Division I men's basketball tournament - Wikipedia">
            <a:extLst>
              <a:ext uri="{FF2B5EF4-FFF2-40B4-BE49-F238E27FC236}">
                <a16:creationId xmlns:a16="http://schemas.microsoft.com/office/drawing/2014/main" id="{E4C54812-5789-4243-7055-0CDA9E58F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000" y="1705506"/>
            <a:ext cx="7129911" cy="30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28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33C478-82C3-F417-3384-AD56DD9C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40" y="218689"/>
            <a:ext cx="11049000" cy="719462"/>
          </a:xfrm>
        </p:spPr>
        <p:txBody>
          <a:bodyPr>
            <a:normAutofit/>
          </a:bodyPr>
          <a:lstStyle/>
          <a:p>
            <a:r>
              <a:rPr lang="en-JP" sz="3200" dirty="0"/>
              <a:t>Gradient Boosing Model (GBM)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9A915C6-E70F-4748-B30C-8CFBBAF66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233" y="1480879"/>
            <a:ext cx="7315455" cy="435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AED7247-8F19-51F9-B7E3-B5C8D155BB94}"/>
              </a:ext>
            </a:extLst>
          </p:cNvPr>
          <p:cNvSpPr/>
          <p:nvPr/>
        </p:nvSpPr>
        <p:spPr>
          <a:xfrm>
            <a:off x="245836" y="3843677"/>
            <a:ext cx="4400584" cy="26740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JP" sz="2000" b="1" dirty="0">
                <a:solidFill>
                  <a:schemeClr val="tx1"/>
                </a:solidFill>
              </a:rPr>
              <a:t>Cross-validation results</a:t>
            </a:r>
          </a:p>
          <a:p>
            <a:pPr algn="ctr"/>
            <a:endParaRPr lang="en-JP" dirty="0">
              <a:solidFill>
                <a:schemeClr val="tx1"/>
              </a:solidFill>
            </a:endParaRPr>
          </a:p>
          <a:p>
            <a:pPr algn="ctr"/>
            <a:r>
              <a:rPr lang="en-JP" dirty="0">
                <a:solidFill>
                  <a:schemeClr val="tx1"/>
                </a:solidFill>
              </a:rPr>
              <a:t>[0.81818182, 0.77272727, 0.79545455, 0.72727273, 0.68181818, 0.77272727, 0.65909091, 0.70454545, 0.79545455, 0.70454545]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Average cv accuracy: </a:t>
            </a:r>
            <a:r>
              <a:rPr lang="en-JP" dirty="0">
                <a:solidFill>
                  <a:srgbClr val="C00000"/>
                </a:solidFill>
              </a:rPr>
              <a:t>0.74318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5744A93-0923-8B0E-0E9A-4327415BCCA8}"/>
              </a:ext>
            </a:extLst>
          </p:cNvPr>
          <p:cNvSpPr/>
          <p:nvPr/>
        </p:nvSpPr>
        <p:spPr>
          <a:xfrm>
            <a:off x="245836" y="1079211"/>
            <a:ext cx="4400584" cy="2567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JP" sz="2000" b="1" dirty="0">
                <a:solidFill>
                  <a:schemeClr val="tx1"/>
                </a:solidFill>
              </a:rPr>
              <a:t>Reason for choosing this model</a:t>
            </a:r>
          </a:p>
          <a:p>
            <a:pPr algn="ctr"/>
            <a:endParaRPr lang="en-JP" dirty="0">
              <a:solidFill>
                <a:schemeClr val="tx1"/>
              </a:solidFill>
            </a:endParaRPr>
          </a:p>
          <a:p>
            <a:pPr algn="ctr"/>
            <a:r>
              <a:rPr lang="en-JP" dirty="0">
                <a:solidFill>
                  <a:schemeClr val="tx1"/>
                </a:solidFill>
              </a:rPr>
              <a:t>A model using GBM won the </a:t>
            </a:r>
            <a:r>
              <a:rPr lang="en-JP" i="1" dirty="0">
                <a:solidFill>
                  <a:schemeClr val="tx1"/>
                </a:solidFill>
              </a:rPr>
              <a:t>NCAAW March Madness Kaggle Competition </a:t>
            </a:r>
            <a:r>
              <a:rPr lang="en-JP" dirty="0">
                <a:solidFill>
                  <a:schemeClr val="tx1"/>
                </a:solidFill>
              </a:rPr>
              <a:t>in 2022. Therefore, this model can be applied to predict Men’s Tournament</a:t>
            </a:r>
          </a:p>
          <a:p>
            <a:pPr algn="ctr"/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S</a:t>
            </a:r>
            <a:r>
              <a:rPr lang="en-JP" sz="800" dirty="0">
                <a:solidFill>
                  <a:schemeClr val="tx1"/>
                </a:solidFill>
              </a:rPr>
              <a:t>ource: </a:t>
            </a:r>
            <a:r>
              <a:rPr lang="en-US" sz="800" dirty="0">
                <a:solidFill>
                  <a:schemeClr val="tx1"/>
                </a:solidFill>
                <a:hlinkClick r:id="rId3"/>
              </a:rPr>
              <a:t>https://towardsdatascience.com/kaggle-march-madness-silver-medal-for-two-consecutive-years-6207ff63b86c</a:t>
            </a:r>
            <a:endParaRPr lang="en-JP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81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33C478-82C3-F417-3384-AD56DD9C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73" y="218689"/>
            <a:ext cx="11049000" cy="719462"/>
          </a:xfrm>
        </p:spPr>
        <p:txBody>
          <a:bodyPr>
            <a:normAutofit/>
          </a:bodyPr>
          <a:lstStyle/>
          <a:p>
            <a:r>
              <a:rPr lang="en-JP" sz="3200" dirty="0"/>
              <a:t>Winner</a:t>
            </a:r>
          </a:p>
        </p:txBody>
      </p:sp>
      <p:pic>
        <p:nvPicPr>
          <p:cNvPr id="15362" name="Picture 2" descr="NCAA March Madness 2015: Complete Tournament Results - ABC News">
            <a:extLst>
              <a:ext uri="{FF2B5EF4-FFF2-40B4-BE49-F238E27FC236}">
                <a16:creationId xmlns:a16="http://schemas.microsoft.com/office/drawing/2014/main" id="{23A091FB-5021-1515-2C9F-23CBEDEDF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851892"/>
            <a:ext cx="10677525" cy="600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071539-D1F4-D7EF-73B9-A26106DBAE1D}"/>
              </a:ext>
            </a:extLst>
          </p:cNvPr>
          <p:cNvSpPr/>
          <p:nvPr/>
        </p:nvSpPr>
        <p:spPr>
          <a:xfrm>
            <a:off x="5295015" y="1813848"/>
            <a:ext cx="2853998" cy="914400"/>
          </a:xfrm>
          <a:prstGeom prst="roundRect">
            <a:avLst/>
          </a:prstGeom>
          <a:solidFill>
            <a:srgbClr val="FFC000">
              <a:alpha val="8620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Logistic Regression Model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Accuracy: 0.76590</a:t>
            </a:r>
            <a:endParaRPr lang="en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58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6FE73F-AC09-0938-04A7-5B8F28F5AECA}"/>
              </a:ext>
            </a:extLst>
          </p:cNvPr>
          <p:cNvSpPr txBox="1"/>
          <p:nvPr/>
        </p:nvSpPr>
        <p:spPr>
          <a:xfrm>
            <a:off x="680483" y="4782460"/>
            <a:ext cx="53023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 err="1">
                <a:solidFill>
                  <a:srgbClr val="374151"/>
                </a:solidFill>
                <a:latin typeface="Söhne"/>
              </a:rPr>
              <a:t>Barthag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 Rating (Chance of beating the average Division I basketball team).</a:t>
            </a:r>
          </a:p>
          <a:p>
            <a:pPr lvl="0"/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game of favorite team with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arthag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 0.95 and underdog with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barthag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&gt; 0.75 has a higher chance of an upset</a:t>
            </a:r>
            <a:endParaRPr lang="en-JP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4C39F6-69B0-370C-94CC-2D1B5A55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40" y="218689"/>
            <a:ext cx="11049000" cy="719462"/>
          </a:xfrm>
        </p:spPr>
        <p:txBody>
          <a:bodyPr>
            <a:normAutofit/>
          </a:bodyPr>
          <a:lstStyle/>
          <a:p>
            <a:r>
              <a:rPr lang="en-JP" sz="3200" dirty="0"/>
              <a:t>Analysis of Barthag and Wins Above Bubble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523BC9CB-C9C7-2352-2A31-0EF90948D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"/>
          <a:stretch/>
        </p:blipFill>
        <p:spPr bwMode="auto">
          <a:xfrm>
            <a:off x="222848" y="1076374"/>
            <a:ext cx="5760000" cy="364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AD20C60A-AB37-0921-7F49-7588243BF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06"/>
          <a:stretch/>
        </p:blipFill>
        <p:spPr bwMode="auto">
          <a:xfrm>
            <a:off x="6138532" y="1040774"/>
            <a:ext cx="5760000" cy="371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75B3D9-D973-F5AA-9E08-8A9AEE310267}"/>
              </a:ext>
            </a:extLst>
          </p:cNvPr>
          <p:cNvSpPr txBox="1"/>
          <p:nvPr/>
        </p:nvSpPr>
        <p:spPr>
          <a:xfrm>
            <a:off x="6440484" y="4782460"/>
            <a:ext cx="5443432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Wins Above Bubble (WAB)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expected winning percentage for an average *bubble team in each game of a team's schedule subtracted from the total of the team's actual wins. </a:t>
            </a:r>
          </a:p>
          <a:p>
            <a:pPr lvl="0"/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game of favorite team with WAB &lt; 6 and underdog with WAB &gt; 0 has a higher chance of an upset</a:t>
            </a:r>
            <a:endParaRPr lang="en-JP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33E86-AA27-EB18-81D6-A9A7B2770F57}"/>
              </a:ext>
            </a:extLst>
          </p:cNvPr>
          <p:cNvSpPr txBox="1"/>
          <p:nvPr/>
        </p:nvSpPr>
        <p:spPr>
          <a:xfrm>
            <a:off x="6440484" y="6472988"/>
            <a:ext cx="544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*The bubble teams for the NCAA tournament are on the cusp of making the field of 68, but an invitation isn’t guaranteed</a:t>
            </a:r>
            <a:endParaRPr lang="en-JP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B3CF3D-14D7-649A-208C-EB0920973437}"/>
              </a:ext>
            </a:extLst>
          </p:cNvPr>
          <p:cNvSpPr/>
          <p:nvPr/>
        </p:nvSpPr>
        <p:spPr>
          <a:xfrm>
            <a:off x="4582632" y="1828800"/>
            <a:ext cx="1137684" cy="132020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A82D5B-8C0F-3005-1678-39E68BA5D0D0}"/>
              </a:ext>
            </a:extLst>
          </p:cNvPr>
          <p:cNvSpPr/>
          <p:nvPr/>
        </p:nvSpPr>
        <p:spPr>
          <a:xfrm>
            <a:off x="10175358" y="2711857"/>
            <a:ext cx="925033" cy="134978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FCA6900-7574-EB74-C441-BADA6E6BB972}"/>
              </a:ext>
            </a:extLst>
          </p:cNvPr>
          <p:cNvSpPr/>
          <p:nvPr/>
        </p:nvSpPr>
        <p:spPr>
          <a:xfrm>
            <a:off x="970155" y="3147237"/>
            <a:ext cx="1293543" cy="91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JP" sz="1400" dirty="0">
                <a:solidFill>
                  <a:sysClr val="windowText" lastClr="000000"/>
                </a:solidFill>
              </a:rPr>
              <a:t>Legend:</a:t>
            </a:r>
          </a:p>
          <a:p>
            <a:r>
              <a:rPr lang="en-JP" sz="1400" dirty="0">
                <a:solidFill>
                  <a:sysClr val="windowText" lastClr="000000"/>
                </a:solidFill>
              </a:rPr>
              <a:t>○ upset</a:t>
            </a:r>
          </a:p>
          <a:p>
            <a:r>
              <a:rPr lang="en-JP" sz="1400" dirty="0">
                <a:solidFill>
                  <a:sysClr val="windowText" lastClr="000000"/>
                </a:solidFill>
              </a:rPr>
              <a:t>○ non-upset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30C136-E7E0-D10D-CFBF-2DD6586B9F85}"/>
              </a:ext>
            </a:extLst>
          </p:cNvPr>
          <p:cNvSpPr/>
          <p:nvPr/>
        </p:nvSpPr>
        <p:spPr>
          <a:xfrm>
            <a:off x="1058154" y="35293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772BD3-2D08-7ECB-814F-E58621415356}"/>
              </a:ext>
            </a:extLst>
          </p:cNvPr>
          <p:cNvSpPr/>
          <p:nvPr/>
        </p:nvSpPr>
        <p:spPr>
          <a:xfrm>
            <a:off x="1065591" y="3737514"/>
            <a:ext cx="180000" cy="18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612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0" name="Group 5196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198" name="Straight Connector 5197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9" name="Straight Connector 5198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00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01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02" name="Isosceles Triangle 5201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03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04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05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06" name="Isosceles Triangle 5205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07" name="Isosceles Triangle 5206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06FE73F-AC09-0938-04A7-5B8F28F5AECA}"/>
              </a:ext>
            </a:extLst>
          </p:cNvPr>
          <p:cNvSpPr txBox="1"/>
          <p:nvPr/>
        </p:nvSpPr>
        <p:spPr>
          <a:xfrm>
            <a:off x="268486" y="1131300"/>
            <a:ext cx="7509412" cy="52992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742950" lvl="1" indent="-285750">
              <a:spcBef>
                <a:spcPts val="1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period</a:t>
            </a:r>
          </a:p>
          <a:p>
            <a:pPr marL="1200150" lvl="2" indent="-285750">
              <a:spcBef>
                <a:spcPts val="1000"/>
              </a:spcBef>
              <a:buClr>
                <a:schemeClr val="tx1"/>
              </a:buClr>
              <a:buSzPct val="80000"/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2008-2021 data for this project. March Madness has a long history since 1939</a:t>
            </a:r>
          </a:p>
          <a:p>
            <a:pPr marL="742950" lvl="1" indent="-285750">
              <a:spcBef>
                <a:spcPts val="1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Alternative data</a:t>
            </a:r>
          </a:p>
          <a:p>
            <a:pPr marL="1200150" lvl="2" indent="-285750">
              <a:spcBef>
                <a:spcPts val="1000"/>
              </a:spcBef>
              <a:buClr>
                <a:schemeClr val="tx1"/>
              </a:buClr>
              <a:buSzPct val="80000"/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Did not use data outside of team stats. It could produce a model with higher accuracy if able to collect alternative data e.g. coach experience, travel distance</a:t>
            </a:r>
          </a:p>
          <a:p>
            <a:pPr marL="742950" lvl="1" indent="-285750">
              <a:spcBef>
                <a:spcPts val="1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Recency data</a:t>
            </a:r>
          </a:p>
          <a:p>
            <a:pPr marL="1200150" lvl="2" indent="-285750">
              <a:spcBef>
                <a:spcPts val="1000"/>
              </a:spcBef>
              <a:buClr>
                <a:schemeClr val="tx1"/>
              </a:buClr>
              <a:buSzPct val="80000"/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data that takes recency into account. There is something to be said about peaking at the right time in the season</a:t>
            </a:r>
          </a:p>
          <a:p>
            <a:pPr marL="742950" lvl="1" indent="-285750">
              <a:spcBef>
                <a:spcPts val="1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Resource and time</a:t>
            </a:r>
          </a:p>
          <a:p>
            <a:pPr marL="1143000" lvl="2" indent="-228600">
              <a:buFont typeface="Wingdings" pitchFamily="2" charset="2"/>
              <a:buChar char="Ø"/>
              <a:tabLst>
                <a:tab pos="6858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Trebuchet MS" panose="020B0703020202090204" pitchFamily="34" charset="0"/>
                <a:ea typeface="Times New Roman" panose="02020603050405020304" pitchFamily="18" charset="0"/>
              </a:rPr>
              <a:t>If there were more time and resources it would be interesting to deep dive into the data more by testing additional prediction models or looking into the trends through different rounds</a:t>
            </a:r>
            <a:endParaRPr lang="en-JP" dirty="0">
              <a:effectLst/>
              <a:latin typeface="Trebuchet MS" panose="020B0703020202090204" pitchFamily="34" charset="0"/>
              <a:ea typeface="Times New Roman" panose="02020603050405020304" pitchFamily="18" charset="0"/>
            </a:endParaRPr>
          </a:p>
          <a:p>
            <a:r>
              <a:rPr lang="en-JP" dirty="0">
                <a:effectLst/>
                <a:latin typeface="Trebuchet MS" panose="020B0703020202090204" pitchFamily="34" charset="0"/>
                <a:ea typeface="Times New Roman" panose="02020603050405020304" pitchFamily="18" charset="0"/>
              </a:rPr>
              <a:t> </a:t>
            </a:r>
          </a:p>
        </p:txBody>
      </p:sp>
      <p:cxnSp>
        <p:nvCxnSpPr>
          <p:cNvPr id="5241" name="Straight Connector 520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2" name="Straight Connector 52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4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4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45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46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47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4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4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B0EE33-E2C1-D814-8664-FA19A0C5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40" y="218689"/>
            <a:ext cx="11049000" cy="719462"/>
          </a:xfrm>
        </p:spPr>
        <p:txBody>
          <a:bodyPr>
            <a:normAutofit/>
          </a:bodyPr>
          <a:lstStyle/>
          <a:p>
            <a:r>
              <a:rPr lang="en-JP" sz="3200" dirty="0"/>
              <a:t>Limitations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B759DE72-665A-65E0-4F36-C6FB2DF67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542" y="293121"/>
            <a:ext cx="3024000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9F3298-7198-C305-BF9E-66352DE0C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060" y="3536702"/>
            <a:ext cx="3024000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2D6D1A-CCE0-58ED-D67D-648610B4FE3D}"/>
              </a:ext>
            </a:extLst>
          </p:cNvPr>
          <p:cNvSpPr txBox="1"/>
          <p:nvPr/>
        </p:nvSpPr>
        <p:spPr>
          <a:xfrm>
            <a:off x="521699" y="6572516"/>
            <a:ext cx="74805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S</a:t>
            </a:r>
            <a:r>
              <a:rPr lang="en-JP" sz="800" dirty="0"/>
              <a:t>ource: </a:t>
            </a:r>
            <a:r>
              <a:rPr lang="en-JP" sz="800" dirty="0">
                <a:hlinkClick r:id="rId4"/>
              </a:rPr>
              <a:t>https://towardsdatascience.com/use-my-upset-prediction-model-to-pick-underdogs-in-your-ncaa-tournament-bracket-87c4aa3935f5</a:t>
            </a:r>
            <a:endParaRPr lang="en-JP" sz="800" dirty="0"/>
          </a:p>
        </p:txBody>
      </p:sp>
    </p:spTree>
    <p:extLst>
      <p:ext uri="{BB962C8B-B14F-4D97-AF65-F5344CB8AC3E}">
        <p14:creationId xmlns:p14="http://schemas.microsoft.com/office/powerpoint/2010/main" val="322758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62" name="Group 17461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463" name="Straight Connector 17462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64" name="Straight Connector 17463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65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466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467" name="Isosceles Triangle 17466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468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469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470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471" name="Isosceles Triangle 17470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472" name="Isosceles Triangle 17471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7412" name="Picture 4" descr="USC, Mobley brothers hand Kansas its worst-ever NCAA tournament loss">
            <a:extLst>
              <a:ext uri="{FF2B5EF4-FFF2-40B4-BE49-F238E27FC236}">
                <a16:creationId xmlns:a16="http://schemas.microsoft.com/office/drawing/2014/main" id="{1FFA48BD-9FE9-49D1-50D9-3AE617DFB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8" r="17193" b="-2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474" name="Straight Connector 1747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76" name="Straight Connector 1747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7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8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8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8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8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8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9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C4C137-680A-9950-F5A5-F59433AB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40" y="218689"/>
            <a:ext cx="11049000" cy="719462"/>
          </a:xfrm>
        </p:spPr>
        <p:txBody>
          <a:bodyPr>
            <a:normAutofit/>
          </a:bodyPr>
          <a:lstStyle/>
          <a:p>
            <a:r>
              <a:rPr lang="en-JP" sz="3200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8D163-80F7-5F48-9E48-B935AF79D1E3}"/>
              </a:ext>
            </a:extLst>
          </p:cNvPr>
          <p:cNvSpPr txBox="1"/>
          <p:nvPr/>
        </p:nvSpPr>
        <p:spPr>
          <a:xfrm>
            <a:off x="0" y="974822"/>
            <a:ext cx="5075237" cy="53908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187325" lvl="1">
              <a:spcBef>
                <a:spcPts val="1000"/>
              </a:spcBef>
              <a:buClr>
                <a:schemeClr val="tx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Upsets in March Madness are considered very unusual and unpredictable to the general public but through this study, the created model proved to be able to predict with a fairly high accuracy.</a:t>
            </a:r>
          </a:p>
          <a:p>
            <a:pPr marL="187325" lvl="1">
              <a:spcBef>
                <a:spcPts val="1000"/>
              </a:spcBef>
              <a:buClr>
                <a:schemeClr val="tx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Below are key takeaways:</a:t>
            </a:r>
          </a:p>
          <a:p>
            <a:pPr marL="446088" lvl="1" indent="-258763">
              <a:spcBef>
                <a:spcPts val="1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Upset is defined as an underdog win in game where </a:t>
            </a:r>
            <a:r>
              <a:rPr lang="en-US" b="1" dirty="0"/>
              <a:t>Higher Seed – Lower Seed &gt;= 5</a:t>
            </a:r>
          </a:p>
          <a:p>
            <a:pPr marL="446088" lvl="1" indent="-258763">
              <a:spcBef>
                <a:spcPts val="1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Round 4 (Elite 8) has the highest probability of upsets</a:t>
            </a:r>
          </a:p>
          <a:p>
            <a:pPr marL="446088" lvl="1" indent="-258763">
              <a:spcBef>
                <a:spcPts val="1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Out of the three tested models (logistic regression, random forest and gradient boosting) </a:t>
            </a:r>
            <a:r>
              <a:rPr lang="en-US" b="1" dirty="0"/>
              <a:t>logistic regression has the highest accuracy</a:t>
            </a:r>
          </a:p>
          <a:p>
            <a:pPr marL="446088" lvl="1" indent="-258763">
              <a:spcBef>
                <a:spcPts val="1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b="1" dirty="0" err="1"/>
              <a:t>Barthag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Wins Above Bubble </a:t>
            </a:r>
            <a:r>
              <a:rPr lang="en-US" dirty="0"/>
              <a:t>features are important to the random forest and gradient boosting models </a:t>
            </a:r>
          </a:p>
          <a:p>
            <a:pPr marL="187325" lvl="1">
              <a:spcBef>
                <a:spcPts val="1000"/>
              </a:spcBef>
              <a:buClr>
                <a:schemeClr val="tx1"/>
              </a:buClr>
              <a:buSzPct val="80000"/>
            </a:pPr>
            <a:endParaRPr lang="en-US" dirty="0"/>
          </a:p>
          <a:p>
            <a:pPr marL="446088" lvl="1" indent="-258763">
              <a:spcBef>
                <a:spcPts val="1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91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2023 March Madness bracket facts for men's NCAA tournament - ESPN">
            <a:extLst>
              <a:ext uri="{FF2B5EF4-FFF2-40B4-BE49-F238E27FC236}">
                <a16:creationId xmlns:a16="http://schemas.microsoft.com/office/drawing/2014/main" id="{9AB6A1D6-1CB8-A48B-E13F-22D3489A9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E8D163-80F7-5F48-9E48-B935AF79D1E3}"/>
              </a:ext>
            </a:extLst>
          </p:cNvPr>
          <p:cNvSpPr txBox="1"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txBody>
          <a:bodyPr vert="horz" lIns="0" tIns="45720" rIns="0" bIns="45720" rtlCol="0" anchor="ctr">
            <a:normAutofit/>
          </a:bodyPr>
          <a:lstStyle/>
          <a:p>
            <a:pPr marL="187325" lvl="1" algn="ctr">
              <a:spcBef>
                <a:spcPts val="1000"/>
              </a:spcBef>
              <a:buClr>
                <a:schemeClr val="tx1"/>
              </a:buClr>
              <a:buSzPct val="80000"/>
            </a:pPr>
            <a:r>
              <a:rPr lang="en-US" sz="66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6762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C4C137-680A-9950-F5A5-F59433AB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40" y="218689"/>
            <a:ext cx="11049000" cy="719462"/>
          </a:xfrm>
        </p:spPr>
        <p:txBody>
          <a:bodyPr>
            <a:normAutofit/>
          </a:bodyPr>
          <a:lstStyle/>
          <a:p>
            <a:r>
              <a:rPr lang="en-JP" sz="3200" dirty="0"/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8D163-80F7-5F48-9E48-B935AF79D1E3}"/>
              </a:ext>
            </a:extLst>
          </p:cNvPr>
          <p:cNvSpPr txBox="1"/>
          <p:nvPr/>
        </p:nvSpPr>
        <p:spPr>
          <a:xfrm>
            <a:off x="434898" y="974822"/>
            <a:ext cx="11385395" cy="539088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/>
          <a:p>
            <a:pPr marL="342900" lvl="0" indent="-342900">
              <a:lnSpc>
                <a:spcPts val="2400"/>
              </a:lnSpc>
              <a:buFont typeface="+mj-lt"/>
              <a:buAutoNum type="arabicPeriod"/>
            </a:pPr>
            <a:r>
              <a:rPr lang="en-J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Worley, M. (2022, March 3). </a:t>
            </a:r>
            <a:r>
              <a:rPr lang="en-JP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 my upset prediction model to pick underdogs in your NCAA tournament bracket</a:t>
            </a:r>
            <a:r>
              <a:rPr lang="en-J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Medium. </a:t>
            </a:r>
            <a:r>
              <a:rPr lang="en-JP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https://towardsdatascience.com/use-my-upset-prediction-model-to-pick-underdogs-in-your-ncaa-tournament-bracket-87c4aa3935f5</a:t>
            </a:r>
            <a:endParaRPr lang="en-JP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400"/>
              </a:lnSpc>
              <a:buFont typeface="+mj-lt"/>
              <a:buAutoNum type="arabicPeriod"/>
            </a:pPr>
            <a:r>
              <a:rPr lang="en-JP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T-Rank - Customizable College Basketball Tempo Free Stats - T-Rank</a:t>
            </a:r>
            <a:r>
              <a:rPr lang="en-J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(n.d.). Www.barttorvik.com. Retrieved July 27, 2023, from </a:t>
            </a:r>
            <a:r>
              <a:rPr lang="en-JP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https://www.barttorvik.com</a:t>
            </a:r>
            <a:endParaRPr lang="en-JP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400"/>
              </a:lnSpc>
              <a:buFont typeface="+mj-lt"/>
              <a:buAutoNum type="arabicPeriod"/>
            </a:pPr>
            <a:r>
              <a:rPr lang="en-JP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2021 Pomeroy College Basketball Ratings</a:t>
            </a:r>
            <a:r>
              <a:rPr lang="en-J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(n.d.). Kenpom.com. </a:t>
            </a:r>
            <a:r>
              <a:rPr lang="en-JP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https://kenpom.com/</a:t>
            </a:r>
            <a:endParaRPr lang="en-JP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400"/>
              </a:lnSpc>
              <a:buFont typeface="+mj-lt"/>
              <a:buAutoNum type="arabicPeriod"/>
            </a:pPr>
            <a:r>
              <a:rPr lang="en-JP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Predicting Upsets</a:t>
            </a:r>
            <a:r>
              <a:rPr lang="en-J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(n.d.). Kaggle.com. Retrieved July 27, 2023, from </a:t>
            </a:r>
            <a:r>
              <a:rPr lang="en-JP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5"/>
              </a:rPr>
              <a:t>https://www.kaggle.com/code/nishaanamin/predicting-upsets#Upset-Count-Per-Tournament-</a:t>
            </a:r>
            <a:endParaRPr lang="en-JP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400"/>
              </a:lnSpc>
              <a:buFont typeface="+mj-lt"/>
              <a:buAutoNum type="arabicPeriod"/>
            </a:pPr>
            <a:r>
              <a:rPr lang="en-J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Worley, M. (2022, March 3). </a:t>
            </a:r>
            <a:r>
              <a:rPr lang="en-JP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Predicting Upsets in the NCAA Tournament with Machine Learning</a:t>
            </a:r>
            <a:r>
              <a:rPr lang="en-J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Medium. </a:t>
            </a:r>
            <a:r>
              <a:rPr lang="en-JP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6"/>
              </a:rPr>
              <a:t>https://towardsdatascience.com/predicting-upsets-in-the-ncaa-tournament-with-machine-learning-816fecf41f01</a:t>
            </a:r>
            <a:endParaRPr lang="en-JP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400"/>
              </a:lnSpc>
              <a:buFont typeface="+mj-lt"/>
              <a:buAutoNum type="arabicPeriod"/>
            </a:pPr>
            <a:r>
              <a:rPr lang="en-JP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Advanced Metrics in College Basketball and How to use them | Hoops Amino</a:t>
            </a:r>
            <a:r>
              <a:rPr lang="en-J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(n.d.). Hoops | Aminoapps.com. Retrieved July 27, 2023, from </a:t>
            </a:r>
            <a:r>
              <a:rPr lang="en-JP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7"/>
              </a:rPr>
              <a:t>https://aminoapps.com/c/hoops/page/blog/advanced-metrics-in-college-basketball-and-how-to-use-them/RrNH_wuKmZrxjxL2VY8Ylkkwoo5p4z</a:t>
            </a:r>
            <a:endParaRPr lang="en-JP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400"/>
              </a:lnSpc>
              <a:buFont typeface="+mj-lt"/>
              <a:buAutoNum type="arabicPeriod"/>
            </a:pPr>
            <a:r>
              <a:rPr lang="en-J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C.J. Moore. (2013, March 7). </a:t>
            </a:r>
            <a:r>
              <a:rPr lang="en-JP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Ken Pomeroy Effect: How Advanced Metrics Have Revolutionized NCAA Basketball</a:t>
            </a:r>
            <a:r>
              <a:rPr lang="en-J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Bleacher Report; Bleacher Report. </a:t>
            </a:r>
            <a:r>
              <a:rPr lang="en-JP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8"/>
              </a:rPr>
              <a:t>https://bleacherreport.com/articles/1556819-the-ken-pomeroy-effect-how-advanced-metrics-have-revolutionized-ncaa-basketball</a:t>
            </a:r>
            <a:endParaRPr lang="en-JP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400"/>
              </a:lnSpc>
              <a:buFont typeface="+mj-lt"/>
              <a:buAutoNum type="arabicPeriod"/>
            </a:pPr>
            <a:r>
              <a:rPr lang="en-JP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NCAAM March Madness scores 1985-2021</a:t>
            </a:r>
            <a:r>
              <a:rPr lang="en-JP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(n.d.). Www.kaggle.com. Retrieved July 27, 2023, from </a:t>
            </a:r>
            <a:r>
              <a:rPr lang="en-JP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9"/>
              </a:rPr>
              <a:t>https://www.kaggle.com/datasets/woodygilbertson/ncaam-march-madness-scores-19852021</a:t>
            </a:r>
            <a:endParaRPr lang="en-JP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5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rch Madness 2023: Schedule &amp; How to Watch – Billboard">
            <a:extLst>
              <a:ext uri="{FF2B5EF4-FFF2-40B4-BE49-F238E27FC236}">
                <a16:creationId xmlns:a16="http://schemas.microsoft.com/office/drawing/2014/main" id="{87FC7B89-DC0E-0E10-0401-D3D7F520B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0" r="-1" b="-1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1633F9D-A260-71C7-AE39-13164FA5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8620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F836D4-C84C-7009-16C0-AC7CBF742127}"/>
              </a:ext>
            </a:extLst>
          </p:cNvPr>
          <p:cNvSpPr txBox="1"/>
          <p:nvPr/>
        </p:nvSpPr>
        <p:spPr>
          <a:xfrm>
            <a:off x="688484" y="1292652"/>
            <a:ext cx="4273807" cy="4509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63538" indent="-354013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March Madness?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Processing and Cleaning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Defining “Upset”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Upset by Round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Selection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Prediction Models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Boosting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of Important Features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Limitations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02" name="Straight Connector 819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1" name="Straight Connector 820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0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0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0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0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1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1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1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686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9616-51C6-7708-FF0D-C318DD8B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40" y="218689"/>
            <a:ext cx="11049000" cy="719462"/>
          </a:xfrm>
        </p:spPr>
        <p:txBody>
          <a:bodyPr>
            <a:normAutofit/>
          </a:bodyPr>
          <a:lstStyle/>
          <a:p>
            <a:r>
              <a:rPr lang="en-JP" sz="3200" dirty="0"/>
              <a:t>What is March Madness?</a:t>
            </a:r>
          </a:p>
        </p:txBody>
      </p:sp>
      <p:pic>
        <p:nvPicPr>
          <p:cNvPr id="9218" name="Picture 2" descr="Latest bracket, schedule and scores for 2023 NCAA men's tournament |  NCAA.com">
            <a:extLst>
              <a:ext uri="{FF2B5EF4-FFF2-40B4-BE49-F238E27FC236}">
                <a16:creationId xmlns:a16="http://schemas.microsoft.com/office/drawing/2014/main" id="{911AC4E4-93B9-2330-C1F1-FFBBED760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72" y="771525"/>
            <a:ext cx="7266991" cy="561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E0BD4B-41B5-B8B9-ECBF-E9EFF6074EC5}"/>
              </a:ext>
            </a:extLst>
          </p:cNvPr>
          <p:cNvSpPr txBox="1"/>
          <p:nvPr/>
        </p:nvSpPr>
        <p:spPr>
          <a:xfrm>
            <a:off x="215240" y="1490987"/>
            <a:ext cx="430813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A3140"/>
                </a:solidFill>
                <a:latin typeface="HelveticaNeue" panose="02000503000000020004" pitchFamily="2" charset="0"/>
              </a:rPr>
              <a:t>March Madness is a NCAA Division I Men’s Basketball Tournament held every March </a:t>
            </a:r>
            <a:br>
              <a:rPr lang="en-US" sz="1800" dirty="0">
                <a:solidFill>
                  <a:srgbClr val="2A3140"/>
                </a:solidFill>
                <a:latin typeface="HelveticaNeue" panose="02000503000000020004" pitchFamily="2" charset="0"/>
              </a:rPr>
            </a:br>
            <a:endParaRPr lang="en-US" sz="1800" dirty="0">
              <a:solidFill>
                <a:srgbClr val="2A3140"/>
              </a:solidFill>
              <a:latin typeface="Helvetica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A3140"/>
                </a:solidFill>
                <a:latin typeface="HelveticaNeue" panose="02000503000000020004" pitchFamily="2" charset="0"/>
              </a:rPr>
              <a:t>It features 68 college basketball teams competing in a single-elimination format to determine the national champion</a:t>
            </a:r>
            <a:br>
              <a:rPr lang="en-US" sz="1800" dirty="0">
                <a:solidFill>
                  <a:srgbClr val="2A3140"/>
                </a:solidFill>
                <a:latin typeface="HelveticaNeue" panose="02000503000000020004" pitchFamily="2" charset="0"/>
              </a:rPr>
            </a:br>
            <a:endParaRPr lang="en-US" dirty="0">
              <a:solidFill>
                <a:srgbClr val="2A3140"/>
              </a:solidFill>
              <a:latin typeface="Helvetica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A3140"/>
                </a:solidFill>
                <a:latin typeface="HelveticaNeue" panose="02000503000000020004" pitchFamily="2" charset="0"/>
              </a:rPr>
              <a:t>The tournament is known for its unpredictability and intense excitement as underdog teams often pull off upsets, making it one of the country's most popular and widely watched sporting events</a:t>
            </a:r>
            <a:endParaRPr lang="en-JP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D7511-D56A-1260-97C6-277D0EE701B8}"/>
              </a:ext>
            </a:extLst>
          </p:cNvPr>
          <p:cNvSpPr txBox="1"/>
          <p:nvPr/>
        </p:nvSpPr>
        <p:spPr>
          <a:xfrm>
            <a:off x="4760943" y="6386513"/>
            <a:ext cx="71074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S</a:t>
            </a:r>
            <a:r>
              <a:rPr lang="en-JP" sz="800" dirty="0"/>
              <a:t>ource: </a:t>
            </a:r>
            <a:r>
              <a:rPr lang="en-JP" sz="800" dirty="0">
                <a:hlinkClick r:id="rId4"/>
              </a:rPr>
              <a:t>https://www.ncaa.com/news/basketball-men/article/2023-04-18/2023-ncaa-bracket-scores-stats-march-madness-mens-tournament</a:t>
            </a:r>
            <a:endParaRPr lang="en-JP" sz="800" dirty="0"/>
          </a:p>
        </p:txBody>
      </p:sp>
    </p:spTree>
    <p:extLst>
      <p:ext uri="{BB962C8B-B14F-4D97-AF65-F5344CB8AC3E}">
        <p14:creationId xmlns:p14="http://schemas.microsoft.com/office/powerpoint/2010/main" val="14128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336DF98-5885-A39C-C55D-33DC0C614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40" y="218689"/>
            <a:ext cx="11049000" cy="719462"/>
          </a:xfrm>
        </p:spPr>
        <p:txBody>
          <a:bodyPr>
            <a:normAutofit/>
          </a:bodyPr>
          <a:lstStyle/>
          <a:p>
            <a:r>
              <a:rPr lang="en-JP" sz="3200" dirty="0"/>
              <a:t>Data Processing and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47443-1362-8779-1431-2660D639AD52}"/>
              </a:ext>
            </a:extLst>
          </p:cNvPr>
          <p:cNvSpPr txBox="1"/>
          <p:nvPr/>
        </p:nvSpPr>
        <p:spPr>
          <a:xfrm>
            <a:off x="4786065" y="1735015"/>
            <a:ext cx="2933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Tournament_T</a:t>
            </a:r>
            <a:r>
              <a:rPr lang="en-US" sz="1200" dirty="0"/>
              <a:t>e</a:t>
            </a:r>
            <a:r>
              <a:rPr lang="en-JP" sz="1200" dirty="0"/>
              <a:t>am_Data_2008-2022.csv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F5B15A2-824D-4B18-CA78-F1D091025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042355"/>
              </p:ext>
            </p:extLst>
          </p:nvPr>
        </p:nvGraphicFramePr>
        <p:xfrm>
          <a:off x="146764" y="1957944"/>
          <a:ext cx="39537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20">
                  <a:extLst>
                    <a:ext uri="{9D8B030D-6E8A-4147-A177-3AD203B41FA5}">
                      <a16:colId xmlns:a16="http://schemas.microsoft.com/office/drawing/2014/main" val="990869261"/>
                    </a:ext>
                  </a:extLst>
                </a:gridCol>
                <a:gridCol w="564820">
                  <a:extLst>
                    <a:ext uri="{9D8B030D-6E8A-4147-A177-3AD203B41FA5}">
                      <a16:colId xmlns:a16="http://schemas.microsoft.com/office/drawing/2014/main" val="2975471115"/>
                    </a:ext>
                  </a:extLst>
                </a:gridCol>
                <a:gridCol w="564820">
                  <a:extLst>
                    <a:ext uri="{9D8B030D-6E8A-4147-A177-3AD203B41FA5}">
                      <a16:colId xmlns:a16="http://schemas.microsoft.com/office/drawing/2014/main" val="3902970889"/>
                    </a:ext>
                  </a:extLst>
                </a:gridCol>
                <a:gridCol w="564820">
                  <a:extLst>
                    <a:ext uri="{9D8B030D-6E8A-4147-A177-3AD203B41FA5}">
                      <a16:colId xmlns:a16="http://schemas.microsoft.com/office/drawing/2014/main" val="2062742954"/>
                    </a:ext>
                  </a:extLst>
                </a:gridCol>
                <a:gridCol w="564820">
                  <a:extLst>
                    <a:ext uri="{9D8B030D-6E8A-4147-A177-3AD203B41FA5}">
                      <a16:colId xmlns:a16="http://schemas.microsoft.com/office/drawing/2014/main" val="3346662735"/>
                    </a:ext>
                  </a:extLst>
                </a:gridCol>
                <a:gridCol w="564820">
                  <a:extLst>
                    <a:ext uri="{9D8B030D-6E8A-4147-A177-3AD203B41FA5}">
                      <a16:colId xmlns:a16="http://schemas.microsoft.com/office/drawing/2014/main" val="4071436042"/>
                    </a:ext>
                  </a:extLst>
                </a:gridCol>
                <a:gridCol w="564820">
                  <a:extLst>
                    <a:ext uri="{9D8B030D-6E8A-4147-A177-3AD203B41FA5}">
                      <a16:colId xmlns:a16="http://schemas.microsoft.com/office/drawing/2014/main" val="301970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YEAR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ROUND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WSEED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WTEAM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LSEED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LTEAM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…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5677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sz="1000" dirty="0"/>
                        <a:t>2021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6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1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Baylor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1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Gonzaga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…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42693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sz="1000" dirty="0"/>
                        <a:t>2021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5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1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Gonzaga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11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UCLA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…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734162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778D0EC-8FAF-12F1-724A-3E0FF08E4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73854"/>
              </p:ext>
            </p:extLst>
          </p:nvPr>
        </p:nvGraphicFramePr>
        <p:xfrm>
          <a:off x="4504280" y="1983344"/>
          <a:ext cx="35538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94">
                  <a:extLst>
                    <a:ext uri="{9D8B030D-6E8A-4147-A177-3AD203B41FA5}">
                      <a16:colId xmlns:a16="http://schemas.microsoft.com/office/drawing/2014/main" val="990869261"/>
                    </a:ext>
                  </a:extLst>
                </a:gridCol>
                <a:gridCol w="507694">
                  <a:extLst>
                    <a:ext uri="{9D8B030D-6E8A-4147-A177-3AD203B41FA5}">
                      <a16:colId xmlns:a16="http://schemas.microsoft.com/office/drawing/2014/main" val="3880905343"/>
                    </a:ext>
                  </a:extLst>
                </a:gridCol>
                <a:gridCol w="507694">
                  <a:extLst>
                    <a:ext uri="{9D8B030D-6E8A-4147-A177-3AD203B41FA5}">
                      <a16:colId xmlns:a16="http://schemas.microsoft.com/office/drawing/2014/main" val="3902970889"/>
                    </a:ext>
                  </a:extLst>
                </a:gridCol>
                <a:gridCol w="507694">
                  <a:extLst>
                    <a:ext uri="{9D8B030D-6E8A-4147-A177-3AD203B41FA5}">
                      <a16:colId xmlns:a16="http://schemas.microsoft.com/office/drawing/2014/main" val="2062742954"/>
                    </a:ext>
                  </a:extLst>
                </a:gridCol>
                <a:gridCol w="507694">
                  <a:extLst>
                    <a:ext uri="{9D8B030D-6E8A-4147-A177-3AD203B41FA5}">
                      <a16:colId xmlns:a16="http://schemas.microsoft.com/office/drawing/2014/main" val="3346662735"/>
                    </a:ext>
                  </a:extLst>
                </a:gridCol>
                <a:gridCol w="507694">
                  <a:extLst>
                    <a:ext uri="{9D8B030D-6E8A-4147-A177-3AD203B41FA5}">
                      <a16:colId xmlns:a16="http://schemas.microsoft.com/office/drawing/2014/main" val="4071436042"/>
                    </a:ext>
                  </a:extLst>
                </a:gridCol>
                <a:gridCol w="507694">
                  <a:extLst>
                    <a:ext uri="{9D8B030D-6E8A-4147-A177-3AD203B41FA5}">
                      <a16:colId xmlns:a16="http://schemas.microsoft.com/office/drawing/2014/main" val="301970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YEAR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SEED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TEAM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OF EFF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DF EFF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…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WIN %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5677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sz="1000" dirty="0"/>
                        <a:t>2022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1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Kansas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1.17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0.85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0.760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42693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sz="1000" dirty="0"/>
                        <a:t>2022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1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Arizona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1.16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0.86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0.729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734162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D74FB9-6D03-8668-66ED-714F998EF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762835"/>
              </p:ext>
            </p:extLst>
          </p:nvPr>
        </p:nvGraphicFramePr>
        <p:xfrm>
          <a:off x="228623" y="4327973"/>
          <a:ext cx="7743762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74">
                  <a:extLst>
                    <a:ext uri="{9D8B030D-6E8A-4147-A177-3AD203B41FA5}">
                      <a16:colId xmlns:a16="http://schemas.microsoft.com/office/drawing/2014/main" val="990869261"/>
                    </a:ext>
                  </a:extLst>
                </a:gridCol>
                <a:gridCol w="595674">
                  <a:extLst>
                    <a:ext uri="{9D8B030D-6E8A-4147-A177-3AD203B41FA5}">
                      <a16:colId xmlns:a16="http://schemas.microsoft.com/office/drawing/2014/main" val="2975471115"/>
                    </a:ext>
                  </a:extLst>
                </a:gridCol>
                <a:gridCol w="595674">
                  <a:extLst>
                    <a:ext uri="{9D8B030D-6E8A-4147-A177-3AD203B41FA5}">
                      <a16:colId xmlns:a16="http://schemas.microsoft.com/office/drawing/2014/main" val="3902970889"/>
                    </a:ext>
                  </a:extLst>
                </a:gridCol>
                <a:gridCol w="595674">
                  <a:extLst>
                    <a:ext uri="{9D8B030D-6E8A-4147-A177-3AD203B41FA5}">
                      <a16:colId xmlns:a16="http://schemas.microsoft.com/office/drawing/2014/main" val="2062742954"/>
                    </a:ext>
                  </a:extLst>
                </a:gridCol>
                <a:gridCol w="595674">
                  <a:extLst>
                    <a:ext uri="{9D8B030D-6E8A-4147-A177-3AD203B41FA5}">
                      <a16:colId xmlns:a16="http://schemas.microsoft.com/office/drawing/2014/main" val="3346662735"/>
                    </a:ext>
                  </a:extLst>
                </a:gridCol>
                <a:gridCol w="595674">
                  <a:extLst>
                    <a:ext uri="{9D8B030D-6E8A-4147-A177-3AD203B41FA5}">
                      <a16:colId xmlns:a16="http://schemas.microsoft.com/office/drawing/2014/main" val="4071436042"/>
                    </a:ext>
                  </a:extLst>
                </a:gridCol>
                <a:gridCol w="595674">
                  <a:extLst>
                    <a:ext uri="{9D8B030D-6E8A-4147-A177-3AD203B41FA5}">
                      <a16:colId xmlns:a16="http://schemas.microsoft.com/office/drawing/2014/main" val="301970273"/>
                    </a:ext>
                  </a:extLst>
                </a:gridCol>
                <a:gridCol w="595674">
                  <a:extLst>
                    <a:ext uri="{9D8B030D-6E8A-4147-A177-3AD203B41FA5}">
                      <a16:colId xmlns:a16="http://schemas.microsoft.com/office/drawing/2014/main" val="429304249"/>
                    </a:ext>
                  </a:extLst>
                </a:gridCol>
                <a:gridCol w="595674">
                  <a:extLst>
                    <a:ext uri="{9D8B030D-6E8A-4147-A177-3AD203B41FA5}">
                      <a16:colId xmlns:a16="http://schemas.microsoft.com/office/drawing/2014/main" val="672432508"/>
                    </a:ext>
                  </a:extLst>
                </a:gridCol>
                <a:gridCol w="595674">
                  <a:extLst>
                    <a:ext uri="{9D8B030D-6E8A-4147-A177-3AD203B41FA5}">
                      <a16:colId xmlns:a16="http://schemas.microsoft.com/office/drawing/2014/main" val="779465389"/>
                    </a:ext>
                  </a:extLst>
                </a:gridCol>
                <a:gridCol w="595674">
                  <a:extLst>
                    <a:ext uri="{9D8B030D-6E8A-4147-A177-3AD203B41FA5}">
                      <a16:colId xmlns:a16="http://schemas.microsoft.com/office/drawing/2014/main" val="3592290190"/>
                    </a:ext>
                  </a:extLst>
                </a:gridCol>
                <a:gridCol w="595674">
                  <a:extLst>
                    <a:ext uri="{9D8B030D-6E8A-4147-A177-3AD203B41FA5}">
                      <a16:colId xmlns:a16="http://schemas.microsoft.com/office/drawing/2014/main" val="2100604270"/>
                    </a:ext>
                  </a:extLst>
                </a:gridCol>
                <a:gridCol w="595674">
                  <a:extLst>
                    <a:ext uri="{9D8B030D-6E8A-4147-A177-3AD203B41FA5}">
                      <a16:colId xmlns:a16="http://schemas.microsoft.com/office/drawing/2014/main" val="14107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YEAR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ROUND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TEAM_F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SEED_F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OF EFF_F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DF EFF_F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…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TEAM_U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SEED_U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OF EFF_U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DF EFF_U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…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UPSET</a:t>
                      </a: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5677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sz="1000" dirty="0"/>
                        <a:t>2021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6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1000" dirty="0"/>
                        <a:t>Baylor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1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1.12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0.771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JP" sz="10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UCLA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11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1.05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0.910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0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42693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sz="1000" dirty="0"/>
                        <a:t>2021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5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1000" dirty="0"/>
                        <a:t>Gonzaga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1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1.19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0.698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endParaRPr lang="en-JP" sz="10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Houston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6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1.09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0.830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0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JP" sz="1000" dirty="0"/>
                        <a:t>1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734162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F9B9490-AE14-989B-D53B-E74212FE4856}"/>
              </a:ext>
            </a:extLst>
          </p:cNvPr>
          <p:cNvSpPr txBox="1"/>
          <p:nvPr/>
        </p:nvSpPr>
        <p:spPr>
          <a:xfrm>
            <a:off x="816192" y="1706345"/>
            <a:ext cx="2614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Tournament_Scores_1981-2021.csv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E6F4A6-4B3F-AC52-8B83-12C69D81DD6E}"/>
              </a:ext>
            </a:extLst>
          </p:cNvPr>
          <p:cNvSpPr txBox="1"/>
          <p:nvPr/>
        </p:nvSpPr>
        <p:spPr>
          <a:xfrm>
            <a:off x="8173844" y="1449659"/>
            <a:ext cx="3896165" cy="4538546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Download csv data from Kaggle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Upload data into python using </a:t>
            </a:r>
            <a:r>
              <a:rPr lang="en-US" dirty="0" err="1"/>
              <a:t>pd.read_csv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Standardize school names between datasets</a:t>
            </a:r>
            <a:br>
              <a:rPr lang="en-US" dirty="0"/>
            </a:br>
            <a:r>
              <a:rPr lang="en-US" dirty="0" err="1"/>
              <a:t>e.x</a:t>
            </a:r>
            <a:r>
              <a:rPr lang="en-US" dirty="0"/>
              <a:t>. USC -&gt; Southern California</a:t>
            </a:r>
            <a:br>
              <a:rPr lang="en-US" dirty="0"/>
            </a:br>
            <a:endParaRPr lang="en-JP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Merge datasets</a:t>
            </a:r>
            <a:br>
              <a:rPr lang="en-US" dirty="0"/>
            </a:br>
            <a:r>
              <a:rPr lang="en-US" dirty="0"/>
              <a:t>Add suffix _F for favorite team data and _U for underdog team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 binary value column UPSET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Drop unnecessary columns</a:t>
            </a:r>
            <a:endParaRPr lang="en-JP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33EDC33-87E4-A0C7-C422-EBE3113410C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2483315" y="2710783"/>
            <a:ext cx="1257509" cy="197687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5AD7958-472C-B62D-2048-9C33ADF3B54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4574803" y="2621566"/>
            <a:ext cx="1232109" cy="218070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7E8EFC-0097-7277-883A-E7951CB9B6ED}"/>
              </a:ext>
            </a:extLst>
          </p:cNvPr>
          <p:cNvSpPr txBox="1"/>
          <p:nvPr/>
        </p:nvSpPr>
        <p:spPr>
          <a:xfrm>
            <a:off x="3736146" y="331329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Merge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6C0DA-C17D-B98D-F25B-F25EF0187A71}"/>
              </a:ext>
            </a:extLst>
          </p:cNvPr>
          <p:cNvSpPr txBox="1"/>
          <p:nvPr/>
        </p:nvSpPr>
        <p:spPr>
          <a:xfrm>
            <a:off x="260483" y="4050973"/>
            <a:ext cx="217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Merged_Data_2008-2021.csv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1EF997-EC36-FE01-6876-17A5042C4FAE}"/>
              </a:ext>
            </a:extLst>
          </p:cNvPr>
          <p:cNvSpPr txBox="1"/>
          <p:nvPr/>
        </p:nvSpPr>
        <p:spPr>
          <a:xfrm>
            <a:off x="563526" y="6590280"/>
            <a:ext cx="61030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S</a:t>
            </a:r>
            <a:r>
              <a:rPr lang="en-JP" sz="800" dirty="0"/>
              <a:t>ource: </a:t>
            </a:r>
            <a:r>
              <a:rPr lang="en-JP" sz="800" dirty="0">
                <a:hlinkClick r:id="rId2"/>
              </a:rPr>
              <a:t>https://www.kaggle.com/datasets/nishaanamin/march-madness-data</a:t>
            </a:r>
            <a:endParaRPr lang="en-JP" sz="800" dirty="0"/>
          </a:p>
        </p:txBody>
      </p:sp>
    </p:spTree>
    <p:extLst>
      <p:ext uri="{BB962C8B-B14F-4D97-AF65-F5344CB8AC3E}">
        <p14:creationId xmlns:p14="http://schemas.microsoft.com/office/powerpoint/2010/main" val="197769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DCF19A1-C5F5-985B-4A17-C0F3CEF89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959" y="1541721"/>
            <a:ext cx="7297030" cy="511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281FF3-F5A0-B005-2722-62183F4B2262}"/>
              </a:ext>
            </a:extLst>
          </p:cNvPr>
          <p:cNvCxnSpPr>
            <a:cxnSpLocks/>
          </p:cNvCxnSpPr>
          <p:nvPr/>
        </p:nvCxnSpPr>
        <p:spPr>
          <a:xfrm flipV="1">
            <a:off x="2456953" y="2041026"/>
            <a:ext cx="3922585" cy="310135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DB67F633-9CAA-DA1E-6223-48988BE9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40" y="218689"/>
            <a:ext cx="11049000" cy="719462"/>
          </a:xfrm>
        </p:spPr>
        <p:txBody>
          <a:bodyPr>
            <a:normAutofit/>
          </a:bodyPr>
          <a:lstStyle/>
          <a:p>
            <a:r>
              <a:rPr lang="en-JP" sz="3200" dirty="0"/>
              <a:t>Defining “Upset”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FA8BF08-8BFB-2B2B-E923-A89C0E560B11}"/>
              </a:ext>
            </a:extLst>
          </p:cNvPr>
          <p:cNvSpPr txBox="1">
            <a:spLocks/>
          </p:cNvSpPr>
          <p:nvPr/>
        </p:nvSpPr>
        <p:spPr>
          <a:xfrm>
            <a:off x="215240" y="824745"/>
            <a:ext cx="11049000" cy="7194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JP" sz="1800" dirty="0">
                <a:solidFill>
                  <a:schemeClr val="tx1"/>
                </a:solidFill>
              </a:rPr>
              <a:t>Upset should not be a phenomenon that occurs frequently, and definitions in different studies are inconsistent. Therefore, this study is defining a new definition of upset based on historical probability.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41A5A4-2BAC-7FB2-FA05-574FE88B6BDF}"/>
              </a:ext>
            </a:extLst>
          </p:cNvPr>
          <p:cNvSpPr txBox="1"/>
          <p:nvPr/>
        </p:nvSpPr>
        <p:spPr>
          <a:xfrm>
            <a:off x="4105929" y="5073927"/>
            <a:ext cx="4013545" cy="484703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noAutofit/>
          </a:bodyPr>
          <a:lstStyle/>
          <a:p>
            <a:r>
              <a:rPr lang="en-US" b="1" dirty="0"/>
              <a:t>Upset definition in this study:</a:t>
            </a:r>
          </a:p>
          <a:p>
            <a:r>
              <a:rPr lang="en-US" b="1" dirty="0">
                <a:solidFill>
                  <a:srgbClr val="C00000"/>
                </a:solidFill>
              </a:rPr>
              <a:t>Higher Seed – Lower Seed &gt;= 5</a:t>
            </a:r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C534CAD1-DBA6-4C88-DBDB-F095E1158AB7}"/>
              </a:ext>
            </a:extLst>
          </p:cNvPr>
          <p:cNvSpPr/>
          <p:nvPr/>
        </p:nvSpPr>
        <p:spPr>
          <a:xfrm>
            <a:off x="5380078" y="1905425"/>
            <a:ext cx="484632" cy="48470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40A4B282-AF6A-990C-79D9-E42DEA19CA3F}"/>
              </a:ext>
            </a:extLst>
          </p:cNvPr>
          <p:cNvSpPr/>
          <p:nvPr/>
        </p:nvSpPr>
        <p:spPr>
          <a:xfrm rot="10800000">
            <a:off x="5863687" y="2508994"/>
            <a:ext cx="484632" cy="48470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BC47FA-2C5F-9141-6022-85D7C646AB9B}"/>
              </a:ext>
            </a:extLst>
          </p:cNvPr>
          <p:cNvSpPr txBox="1"/>
          <p:nvPr/>
        </p:nvSpPr>
        <p:spPr>
          <a:xfrm>
            <a:off x="5334494" y="2074523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Upset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9E85A7-146C-C9E0-89EC-BB74A8A9273D}"/>
              </a:ext>
            </a:extLst>
          </p:cNvPr>
          <p:cNvSpPr txBox="1"/>
          <p:nvPr/>
        </p:nvSpPr>
        <p:spPr>
          <a:xfrm>
            <a:off x="5648568" y="2525729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Not upset</a:t>
            </a:r>
          </a:p>
        </p:txBody>
      </p:sp>
    </p:spTree>
    <p:extLst>
      <p:ext uri="{BB962C8B-B14F-4D97-AF65-F5344CB8AC3E}">
        <p14:creationId xmlns:p14="http://schemas.microsoft.com/office/powerpoint/2010/main" val="49646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46F08E-9DA7-7DD8-A4AB-8562C659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40" y="218689"/>
            <a:ext cx="11049000" cy="719462"/>
          </a:xfrm>
        </p:spPr>
        <p:txBody>
          <a:bodyPr>
            <a:normAutofit/>
          </a:bodyPr>
          <a:lstStyle/>
          <a:p>
            <a:r>
              <a:rPr lang="en-JP" sz="3200" dirty="0"/>
              <a:t>Upset by Round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4F52-C315-CA50-7708-9F2FE901AB96}"/>
              </a:ext>
            </a:extLst>
          </p:cNvPr>
          <p:cNvSpPr txBox="1"/>
          <p:nvPr/>
        </p:nvSpPr>
        <p:spPr>
          <a:xfrm>
            <a:off x="7844997" y="1470727"/>
            <a:ext cx="4268945" cy="4098442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/>
              <a:t>Most upsets occur in 1st round. However, provability is not as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/>
              <a:t>Upset probability increases in the 4th round. This indicates that once an underdog makes it to the 3rd round, they have the momentum to advance further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/>
              <a:t>There are no upsets in the championship within the data period. The last championship upset was in 1988, Kansas (6) vs Oklahoma (1)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9EB5D22-5011-371F-2729-1797A97FB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6" y="1344587"/>
            <a:ext cx="7661558" cy="456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B32B0A-606A-68DC-453B-06E4988EF5CC}"/>
              </a:ext>
            </a:extLst>
          </p:cNvPr>
          <p:cNvSpPr txBox="1"/>
          <p:nvPr/>
        </p:nvSpPr>
        <p:spPr>
          <a:xfrm>
            <a:off x="5274763" y="1677679"/>
            <a:ext cx="2044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1 = Round of 64</a:t>
            </a:r>
          </a:p>
          <a:p>
            <a:r>
              <a:rPr lang="en-JP" sz="1200" dirty="0"/>
              <a:t>2 = Round of 32</a:t>
            </a:r>
          </a:p>
          <a:p>
            <a:r>
              <a:rPr lang="en-JP" sz="1200" dirty="0"/>
              <a:t>3 = </a:t>
            </a:r>
            <a:r>
              <a:rPr lang="en-US" sz="1200" dirty="0"/>
              <a:t>S</a:t>
            </a:r>
            <a:r>
              <a:rPr lang="en-JP" sz="1200" dirty="0"/>
              <a:t>weet 16</a:t>
            </a:r>
          </a:p>
          <a:p>
            <a:r>
              <a:rPr lang="en-JP" sz="1200" dirty="0"/>
              <a:t>4 = Elite 8</a:t>
            </a:r>
          </a:p>
          <a:p>
            <a:r>
              <a:rPr lang="en-JP" sz="1200" dirty="0"/>
              <a:t>5 = Final 4</a:t>
            </a:r>
          </a:p>
          <a:p>
            <a:r>
              <a:rPr lang="en-JP" sz="1200" dirty="0"/>
              <a:t>6 = National Championship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CF599-4FDA-9643-18B4-734BE4F7FFCA}"/>
              </a:ext>
            </a:extLst>
          </p:cNvPr>
          <p:cNvSpPr txBox="1"/>
          <p:nvPr/>
        </p:nvSpPr>
        <p:spPr>
          <a:xfrm>
            <a:off x="574159" y="6586146"/>
            <a:ext cx="61030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S</a:t>
            </a:r>
            <a:r>
              <a:rPr lang="en-JP" sz="800" dirty="0"/>
              <a:t>ource: </a:t>
            </a:r>
            <a:r>
              <a:rPr lang="en-JP" sz="800" dirty="0">
                <a:hlinkClick r:id="rId3"/>
              </a:rPr>
              <a:t>https://championshiphistory.com/ncaahoops.php</a:t>
            </a:r>
            <a:endParaRPr lang="en-JP" sz="800" dirty="0"/>
          </a:p>
        </p:txBody>
      </p:sp>
    </p:spTree>
    <p:extLst>
      <p:ext uri="{BB962C8B-B14F-4D97-AF65-F5344CB8AC3E}">
        <p14:creationId xmlns:p14="http://schemas.microsoft.com/office/powerpoint/2010/main" val="74138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46F08E-9DA7-7DD8-A4AB-8562C659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40" y="218689"/>
            <a:ext cx="11049000" cy="719462"/>
          </a:xfrm>
        </p:spPr>
        <p:txBody>
          <a:bodyPr>
            <a:normAutofit/>
          </a:bodyPr>
          <a:lstStyle/>
          <a:p>
            <a:r>
              <a:rPr lang="en-JP" sz="3200" dirty="0"/>
              <a:t>Feature Selection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B69BC-249C-3EA9-201B-9865B85C2177}"/>
              </a:ext>
            </a:extLst>
          </p:cNvPr>
          <p:cNvSpPr txBox="1">
            <a:spLocks/>
          </p:cNvSpPr>
          <p:nvPr/>
        </p:nvSpPr>
        <p:spPr>
          <a:xfrm>
            <a:off x="215240" y="824745"/>
            <a:ext cx="11049000" cy="7194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JP" sz="1800" dirty="0">
                <a:solidFill>
                  <a:schemeClr val="tx1"/>
                </a:solidFill>
              </a:rPr>
              <a:t>Performed ANOVA and selected top 30 important features to train models.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D79AB7E-031C-7EB0-581F-34C2EFD25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1857375"/>
            <a:ext cx="9398000" cy="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JP" altLang="en-JP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</a:br>
            <a:endParaRPr kumimoji="0" lang="en-JP" altLang="en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F6E814-31A7-B7BF-F02B-D4A80A3A3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61556"/>
              </p:ext>
            </p:extLst>
          </p:nvPr>
        </p:nvGraphicFramePr>
        <p:xfrm>
          <a:off x="702292" y="1318438"/>
          <a:ext cx="4252480" cy="5167419"/>
        </p:xfrm>
        <a:graphic>
          <a:graphicData uri="http://schemas.openxmlformats.org/drawingml/2006/table">
            <a:tbl>
              <a:tblPr/>
              <a:tblGrid>
                <a:gridCol w="350331">
                  <a:extLst>
                    <a:ext uri="{9D8B030D-6E8A-4147-A177-3AD203B41FA5}">
                      <a16:colId xmlns:a16="http://schemas.microsoft.com/office/drawing/2014/main" val="3410785563"/>
                    </a:ext>
                  </a:extLst>
                </a:gridCol>
                <a:gridCol w="2062716">
                  <a:extLst>
                    <a:ext uri="{9D8B030D-6E8A-4147-A177-3AD203B41FA5}">
                      <a16:colId xmlns:a16="http://schemas.microsoft.com/office/drawing/2014/main" val="2682543804"/>
                    </a:ext>
                  </a:extLst>
                </a:gridCol>
                <a:gridCol w="850605">
                  <a:extLst>
                    <a:ext uri="{9D8B030D-6E8A-4147-A177-3AD203B41FA5}">
                      <a16:colId xmlns:a16="http://schemas.microsoft.com/office/drawing/2014/main" val="2606841233"/>
                    </a:ext>
                  </a:extLst>
                </a:gridCol>
                <a:gridCol w="988828">
                  <a:extLst>
                    <a:ext uri="{9D8B030D-6E8A-4147-A177-3AD203B41FA5}">
                      <a16:colId xmlns:a16="http://schemas.microsoft.com/office/drawing/2014/main" val="2833437830"/>
                    </a:ext>
                  </a:extLst>
                </a:gridCol>
              </a:tblGrid>
              <a:tr h="152469">
                <a:tc>
                  <a:txBody>
                    <a:bodyPr/>
                    <a:lstStyle/>
                    <a:p>
                      <a:pPr algn="r" fontAlgn="ctr"/>
                      <a:endParaRPr lang="en-US" sz="800" b="1" dirty="0">
                        <a:effectLst/>
                      </a:endParaRP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</a:rPr>
                        <a:t>Feature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</a:rPr>
                        <a:t>F-Score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solidFill>
                            <a:schemeClr val="tx1"/>
                          </a:solidFill>
                          <a:effectLst/>
                        </a:rPr>
                        <a:t>p-value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425024"/>
                  </a:ext>
                </a:extLst>
              </a:tr>
              <a:tr h="15246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 dirty="0">
                          <a:effectLst/>
                        </a:rPr>
                        <a:t>10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BARTHAG_F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dirty="0">
                          <a:effectLst/>
                        </a:rPr>
                        <a:t>44.735574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6.899160e-11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94446"/>
                  </a:ext>
                </a:extLst>
              </a:tr>
              <a:tr h="20757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 dirty="0">
                          <a:effectLst/>
                        </a:rPr>
                        <a:t>7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BARTTORVIK ADJUSTED EFFICIENCY_F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43.040659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1.515662e-10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16639"/>
                  </a:ext>
                </a:extLst>
              </a:tr>
              <a:tr h="15246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3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KENPOM ADJUSTED EFFICIENCY_F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37.841246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1.732121e-09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22292"/>
                  </a:ext>
                </a:extLst>
              </a:tr>
              <a:tr h="20757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44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BARTTORVIK ADJUSTED EFFICIENCY_U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37.252041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2.287699e-09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199657"/>
                  </a:ext>
                </a:extLst>
              </a:tr>
              <a:tr h="15246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47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BARTHAG_U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36.902496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2.698781e-09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4617"/>
                  </a:ext>
                </a:extLst>
              </a:tr>
              <a:tr h="15246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40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KENPOM ADJUSTED EFFICIENCY_U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35.701817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4.766732e-09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1742"/>
                  </a:ext>
                </a:extLst>
              </a:tr>
              <a:tr h="15246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72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WINS ABOVE BUBBLE_U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31.272375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3.953434e-08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987133"/>
                  </a:ext>
                </a:extLst>
              </a:tr>
              <a:tr h="15246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48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ELITE SOS_U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24.470318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1.077659e-06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746730"/>
                  </a:ext>
                </a:extLst>
              </a:tr>
              <a:tr h="15246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35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WINS ABOVE BUBBLE_F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23.860049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1.455085e-06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366023"/>
                  </a:ext>
                </a:extLst>
              </a:tr>
              <a:tr h="20757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46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BARTTORVIK ADJUSTED DEFENSE_U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22.929026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2.303543e-06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355559"/>
                  </a:ext>
                </a:extLst>
              </a:tr>
              <a:tr h="15246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42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KENPOM ADJUSTED DEFENSE_U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22.804567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2.449733e-06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388128"/>
                  </a:ext>
                </a:extLst>
              </a:tr>
              <a:tr h="15246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2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SEED_F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22.348260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3.070432e-06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94212"/>
                  </a:ext>
                </a:extLst>
              </a:tr>
              <a:tr h="15246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39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SEED_U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21.344945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5.052015e-06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72845"/>
                  </a:ext>
                </a:extLst>
              </a:tr>
              <a:tr h="15246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36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WIN %_F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20.246293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8.735209e-06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40698"/>
                  </a:ext>
                </a:extLst>
              </a:tr>
              <a:tr h="20757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37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POINTS PER POSSESSION OFFENSE_F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19.796110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1.094031e-05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32479"/>
                  </a:ext>
                </a:extLst>
              </a:tr>
              <a:tr h="20757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45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BARTTORVIK ADJUSTED OFFENSE_U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18.063276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2.612758e-05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076883"/>
                  </a:ext>
                </a:extLst>
              </a:tr>
              <a:tr h="15246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4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KENPOM ADJUSTED OFFENSE_F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17.800780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2.982834e-05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090234"/>
                  </a:ext>
                </a:extLst>
              </a:tr>
              <a:tr h="20757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8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BARTTORVIK ADJUSTED OFFENSE_F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17.317324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3.808664e-05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050800"/>
                  </a:ext>
                </a:extLst>
              </a:tr>
              <a:tr h="15246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41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KENPOM ADJUSTED OFFENSE_U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15.639963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8.933405e-05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958348"/>
                  </a:ext>
                </a:extLst>
              </a:tr>
              <a:tr h="20757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38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POINTS PER POSSESSION DEFENSE_F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10.979723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9.976003e-04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627147"/>
                  </a:ext>
                </a:extLst>
              </a:tr>
              <a:tr h="15246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20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OFFENSIVE REBOUND %_F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10.533068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1.262502e-03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583036"/>
                  </a:ext>
                </a:extLst>
              </a:tr>
              <a:tr h="15246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32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OP D REB %_F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10.533068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1.262502e-03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38644"/>
                  </a:ext>
                </a:extLst>
              </a:tr>
              <a:tr h="20757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9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BARTTORVIK ADJUSTED DEFENSE_F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8.339414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4.071594e-03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144671"/>
                  </a:ext>
                </a:extLst>
              </a:tr>
              <a:tr h="15246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13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2PT %_F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7.057030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8.183798e-03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176770"/>
                  </a:ext>
                </a:extLst>
              </a:tr>
              <a:tr h="15246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5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KENPOM ADJUSTED DEFENSE_F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6.199591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1.314782e-02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60176"/>
                  </a:ext>
                </a:extLst>
              </a:tr>
              <a:tr h="15246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16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EFG %_F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5.294752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2.185859e-02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828773"/>
                  </a:ext>
                </a:extLst>
              </a:tr>
              <a:tr h="15246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57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OFFENSIVE REBOUND %_U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5.201907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2.304161e-02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81710"/>
                  </a:ext>
                </a:extLst>
              </a:tr>
              <a:tr h="15246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69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OP D REB %_U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5.201907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2.304161e-02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700434"/>
                  </a:ext>
                </a:extLst>
              </a:tr>
              <a:tr h="15246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24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2PT % DEFENSE_F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4.818724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2.867620e-02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725850"/>
                  </a:ext>
                </a:extLst>
              </a:tr>
              <a:tr h="152469"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 b="1">
                          <a:effectLst/>
                        </a:rPr>
                        <a:t>59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BLOCK %_U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JP" sz="800">
                          <a:effectLst/>
                        </a:rPr>
                        <a:t>4.765842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2.956005e-02</a:t>
                      </a:r>
                    </a:p>
                  </a:txBody>
                  <a:tcPr marL="19215" marR="19215" marT="9608" marB="96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24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3D3D31-2AD2-860E-AC95-988CF5DFD6C8}"/>
              </a:ext>
            </a:extLst>
          </p:cNvPr>
          <p:cNvSpPr txBox="1"/>
          <p:nvPr/>
        </p:nvSpPr>
        <p:spPr>
          <a:xfrm>
            <a:off x="5314231" y="1318438"/>
            <a:ext cx="5594771" cy="4337243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sz="1600" dirty="0"/>
              <a:t>KemPom Rankings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JP" sz="1600" dirty="0"/>
              <a:t>Developed by Ken Pomeroy in 1999, a meteorologist working for the National Weather Service in Montana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C2F34"/>
                </a:solidFill>
                <a:effectLst/>
                <a:latin typeface="Trebuchet MS" panose="020B0703020202090204" pitchFamily="34" charset="0"/>
              </a:rPr>
              <a:t>The </a:t>
            </a:r>
            <a:r>
              <a:rPr lang="en-US" sz="1600" b="0" i="0" dirty="0" err="1">
                <a:solidFill>
                  <a:srgbClr val="2C2F34"/>
                </a:solidFill>
                <a:effectLst/>
                <a:latin typeface="Trebuchet MS" panose="020B0703020202090204" pitchFamily="34" charset="0"/>
              </a:rPr>
              <a:t>KenPom</a:t>
            </a:r>
            <a:r>
              <a:rPr lang="en-US" sz="1600" b="0" i="0" dirty="0">
                <a:solidFill>
                  <a:srgbClr val="2C2F34"/>
                </a:solidFill>
                <a:effectLst/>
                <a:latin typeface="Trebuchet MS" panose="020B0703020202090204" pitchFamily="34" charset="0"/>
              </a:rPr>
              <a:t> system is used as a reference in college basketball by bettors, bookmakers and coaches. It’s very accurate and offers precise predictions most of the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C2F34"/>
                </a:solidFill>
                <a:latin typeface="Trebuchet MS" panose="020B0703020202090204" pitchFamily="34" charset="0"/>
              </a:rPr>
              <a:t>Website: </a:t>
            </a:r>
            <a:r>
              <a:rPr lang="en-US" sz="1600" dirty="0">
                <a:solidFill>
                  <a:srgbClr val="2C2F34"/>
                </a:solidFill>
                <a:latin typeface="Trebuchet MS" panose="020B0703020202090204" pitchFamily="34" charset="0"/>
                <a:hlinkClick r:id="rId2"/>
              </a:rPr>
              <a:t>https://kenpom.com/</a:t>
            </a:r>
            <a:endParaRPr lang="en-US" sz="1600" dirty="0">
              <a:solidFill>
                <a:srgbClr val="2C2F34"/>
              </a:solidFill>
              <a:latin typeface="Trebuchet MS" panose="020B0703020202090204" pitchFamily="34" charset="0"/>
            </a:endParaRPr>
          </a:p>
          <a:p>
            <a:pPr lvl="1"/>
            <a:endParaRPr lang="en-US" sz="1600" dirty="0">
              <a:solidFill>
                <a:srgbClr val="2C2F34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sz="1600" dirty="0">
                <a:latin typeface="Trebuchet MS" panose="020B0703020202090204" pitchFamily="34" charset="0"/>
              </a:rPr>
              <a:t>BartTorvik Rankings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703020202090204" pitchFamily="34" charset="0"/>
              </a:rPr>
              <a:t>R</a:t>
            </a:r>
            <a:r>
              <a:rPr lang="en-JP" sz="1600" dirty="0">
                <a:latin typeface="Trebuchet MS" panose="020B0703020202090204" pitchFamily="34" charset="0"/>
              </a:rPr>
              <a:t>un by Bart Torvik who is a lawyer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JP" sz="1600" dirty="0">
                <a:latin typeface="Trebuchet MS" panose="020B0703020202090204" pitchFamily="34" charset="0"/>
              </a:rPr>
              <a:t>It was developed by reverse engineering KemPom and it has a similar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JP" sz="1600" dirty="0">
                <a:latin typeface="Trebuchet MS" panose="020B0703020202090204" pitchFamily="34" charset="0"/>
              </a:rPr>
              <a:t>There is a R package called ‘toRvik’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703020202090204" pitchFamily="34" charset="0"/>
              </a:rPr>
              <a:t>Website: </a:t>
            </a:r>
            <a:r>
              <a:rPr lang="en-US" sz="1600" dirty="0">
                <a:latin typeface="Trebuchet MS" panose="020B0703020202090204" pitchFamily="34" charset="0"/>
                <a:hlinkClick r:id="rId3"/>
              </a:rPr>
              <a:t>https://barttorvik.com/#</a:t>
            </a:r>
            <a:endParaRPr lang="en-US" sz="1600" dirty="0">
              <a:latin typeface="Trebuchet MS" panose="020B070302020209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JP" sz="1600" dirty="0">
              <a:latin typeface="Trebuchet MS" panose="020B0703020202090204" pitchFamily="34" charset="0"/>
            </a:endParaRPr>
          </a:p>
        </p:txBody>
      </p:sp>
      <p:pic>
        <p:nvPicPr>
          <p:cNvPr id="11268" name="Picture 4" descr="Ken Pomeroy couldn't have forecast going from a weatherman to a college  basketball analytics man">
            <a:extLst>
              <a:ext uri="{FF2B5EF4-FFF2-40B4-BE49-F238E27FC236}">
                <a16:creationId xmlns:a16="http://schemas.microsoft.com/office/drawing/2014/main" id="{F6DD5621-7F42-92C8-226A-718614792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195" y="5257052"/>
            <a:ext cx="2545668" cy="14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25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46F08E-9DA7-7DD8-A4AB-8562C659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40" y="218689"/>
            <a:ext cx="11049000" cy="719462"/>
          </a:xfrm>
        </p:spPr>
        <p:txBody>
          <a:bodyPr>
            <a:normAutofit/>
          </a:bodyPr>
          <a:lstStyle/>
          <a:p>
            <a:r>
              <a:rPr lang="en-JP" sz="3200" dirty="0"/>
              <a:t>Logistic Regression Model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565875-7CC5-63DB-95DB-213CEED129E7}"/>
              </a:ext>
            </a:extLst>
          </p:cNvPr>
          <p:cNvSpPr/>
          <p:nvPr/>
        </p:nvSpPr>
        <p:spPr>
          <a:xfrm>
            <a:off x="245836" y="3843677"/>
            <a:ext cx="4400584" cy="26740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JP" sz="2000" b="1" dirty="0">
                <a:solidFill>
                  <a:schemeClr val="tx1"/>
                </a:solidFill>
              </a:rPr>
              <a:t>Cross-validation results</a:t>
            </a:r>
          </a:p>
          <a:p>
            <a:pPr algn="ctr"/>
            <a:endParaRPr lang="en-JP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[0.81818182, 0.79545455, 0.72727273 0.79545455, 0.75, 0.79545455, 0.72727273, 0.68181818, 0.79545455, 0.77272727]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Average cv accuracy: </a:t>
            </a:r>
            <a:r>
              <a:rPr lang="en-US" dirty="0">
                <a:solidFill>
                  <a:srgbClr val="C00000"/>
                </a:solidFill>
              </a:rPr>
              <a:t>0.76590</a:t>
            </a:r>
            <a:endParaRPr lang="en-JP" dirty="0">
              <a:solidFill>
                <a:srgbClr val="C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298F20-8B16-59F3-936B-65E393579B19}"/>
              </a:ext>
            </a:extLst>
          </p:cNvPr>
          <p:cNvSpPr/>
          <p:nvPr/>
        </p:nvSpPr>
        <p:spPr>
          <a:xfrm>
            <a:off x="245836" y="1079211"/>
            <a:ext cx="4400584" cy="2567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JP" sz="2000" b="1" dirty="0">
                <a:solidFill>
                  <a:schemeClr val="tx1"/>
                </a:solidFill>
              </a:rPr>
              <a:t>Reason for choosing this model</a:t>
            </a:r>
          </a:p>
          <a:p>
            <a:pPr algn="ctr"/>
            <a:endParaRPr lang="en-JP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rebuchet MS" panose="020B0703020202090204" pitchFamily="34" charset="0"/>
              </a:rPr>
              <a:t>Logistic regression model is a </a:t>
            </a:r>
            <a:r>
              <a:rPr lang="en-US" b="0" i="0" dirty="0">
                <a:solidFill>
                  <a:schemeClr val="tx1"/>
                </a:solidFill>
                <a:effectLst/>
                <a:latin typeface="Trebuchet MS" panose="020B0703020202090204" pitchFamily="34" charset="0"/>
              </a:rPr>
              <a:t> simple and widely-used linear classification algorithm that works well for binary classification like predicting the outcome of a sports game</a:t>
            </a:r>
            <a:endParaRPr lang="en-JP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85636546-BFC4-D9C8-71E4-B7A63082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37" y="1246495"/>
            <a:ext cx="5962268" cy="501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36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33C478-82C3-F417-3384-AD56DD9C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40" y="218689"/>
            <a:ext cx="11049000" cy="719462"/>
          </a:xfrm>
        </p:spPr>
        <p:txBody>
          <a:bodyPr>
            <a:normAutofit/>
          </a:bodyPr>
          <a:lstStyle/>
          <a:p>
            <a:r>
              <a:rPr lang="en-JP" sz="3200" dirty="0"/>
              <a:t>Random Forest Model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437CBE-5A16-099C-3095-81E7DC513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652" y="1672271"/>
            <a:ext cx="7476148" cy="44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DBF64AB-BD1D-507E-80EA-254B0C6C2498}"/>
              </a:ext>
            </a:extLst>
          </p:cNvPr>
          <p:cNvSpPr/>
          <p:nvPr/>
        </p:nvSpPr>
        <p:spPr>
          <a:xfrm>
            <a:off x="245836" y="3843677"/>
            <a:ext cx="4400584" cy="26740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JP" sz="2000" b="1" dirty="0">
                <a:solidFill>
                  <a:schemeClr val="tx1"/>
                </a:solidFill>
              </a:rPr>
              <a:t>Cross-validation results</a:t>
            </a:r>
          </a:p>
          <a:p>
            <a:pPr algn="ctr"/>
            <a:endParaRPr lang="en-JP" dirty="0">
              <a:solidFill>
                <a:schemeClr val="tx1"/>
              </a:solidFill>
            </a:endParaRPr>
          </a:p>
          <a:p>
            <a:pPr algn="ctr"/>
            <a:r>
              <a:rPr lang="en-JP" dirty="0">
                <a:solidFill>
                  <a:schemeClr val="tx1"/>
                </a:solidFill>
              </a:rPr>
              <a:t>[0.75 0.77272727 0.75 0.77272727 0.77272727 0.75 0.68181818 0.70454545 0.77272727 0.72727273]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Average cv accuracy: </a:t>
            </a:r>
            <a:r>
              <a:rPr lang="en-JP" dirty="0">
                <a:solidFill>
                  <a:srgbClr val="C00000"/>
                </a:solidFill>
              </a:rPr>
              <a:t>0.74545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1CC94C4-2340-5879-1FDE-7CC2685A17DC}"/>
              </a:ext>
            </a:extLst>
          </p:cNvPr>
          <p:cNvSpPr/>
          <p:nvPr/>
        </p:nvSpPr>
        <p:spPr>
          <a:xfrm>
            <a:off x="245836" y="1079211"/>
            <a:ext cx="4400584" cy="2567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JP" sz="2000" b="1" dirty="0">
                <a:solidFill>
                  <a:schemeClr val="tx1"/>
                </a:solidFill>
              </a:rPr>
              <a:t>Reason for choosing this model</a:t>
            </a:r>
          </a:p>
          <a:p>
            <a:pPr algn="ctr"/>
            <a:endParaRPr lang="en-JP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rebuchet MS" panose="020B0703020202090204" pitchFamily="34" charset="0"/>
              </a:rPr>
              <a:t>Random forest model is an ensemble model which can provide high accuracy and reduce overfitting</a:t>
            </a:r>
            <a:endParaRPr lang="en-JP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8265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{56080BA0-2B96-BE45-A70C-5DB7791D6396}tf10001060</Template>
  <TotalTime>4575</TotalTime>
  <Words>1674</Words>
  <Application>Microsoft Macintosh PowerPoint</Application>
  <PresentationFormat>Widescreen</PresentationFormat>
  <Paragraphs>339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Söhne</vt:lpstr>
      <vt:lpstr>Arial</vt:lpstr>
      <vt:lpstr>Calibri</vt:lpstr>
      <vt:lpstr>HelveticaNeue</vt:lpstr>
      <vt:lpstr>Times New Roman</vt:lpstr>
      <vt:lpstr>Trebuchet MS</vt:lpstr>
      <vt:lpstr>Wingdings</vt:lpstr>
      <vt:lpstr>Wingdings 3</vt:lpstr>
      <vt:lpstr>Facet</vt:lpstr>
      <vt:lpstr>Exploring the Causes of Upsets in March Madness Tournament</vt:lpstr>
      <vt:lpstr>Agenda</vt:lpstr>
      <vt:lpstr>What is March Madness?</vt:lpstr>
      <vt:lpstr>Data Processing and Cleaning</vt:lpstr>
      <vt:lpstr>Defining “Upset”</vt:lpstr>
      <vt:lpstr>Upset by Round</vt:lpstr>
      <vt:lpstr>Feature Selection</vt:lpstr>
      <vt:lpstr>Logistic Regression Model</vt:lpstr>
      <vt:lpstr>Random Forest Model</vt:lpstr>
      <vt:lpstr>Gradient Boosing Model (GBM)</vt:lpstr>
      <vt:lpstr>Winner</vt:lpstr>
      <vt:lpstr>Analysis of Barthag and Wins Above Bubble</vt:lpstr>
      <vt:lpstr>Limitations</vt:lpstr>
      <vt:lpstr>Conclusion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Causes of Upsets in March Madness Tournament</dc:title>
  <dc:creator>Greene, Cody</dc:creator>
  <cp:lastModifiedBy>Greene, Cody</cp:lastModifiedBy>
  <cp:revision>1</cp:revision>
  <dcterms:created xsi:type="dcterms:W3CDTF">2023-07-24T14:50:37Z</dcterms:created>
  <dcterms:modified xsi:type="dcterms:W3CDTF">2023-07-28T00:41:15Z</dcterms:modified>
</cp:coreProperties>
</file>