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8" r:id="rId2"/>
    <p:sldId id="283" r:id="rId3"/>
    <p:sldId id="259" r:id="rId4"/>
    <p:sldId id="261" r:id="rId5"/>
    <p:sldId id="260" r:id="rId6"/>
    <p:sldId id="257" r:id="rId7"/>
    <p:sldId id="284" r:id="rId8"/>
    <p:sldId id="286" r:id="rId9"/>
    <p:sldId id="287" r:id="rId10"/>
    <p:sldId id="258" r:id="rId11"/>
    <p:sldId id="288" r:id="rId12"/>
    <p:sldId id="263" r:id="rId13"/>
    <p:sldId id="264" r:id="rId14"/>
    <p:sldId id="265" r:id="rId15"/>
    <p:sldId id="300" r:id="rId16"/>
    <p:sldId id="262" r:id="rId17"/>
    <p:sldId id="268" r:id="rId18"/>
    <p:sldId id="269" r:id="rId19"/>
    <p:sldId id="266" r:id="rId20"/>
    <p:sldId id="267" r:id="rId21"/>
    <p:sldId id="271" r:id="rId22"/>
    <p:sldId id="285" r:id="rId23"/>
    <p:sldId id="270" r:id="rId24"/>
    <p:sldId id="272" r:id="rId25"/>
    <p:sldId id="273" r:id="rId26"/>
    <p:sldId id="274" r:id="rId27"/>
    <p:sldId id="275" r:id="rId28"/>
    <p:sldId id="276" r:id="rId29"/>
    <p:sldId id="278" r:id="rId30"/>
    <p:sldId id="277" r:id="rId31"/>
    <p:sldId id="279" r:id="rId32"/>
    <p:sldId id="280" r:id="rId33"/>
    <p:sldId id="281" r:id="rId34"/>
    <p:sldId id="282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 varScale="1">
        <p:scale>
          <a:sx n="47" d="100"/>
          <a:sy n="47" d="100"/>
        </p:scale>
        <p:origin x="7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2991C3-1ED3-4F08-A0FB-3E6458AE2E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EB2E6-389E-4A82-B7AA-9B89833F61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361DE8-611E-48D6-AD6F-EAA8DCF57B0F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6CB916E-36FB-4D9A-A726-E4C97D87FA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F5FC57-8A1B-4CE0-ABF1-29896AA4C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BC37-BCA7-46AC-BD51-989D61A0C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4EE9-A13C-439F-840A-22BCF1EE3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642421-5EC1-446C-8723-27C28AD29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63BC249-3B20-473F-A69A-8FC04C958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8FB51DC-A988-4706-8B44-2E5983C9DF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CABD6D6-EBB3-49C6-BDB6-8F194D8A0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3AEBA4B-D81C-46D1-AC7E-2BC67607F4B3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6085" name="Footer Placeholder 4">
            <a:extLst>
              <a:ext uri="{FF2B5EF4-FFF2-40B4-BE49-F238E27FC236}">
                <a16:creationId xmlns:a16="http://schemas.microsoft.com/office/drawing/2014/main" id="{0030E043-A70D-42DD-B6CD-0F4B0AB01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By: Sangeeta M Chauhan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EA4CAF0-D718-425F-AF9D-E6B7829D3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BD8E2ECD-8FC9-493F-A64F-B3550735E0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D1E4B45-D9CA-4EEC-B08F-E8EC55755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C03C655-FD72-4369-8574-18CE46F9BE7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classroomdiary.wordpress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9C8F-3248-4EF7-937A-CF79890D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02039-F328-4530-871B-5CC966E0C69E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9C75-0FD2-4FBD-A5C6-7479261D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8B16-8E42-4722-A625-64D263F8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BA49F-B615-4589-804A-0C44D69FE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6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07CB5-8AD1-43CF-A33C-1BDE28F2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2999A-3DAA-4DFC-B587-4D3C83918DB0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85D9-6248-49C1-8D80-F00FEFA3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C8E3-C14E-4787-A307-8CA53959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13470-2819-4FED-BFF1-F132CF20D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1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E040-E99D-4F7C-BD3D-D08787C1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800B6-E6E3-42B9-B48A-2D53BE15E133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A568-7063-40D3-863A-21E9872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F6C5-02AF-44C0-963F-9856EBF6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CC88E-E3A7-42F1-ABE3-D6CA6CAFA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2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7265A2-FCF0-46FA-AB7A-EA189AA7F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90600" y="6248400"/>
            <a:ext cx="7315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hlinkClick r:id="rId2"/>
              </a:defRPr>
            </a:lvl1pPr>
          </a:lstStyle>
          <a:p>
            <a:pPr>
              <a:defRPr/>
            </a:pPr>
            <a:r>
              <a:rPr lang="en-US"/>
              <a:t>www.pythonclassroomdiary.wordpress.com ©  </a:t>
            </a:r>
            <a:r>
              <a:rPr lang="en-US" err="1"/>
              <a:t>Sangeeta</a:t>
            </a:r>
            <a:r>
              <a:rPr lang="en-US"/>
              <a:t> M </a:t>
            </a:r>
            <a:r>
              <a:rPr lang="en-US" err="1"/>
              <a:t>Chauhan</a:t>
            </a:r>
            <a:r>
              <a:rPr lang="en-US"/>
              <a:t>, Gwalior</a:t>
            </a:r>
          </a:p>
        </p:txBody>
      </p:sp>
    </p:spTree>
    <p:extLst>
      <p:ext uri="{BB962C8B-B14F-4D97-AF65-F5344CB8AC3E}">
        <p14:creationId xmlns:p14="http://schemas.microsoft.com/office/powerpoint/2010/main" val="367914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466D-C0BC-4A86-82A7-C63BBDB1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5D3B7-CBDD-4E30-B65D-62A81314C266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B9EC2-CFAD-4371-9C82-CAFA4566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5417-063A-4A87-89F7-02DDF26F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7ED78-57A8-4F16-AEA9-457FBA00D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0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2285AF-D8B5-4FEE-B2A2-6B366F81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00F4D-9497-4F50-9A13-812339D3CCC7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B73ADF-1963-4E9D-A808-4E49075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42601C-BAD2-41C7-B865-C44AAF6A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A3BEE-E4B8-4C34-987D-CA99053E2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84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8ABBC8-EEF6-49B9-BF2F-FC631C3A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A71B5-59CC-436A-9E2B-580AA9EDD72F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73770A-EE29-43FD-A99E-76520B32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8DA8C6-9B60-406E-9928-A544F525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C92D-2A50-4B66-91E8-9A5DF86D6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3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BA1E1AA-40F8-4FB6-BEA4-6BA440C1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7948-D5BB-4C5F-A3F5-DA04B7CB24A1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74CF88F-FD5C-498C-826D-FD53A5C1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FF692F-77FB-4A97-8644-4E0A1D29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38462-561A-48EE-B6D9-03336A89A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4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D83102-80BB-4389-A853-F61F9846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89E0-8064-45FB-8361-EC97AB3AB620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CB40FB-166D-4EBE-979F-5D02112C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7B7502-7DBE-44DA-8B67-DCA41C05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1AF8C-7C6F-4947-96D1-4EE1328957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35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3CAC07-A385-4DB7-8309-2C66CF95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B239F-DFD8-4345-82B2-F477CF803FD0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04EDA8-F75B-46C7-A2A2-E5DFD69E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9D12E3-A9FE-41C6-AFA4-EB5999F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1EE2-7E98-4C30-8E2A-1BB3438E6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92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3E5FD0-58D3-4FFF-8A13-A7E866B6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49F4F-A86E-41B5-9865-5A1E98765BD2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3E5B87-B7C7-4D7F-B4AE-356127F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639AED-0510-43FD-BE2F-B5209F7E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02959-6A84-46F7-BA6F-76C504358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3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F28678F-76CF-450D-B39F-D2F547ADC2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92BBA0-6448-4A17-80D9-6EF61FC434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4F64-CB6E-414A-BF83-ACACEC041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404ECF-B9B0-4DB7-AA23-BCADE396795E}" type="datetime1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5728B-23A9-4CF2-B05D-2E6FC0F14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www.pythonclassroomdiary.wordpress.com ©  Sangeeta M Chauhan, Gwalior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F210-B35F-42B0-88D1-2F6636D60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6E51D18-181B-4F84-9D01-9FF642E1A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drronakpanchal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1/intro/tutorial01/" TargetMode="External"/><Relationship Id="rId2" Type="http://schemas.openxmlformats.org/officeDocument/2006/relationships/hyperlink" Target="https://www.djangoproject.com/star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classroomdiary.wordpres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C0CCF22-20D9-4C2F-AF98-89417D4EC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82905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Introduction To Django</a:t>
            </a:r>
            <a:endParaRPr lang="en-I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0B7B-B0B2-49AD-A59B-14142366D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080000"/>
            <a:ext cx="74676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Prepared By: Ronak Panchal, VTCMCA</a:t>
            </a:r>
          </a:p>
          <a:p>
            <a:pPr eaLnBrk="1" hangingPunct="1">
              <a:defRPr/>
            </a:pPr>
            <a:r>
              <a:rPr lang="en-US" dirty="0"/>
              <a:t>Blog: </a:t>
            </a:r>
            <a:r>
              <a:rPr lang="en-US" dirty="0">
                <a:hlinkClick r:id="rId2"/>
              </a:rPr>
              <a:t>http://drronakpanchal.wordpress.com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IN" dirty="0"/>
          </a:p>
        </p:txBody>
      </p:sp>
      <p:pic>
        <p:nvPicPr>
          <p:cNvPr id="4100" name="Picture 4" descr="Django Tutorial: Building a Basic Web App Using Django Python | SkySilk  Cloud Blog">
            <a:extLst>
              <a:ext uri="{FF2B5EF4-FFF2-40B4-BE49-F238E27FC236}">
                <a16:creationId xmlns:a16="http://schemas.microsoft.com/office/drawing/2014/main" id="{A9D029F0-D9B1-4BAE-ACDB-F6A883F6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9700"/>
            <a:ext cx="7010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4A1F-ED9A-4EAB-9528-1944F53E3B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    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C6C-B4FA-4208-9B43-E86124E7BFD1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solidFill>
              <a:srgbClr val="0070C0"/>
            </a:solidFill>
          </a:ln>
        </p:spPr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Its </a:t>
            </a:r>
            <a:r>
              <a:rPr lang="en-US" b="1" dirty="0"/>
              <a:t>recommended</a:t>
            </a:r>
            <a:r>
              <a:rPr lang="en-US" dirty="0"/>
              <a:t> to install </a:t>
            </a:r>
            <a:r>
              <a:rPr lang="en-US" b="1" dirty="0" err="1"/>
              <a:t>Virtualenv</a:t>
            </a:r>
            <a:r>
              <a:rPr lang="en-US" dirty="0"/>
              <a:t> before installing Django 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Virtual Environment creates isolated environments to isolates your Python files on a per-project basis. 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/>
              <a:t>It ensure that</a:t>
            </a:r>
            <a:r>
              <a:rPr lang="en-US" dirty="0"/>
              <a:t> any changes </a:t>
            </a:r>
            <a:r>
              <a:rPr lang="en-US" b="1" dirty="0"/>
              <a:t>created</a:t>
            </a:r>
            <a:r>
              <a:rPr lang="en-US" dirty="0"/>
              <a:t> to your </a:t>
            </a:r>
            <a:r>
              <a:rPr lang="en-US" b="1" dirty="0"/>
              <a:t>web site</a:t>
            </a:r>
            <a:r>
              <a:rPr lang="en-US" dirty="0"/>
              <a:t> won’t </a:t>
            </a:r>
            <a:r>
              <a:rPr lang="en-US" b="1" dirty="0"/>
              <a:t>have an effect on</a:t>
            </a:r>
            <a:r>
              <a:rPr lang="en-US" dirty="0"/>
              <a:t> </a:t>
            </a:r>
            <a:r>
              <a:rPr lang="en-US" b="1" dirty="0"/>
              <a:t>alternative</a:t>
            </a:r>
            <a:r>
              <a:rPr lang="en-US" dirty="0"/>
              <a:t> websites you’re developing.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The </a:t>
            </a:r>
            <a:r>
              <a:rPr lang="en-US" b="1" dirty="0"/>
              <a:t>attention-grabbing</a:t>
            </a:r>
            <a:r>
              <a:rPr lang="en-US" dirty="0"/>
              <a:t> </a:t>
            </a:r>
            <a:r>
              <a:rPr lang="en-US" b="1" dirty="0"/>
              <a:t>half</a:t>
            </a:r>
            <a:r>
              <a:rPr lang="en-US" dirty="0"/>
              <a:t> is </a:t>
            </a:r>
            <a:r>
              <a:rPr lang="en-US" b="1" dirty="0"/>
              <a:t>that you just</a:t>
            </a:r>
            <a:r>
              <a:rPr lang="en-US" dirty="0"/>
              <a:t> </a:t>
            </a:r>
            <a:r>
              <a:rPr lang="en-US" b="1" dirty="0"/>
              <a:t>will</a:t>
            </a:r>
            <a:r>
              <a:rPr lang="en-US" dirty="0"/>
              <a:t> </a:t>
            </a:r>
            <a:r>
              <a:rPr lang="en-US" b="1" dirty="0"/>
              <a:t>produce</a:t>
            </a:r>
            <a:r>
              <a:rPr lang="en-US" dirty="0"/>
              <a:t> virtual environments with </a:t>
            </a:r>
            <a:r>
              <a:rPr lang="en-US" b="1" dirty="0"/>
              <a:t>completely different</a:t>
            </a:r>
            <a:r>
              <a:rPr lang="en-US" dirty="0"/>
              <a:t> python versions, with every  environment having its own set of packages.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7FFFDB52-3EFA-45B4-9A8C-CA169D67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5"/>
          <a:stretch>
            <a:fillRect/>
          </a:stretch>
        </p:blipFill>
        <p:spPr bwMode="auto">
          <a:xfrm>
            <a:off x="1639888" y="147638"/>
            <a:ext cx="1136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B58D6205-AD21-4F57-8A7B-BF8FB42C35E8}"/>
              </a:ext>
            </a:extLst>
          </p:cNvPr>
          <p:cNvSpPr/>
          <p:nvPr/>
        </p:nvSpPr>
        <p:spPr>
          <a:xfrm rot="19377265">
            <a:off x="-28575" y="176213"/>
            <a:ext cx="1368425" cy="1071562"/>
          </a:xfrm>
          <a:prstGeom prst="cloudCallout">
            <a:avLst>
              <a:gd name="adj1" fmla="val 50004"/>
              <a:gd name="adj2" fmla="val 67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WHY</a:t>
            </a:r>
            <a:r>
              <a:rPr lang="en-US" sz="2400" b="1"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91B7FF-A2CD-4BC9-8DF4-A2F33485137A}"/>
              </a:ext>
            </a:extLst>
          </p:cNvPr>
          <p:cNvSpPr/>
          <p:nvPr/>
        </p:nvSpPr>
        <p:spPr>
          <a:xfrm>
            <a:off x="6781800" y="2209800"/>
            <a:ext cx="1600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Virtual </a:t>
            </a:r>
            <a:r>
              <a:rPr lang="en-US" dirty="0" err="1"/>
              <a:t>Env</a:t>
            </a:r>
            <a:r>
              <a:rPr lang="en-US" dirty="0"/>
              <a:t>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172C-8EAB-4D17-ABE2-5011FC1634B8}"/>
              </a:ext>
            </a:extLst>
          </p:cNvPr>
          <p:cNvCxnSpPr>
            <a:endCxn id="7" idx="3"/>
          </p:cNvCxnSpPr>
          <p:nvPr/>
        </p:nvCxnSpPr>
        <p:spPr>
          <a:xfrm flipH="1">
            <a:off x="2209800" y="22098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248EAD-6246-419F-A9C4-BB04D18288C6}"/>
              </a:ext>
            </a:extLst>
          </p:cNvPr>
          <p:cNvCxnSpPr/>
          <p:nvPr/>
        </p:nvCxnSpPr>
        <p:spPr>
          <a:xfrm>
            <a:off x="4419600" y="2720975"/>
            <a:ext cx="19050" cy="86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10" descr="Image result for python">
            <a:extLst>
              <a:ext uri="{FF2B5EF4-FFF2-40B4-BE49-F238E27FC236}">
                <a16:creationId xmlns:a16="http://schemas.microsoft.com/office/drawing/2014/main" id="{DF7F3C83-DFCB-4F78-BC73-DBC6F5A0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1219200"/>
            <a:ext cx="1423987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26">
            <a:extLst>
              <a:ext uri="{FF2B5EF4-FFF2-40B4-BE49-F238E27FC236}">
                <a16:creationId xmlns:a16="http://schemas.microsoft.com/office/drawing/2014/main" id="{31DE2D7B-5CC2-472D-A638-BE4C96C7DA0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7658100" cy="4340225"/>
            <a:chOff x="609600" y="838200"/>
            <a:chExt cx="7658100" cy="4340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341D92-F258-4F5A-ADA9-7C4CA9B381EF}"/>
                </a:ext>
              </a:extLst>
            </p:cNvPr>
            <p:cNvSpPr/>
            <p:nvPr/>
          </p:nvSpPr>
          <p:spPr>
            <a:xfrm>
              <a:off x="3352800" y="1219263"/>
              <a:ext cx="2209800" cy="16004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Virtual </a:t>
              </a:r>
              <a:r>
                <a:rPr lang="en-US" b="1" dirty="0" err="1"/>
                <a:t>Envioronment</a:t>
              </a:r>
              <a:endParaRPr lang="en-US" b="1" dirty="0"/>
            </a:p>
          </p:txBody>
        </p:sp>
        <p:sp>
          <p:nvSpPr>
            <p:cNvPr id="15368" name="TextBox 5">
              <a:extLst>
                <a:ext uri="{FF2B5EF4-FFF2-40B4-BE49-F238E27FC236}">
                  <a16:creationId xmlns:a16="http://schemas.microsoft.com/office/drawing/2014/main" id="{3792094C-4A33-4CD0-98F9-B3011529E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" y="3048000"/>
              <a:ext cx="1371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Django  1.6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EB896AE-83DA-4681-B31E-2834A270EE6F}"/>
                </a:ext>
              </a:extLst>
            </p:cNvPr>
            <p:cNvSpPr/>
            <p:nvPr/>
          </p:nvSpPr>
          <p:spPr>
            <a:xfrm>
              <a:off x="609600" y="2210026"/>
              <a:ext cx="1600200" cy="83833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Virtual </a:t>
              </a:r>
              <a:r>
                <a:rPr lang="en-US" dirty="0" err="1"/>
                <a:t>Env</a:t>
              </a:r>
              <a:r>
                <a:rPr lang="en-US" dirty="0"/>
                <a:t> 1</a:t>
              </a:r>
            </a:p>
          </p:txBody>
        </p:sp>
        <p:sp>
          <p:nvSpPr>
            <p:cNvPr id="15370" name="TextBox 15">
              <a:extLst>
                <a:ext uri="{FF2B5EF4-FFF2-40B4-BE49-F238E27FC236}">
                  <a16:creationId xmlns:a16="http://schemas.microsoft.com/office/drawing/2014/main" id="{F4CE34E8-09CF-40CE-941F-49FC6F5C1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0" y="4798141"/>
              <a:ext cx="1371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Django  1.0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7B909E5-D99B-493C-BB84-BEC7974AF8CA}"/>
                </a:ext>
              </a:extLst>
            </p:cNvPr>
            <p:cNvSpPr/>
            <p:nvPr/>
          </p:nvSpPr>
          <p:spPr>
            <a:xfrm>
              <a:off x="3657600" y="3886703"/>
              <a:ext cx="1600200" cy="8383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Virtual </a:t>
              </a:r>
              <a:r>
                <a:rPr lang="en-US" dirty="0" err="1"/>
                <a:t>Env</a:t>
              </a:r>
              <a:r>
                <a:rPr lang="en-US" dirty="0"/>
                <a:t> 1</a:t>
              </a:r>
            </a:p>
          </p:txBody>
        </p:sp>
        <p:sp>
          <p:nvSpPr>
            <p:cNvPr id="15372" name="TextBox 17">
              <a:extLst>
                <a:ext uri="{FF2B5EF4-FFF2-40B4-BE49-F238E27FC236}">
                  <a16:creationId xmlns:a16="http://schemas.microsoft.com/office/drawing/2014/main" id="{FF65CF5B-588A-4E37-AF83-BF72AB0BC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6100" y="2971800"/>
              <a:ext cx="1371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Django  1.4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6C74E3-D6D8-4E33-B7B4-56A8D2C3DE89}"/>
                </a:ext>
              </a:extLst>
            </p:cNvPr>
            <p:cNvCxnSpPr/>
            <p:nvPr/>
          </p:nvCxnSpPr>
          <p:spPr>
            <a:xfrm>
              <a:off x="5562600" y="2210026"/>
              <a:ext cx="1219200" cy="511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74" name="Picture 10" descr="Image result for python">
              <a:extLst>
                <a:ext uri="{FF2B5EF4-FFF2-40B4-BE49-F238E27FC236}">
                  <a16:creationId xmlns:a16="http://schemas.microsoft.com/office/drawing/2014/main" id="{FD4855CA-DB2E-4B5D-AAAB-018B8564C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66" y="1295400"/>
              <a:ext cx="1423834" cy="1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0" descr="Image result for python">
              <a:extLst>
                <a:ext uri="{FF2B5EF4-FFF2-40B4-BE49-F238E27FC236}">
                  <a16:creationId xmlns:a16="http://schemas.microsoft.com/office/drawing/2014/main" id="{E7F69916-6711-4FB9-88BB-9FDC48A49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733" y="2995766"/>
              <a:ext cx="1423834" cy="1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TextBox 23">
              <a:extLst>
                <a:ext uri="{FF2B5EF4-FFF2-40B4-BE49-F238E27FC236}">
                  <a16:creationId xmlns:a16="http://schemas.microsoft.com/office/drawing/2014/main" id="{1186EEAE-B622-43AA-BFC6-5F347D38E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916668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3.5</a:t>
              </a:r>
            </a:p>
          </p:txBody>
        </p:sp>
        <p:sp>
          <p:nvSpPr>
            <p:cNvPr id="15377" name="TextBox 33">
              <a:extLst>
                <a:ext uri="{FF2B5EF4-FFF2-40B4-BE49-F238E27FC236}">
                  <a16:creationId xmlns:a16="http://schemas.microsoft.com/office/drawing/2014/main" id="{CA72927B-F7B9-4D10-92D2-3EE8158BB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3593068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3.6</a:t>
              </a:r>
            </a:p>
          </p:txBody>
        </p:sp>
        <p:sp>
          <p:nvSpPr>
            <p:cNvPr id="15378" name="TextBox 34">
              <a:extLst>
                <a:ext uri="{FF2B5EF4-FFF2-40B4-BE49-F238E27FC236}">
                  <a16:creationId xmlns:a16="http://schemas.microsoft.com/office/drawing/2014/main" id="{41CA317D-BE4F-4DA7-AE97-7D9A77F6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1840468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 2.5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189E47-F238-4F94-BAD6-C81C4F912577}"/>
                </a:ext>
              </a:extLst>
            </p:cNvPr>
            <p:cNvSpPr/>
            <p:nvPr/>
          </p:nvSpPr>
          <p:spPr>
            <a:xfrm>
              <a:off x="3505200" y="838200"/>
              <a:ext cx="1905000" cy="4572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pip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90A3-53F3-433C-80B1-1C409710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6963"/>
            <a:ext cx="8229600" cy="731837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Virtual </a:t>
            </a:r>
            <a:r>
              <a:rPr lang="en-US" dirty="0" err="1"/>
              <a:t>Enviornment</a:t>
            </a:r>
            <a:r>
              <a:rPr lang="en-US" dirty="0"/>
              <a:t> or wrapper???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0D1D-BB33-4110-9D3A-E28BF34A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525962"/>
          </a:xfrm>
        </p:spPr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rgbClr val="FF0000"/>
                </a:solidFill>
              </a:rPr>
              <a:t>virtualenv</a:t>
            </a:r>
            <a:r>
              <a:rPr lang="en-US" dirty="0"/>
              <a:t> is a tool to create isolated Python environments. The </a:t>
            </a:r>
            <a:r>
              <a:rPr lang="en-US" b="1" dirty="0" err="1"/>
              <a:t>virtualenv</a:t>
            </a:r>
            <a:r>
              <a:rPr lang="en-US" dirty="0"/>
              <a:t> creates a folder which contains all the necessary </a:t>
            </a:r>
            <a:r>
              <a:rPr lang="en-US" dirty="0" err="1"/>
              <a:t>executables</a:t>
            </a:r>
            <a:r>
              <a:rPr lang="en-US" dirty="0"/>
              <a:t> to use the packages that a Python project would need.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virtualenvwrapper</a:t>
            </a:r>
            <a:r>
              <a:rPr lang="en-US" dirty="0"/>
              <a:t> is a set of extensions to </a:t>
            </a:r>
            <a:r>
              <a:rPr lang="en-US" b="1" dirty="0" err="1"/>
              <a:t>virtualenv</a:t>
            </a:r>
            <a:r>
              <a:rPr lang="en-US" dirty="0"/>
              <a:t> tool. The extensions include wrappers for creating and deleting virtual environments and otherwise managing our development workflow, making it easier to work on more than one project at a time without introducing conflicts in their dependencies.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D40FA-AD7D-420D-8593-AD77E8D4DD4D}"/>
              </a:ext>
            </a:extLst>
          </p:cNvPr>
          <p:cNvSpPr/>
          <p:nvPr/>
        </p:nvSpPr>
        <p:spPr>
          <a:xfrm>
            <a:off x="1981200" y="152400"/>
            <a:ext cx="47244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What should be Used 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3C57-A225-440D-A194-AC6BDF5B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724400"/>
          </a:xfrm>
          <a:ln w="57150">
            <a:solidFill>
              <a:srgbClr val="FF0000"/>
            </a:solidFill>
          </a:ln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Using </a:t>
            </a:r>
            <a:r>
              <a:rPr lang="en-US" b="1" dirty="0" err="1">
                <a:solidFill>
                  <a:srgbClr val="FF0000"/>
                </a:solidFill>
              </a:rPr>
              <a:t>virtualenv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without </a:t>
            </a:r>
            <a:r>
              <a:rPr lang="en-US" b="1" dirty="0"/>
              <a:t>virtualenvwrapper</a:t>
            </a:r>
            <a:r>
              <a:rPr lang="en-US" dirty="0"/>
              <a:t> is a little bit painful because every time we want to activate a virtual environment, so we have to type </a:t>
            </a:r>
            <a:r>
              <a:rPr lang="en-US" dirty="0">
                <a:solidFill>
                  <a:srgbClr val="FF0000"/>
                </a:solidFill>
              </a:rPr>
              <a:t>long command like this: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693738" indent="444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  </a:t>
            </a:r>
            <a:r>
              <a:rPr lang="en-US" sz="2800" b="1" dirty="0" err="1">
                <a:solidFill>
                  <a:srgbClr val="0000FF"/>
                </a:solidFill>
              </a:rPr>
              <a:t>myproject</a:t>
            </a:r>
            <a:r>
              <a:rPr lang="en-US" sz="2800" b="1" dirty="0">
                <a:solidFill>
                  <a:srgbClr val="0000FF"/>
                </a:solidFill>
              </a:rPr>
              <a:t>/</a:t>
            </a:r>
            <a:r>
              <a:rPr lang="en-US" sz="2800" b="1" dirty="0" err="1">
                <a:solidFill>
                  <a:srgbClr val="0000FF"/>
                </a:solidFill>
              </a:rPr>
              <a:t>env</a:t>
            </a:r>
            <a:r>
              <a:rPr lang="en-US" sz="2800" b="1" dirty="0">
                <a:solidFill>
                  <a:srgbClr val="0000FF"/>
                </a:solidFill>
              </a:rPr>
              <a:t>/activate </a:t>
            </a:r>
          </a:p>
          <a:p>
            <a:pPr marL="693738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b="1" dirty="0">
              <a:solidFill>
                <a:srgbClr val="0000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But with</a:t>
            </a:r>
            <a:r>
              <a:rPr lang="en-US" sz="2800" dirty="0"/>
              <a:t> </a:t>
            </a:r>
            <a:r>
              <a:rPr lang="en-US" b="1" dirty="0">
                <a:solidFill>
                  <a:srgbClr val="FF0000"/>
                </a:solidFill>
              </a:rPr>
              <a:t>virtualenvwrapper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sz="2800" dirty="0"/>
              <a:t> </a:t>
            </a:r>
            <a:r>
              <a:rPr lang="en-US" dirty="0"/>
              <a:t>we only need to type: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738188" indent="2349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workon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myproject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58F8-016C-4784-AF4B-765E66F1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With windows, to install </a:t>
            </a:r>
            <a:r>
              <a:rPr lang="en-US" dirty="0" err="1"/>
              <a:t>virtualenviornmentwrapper</a:t>
            </a:r>
            <a:r>
              <a:rPr lang="en-US" dirty="0"/>
              <a:t>…….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96BD-46C6-4ECD-A21A-81D80CAC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pip install </a:t>
            </a:r>
            <a:r>
              <a:rPr lang="en-US" dirty="0" err="1"/>
              <a:t>virtualenvwrapper</a:t>
            </a:r>
            <a:r>
              <a:rPr lang="en-US" dirty="0"/>
              <a:t>-win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1AC8961-436E-4D07-B719-5F15BA7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the official website</a:t>
            </a:r>
            <a:endParaRPr lang="en-IN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A99F15F-831B-406D-975C-D5CAA484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>
                <a:hlinkClick r:id="rId2"/>
              </a:rPr>
              <a:t>https://www.djangoproject.com/start/</a:t>
            </a:r>
            <a:endParaRPr lang="en-IN" altLang="en-US"/>
          </a:p>
          <a:p>
            <a:r>
              <a:rPr lang="en-IN" altLang="en-US">
                <a:hlinkClick r:id="rId3"/>
              </a:rPr>
              <a:t>https://docs.djangoproject.com/en/3.1/intro/tutorial01/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D00-EB8F-4108-B714-FB92DAA5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Steps to install virtual environment and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3A31-4A62-4EB8-BFA8-CBA4324BFE74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solidFill>
              <a:srgbClr val="00B050"/>
            </a:solidFill>
            <a:prstDash val="lgDash"/>
          </a:ln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Step 1 : Go to Window Power Shell (Admin)  /command window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Step 2:  Move to desired drive ( C:, D:, F: etc.) by typing </a:t>
            </a:r>
            <a:r>
              <a:rPr lang="en-US" dirty="0" err="1">
                <a:solidFill>
                  <a:srgbClr val="FF0000"/>
                </a:solidFill>
              </a:rPr>
              <a:t>driveName</a:t>
            </a:r>
            <a:r>
              <a:rPr lang="en-US" dirty="0">
                <a:solidFill>
                  <a:srgbClr val="FF0000"/>
                </a:solidFill>
              </a:rPr>
              <a:t> :</a:t>
            </a:r>
            <a:r>
              <a:rPr lang="en-US" dirty="0"/>
              <a:t> (example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F:</a:t>
            </a:r>
            <a:r>
              <a:rPr lang="en-US" dirty="0">
                <a:sym typeface="Wingdings" pitchFamily="2" charset="2"/>
              </a:rPr>
              <a:t>  )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and move to folder by typing</a:t>
            </a:r>
            <a:r>
              <a:rPr lang="en-US" dirty="0">
                <a:sym typeface="Wingdings" pitchFamily="2" charset="2"/>
              </a:rPr>
              <a:t> cd &lt;</a:t>
            </a:r>
            <a:r>
              <a:rPr lang="en-US" dirty="0" err="1">
                <a:sym typeface="Wingdings" pitchFamily="2" charset="2"/>
              </a:rPr>
              <a:t>foldername</a:t>
            </a:r>
            <a:r>
              <a:rPr lang="en-US" dirty="0">
                <a:sym typeface="Wingdings" pitchFamily="2" charset="2"/>
              </a:rPr>
              <a:t>&gt; cd </a:t>
            </a:r>
            <a:r>
              <a:rPr lang="en-US" dirty="0" err="1">
                <a:sym typeface="Wingdings" pitchFamily="2" charset="2"/>
              </a:rPr>
              <a:t>DjangoProj</a:t>
            </a:r>
            <a:r>
              <a:rPr lang="en-US" dirty="0">
                <a:sym typeface="Wingdings" pitchFamily="2" charset="2"/>
              </a:rPr>
              <a:t> in this case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ym typeface="Wingdings" pitchFamily="2" charset="2"/>
              </a:rPr>
              <a:t>      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Step 3: </a:t>
            </a:r>
            <a:r>
              <a:rPr lang="en-US" dirty="0"/>
              <a:t>type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          </a:t>
            </a:r>
            <a:r>
              <a:rPr lang="en-US" b="1" dirty="0"/>
              <a:t>F:\&gt;pip install virtualenvwrapper –win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(to install </a:t>
            </a:r>
            <a:r>
              <a:rPr lang="en-US" dirty="0" err="1">
                <a:solidFill>
                  <a:srgbClr val="0000FF"/>
                </a:solidFill>
              </a:rPr>
              <a:t>virtaulenvwrapper</a:t>
            </a:r>
            <a:r>
              <a:rPr lang="en-US" dirty="0">
                <a:solidFill>
                  <a:srgbClr val="0000FF"/>
                </a:solidFill>
              </a:rPr>
              <a:t> in F: drive)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B891EA0-5379-42F5-A5BD-CE174EB6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/>
              <a:t>Steps to install virtual environment and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03E-32BA-4A18-BC5E-E6170C734A08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rgbClr val="00B050"/>
            </a:solidFill>
            <a:prstDash val="lgDash"/>
          </a:ln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Step 4 :  </a:t>
            </a:r>
            <a:r>
              <a:rPr lang="en-US" dirty="0">
                <a:solidFill>
                  <a:srgbClr val="0000FF"/>
                </a:solidFill>
              </a:rPr>
              <a:t>Create virtual environment  under the folder </a:t>
            </a:r>
            <a:r>
              <a:rPr lang="en-US" dirty="0" err="1">
                <a:solidFill>
                  <a:srgbClr val="0000FF"/>
                </a:solidFill>
              </a:rPr>
              <a:t>DjangoProj</a:t>
            </a:r>
            <a:r>
              <a:rPr lang="en-US" dirty="0">
                <a:solidFill>
                  <a:srgbClr val="0000FF"/>
                </a:solidFill>
              </a:rPr>
              <a:t>     by typing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	  </a:t>
            </a: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lang="en-US" b="1" dirty="0" err="1"/>
              <a:t>mkvirtualenv</a:t>
            </a:r>
            <a:r>
              <a:rPr lang="en-US" b="1" dirty="0"/>
              <a:t> </a:t>
            </a:r>
            <a:r>
              <a:rPr lang="en-US" b="1" dirty="0" err="1"/>
              <a:t>projenv</a:t>
            </a:r>
            <a:endParaRPr lang="en-US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Step 5 : </a:t>
            </a:r>
            <a:r>
              <a:rPr lang="en-US" dirty="0">
                <a:solidFill>
                  <a:srgbClr val="FF0000"/>
                </a:solidFill>
              </a:rPr>
              <a:t>now type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US" b="1" dirty="0"/>
              <a:t>&gt;</a:t>
            </a:r>
            <a:r>
              <a:rPr lang="en-US" b="1" dirty="0" err="1"/>
              <a:t>workon</a:t>
            </a:r>
            <a:r>
              <a:rPr lang="en-US" b="1" dirty="0"/>
              <a:t> </a:t>
            </a:r>
            <a:r>
              <a:rPr lang="en-US" b="1" dirty="0" err="1"/>
              <a:t>projenv</a:t>
            </a:r>
            <a:endParaRPr lang="en-US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Step 6 : </a:t>
            </a:r>
            <a:r>
              <a:rPr lang="en-US" dirty="0">
                <a:solidFill>
                  <a:srgbClr val="0000FF"/>
                </a:solidFill>
              </a:rPr>
              <a:t>Now install Django by typing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              </a:t>
            </a: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lang="en-US" b="1" dirty="0"/>
              <a:t>pip install </a:t>
            </a:r>
            <a:r>
              <a:rPr lang="en-US" b="1" dirty="0" err="1"/>
              <a:t>django</a:t>
            </a:r>
            <a:endParaRPr lang="en-US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Step 7 : </a:t>
            </a:r>
            <a:r>
              <a:rPr lang="en-US" dirty="0">
                <a:solidFill>
                  <a:srgbClr val="FF0000"/>
                </a:solidFill>
              </a:rPr>
              <a:t>Now we will create Django Project  namely </a:t>
            </a:r>
            <a:r>
              <a:rPr lang="en-US" b="1" dirty="0">
                <a:solidFill>
                  <a:srgbClr val="0000FF"/>
                </a:solidFill>
              </a:rPr>
              <a:t>LIBRARY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F:\&gt;DjangoProj\MyProj&gt; </a:t>
            </a:r>
            <a:r>
              <a:rPr lang="en-US" b="1" dirty="0" err="1"/>
              <a:t>django</a:t>
            </a:r>
            <a:r>
              <a:rPr lang="en-US" b="1" dirty="0"/>
              <a:t>- admin </a:t>
            </a:r>
            <a:r>
              <a:rPr lang="en-US" b="1" dirty="0" err="1"/>
              <a:t>startproject</a:t>
            </a:r>
            <a:r>
              <a:rPr lang="en-US" b="1" dirty="0"/>
              <a:t> Library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BCAB2-8866-40FA-B704-C09E4C45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folder </a:t>
            </a:r>
            <a:r>
              <a:rPr lang="en-US" dirty="0">
                <a:solidFill>
                  <a:srgbClr val="C00000"/>
                </a:solidFill>
              </a:rPr>
              <a:t>Library</a:t>
            </a:r>
            <a:r>
              <a:rPr lang="en-US" dirty="0"/>
              <a:t> will be created under f:\DjangoProj  it will look like this 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82A351-BE57-4AD9-AD98-99837CE4B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5131" b="76210"/>
          <a:stretch/>
        </p:blipFill>
        <p:spPr bwMode="auto">
          <a:xfrm>
            <a:off x="914400" y="1706563"/>
            <a:ext cx="7239000" cy="4008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60F8DA51-1FEE-4050-A89A-54047F17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4" r="46321" b="8333"/>
          <a:stretch>
            <a:fillRect/>
          </a:stretch>
        </p:blipFill>
        <p:spPr bwMode="auto">
          <a:xfrm>
            <a:off x="457200" y="2468563"/>
            <a:ext cx="70104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D994-67F1-48CE-B627-A5E053CC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Now to check whether the Django Server is running or not :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36E49176-F9EC-4483-8503-86AECA43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0000"/>
                </a:solidFill>
              </a:rPr>
              <a:t>F:\DjangoProj\Library &gt; </a:t>
            </a:r>
            <a:r>
              <a:rPr lang="en-US" altLang="en-US" sz="2800"/>
              <a:t>python manage.py runserver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43F851-9F70-4A6D-A8CC-DA5983C18CF1}"/>
              </a:ext>
            </a:extLst>
          </p:cNvPr>
          <p:cNvSpPr/>
          <p:nvPr/>
        </p:nvSpPr>
        <p:spPr>
          <a:xfrm>
            <a:off x="3124200" y="5033963"/>
            <a:ext cx="2514600" cy="5334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69D9EBD5-D896-4EC8-9434-80A786627067}"/>
              </a:ext>
            </a:extLst>
          </p:cNvPr>
          <p:cNvSpPr/>
          <p:nvPr/>
        </p:nvSpPr>
        <p:spPr>
          <a:xfrm>
            <a:off x="6096000" y="2925763"/>
            <a:ext cx="3200400" cy="1570037"/>
          </a:xfrm>
          <a:prstGeom prst="wedgeEllipseCallout">
            <a:avLst>
              <a:gd name="adj1" fmla="val -74957"/>
              <a:gd name="adj2" fmla="val 870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This address will be typed in the browser to check whether the Django server is working properly</a:t>
            </a:r>
          </a:p>
        </p:txBody>
      </p:sp>
      <p:sp>
        <p:nvSpPr>
          <p:cNvPr id="19463" name="Footer Placeholder 5">
            <a:extLst>
              <a:ext uri="{FF2B5EF4-FFF2-40B4-BE49-F238E27FC236}">
                <a16:creationId xmlns:a16="http://schemas.microsoft.com/office/drawing/2014/main" id="{FFB01AE2-E863-47E1-A10B-1D884E54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C00000"/>
                </a:solidFill>
              </a:rPr>
              <a:t>www.pythonclassroomdiary.wordpress.com ©  Sangeeta M Chauhan, Gwalior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5056910-5C79-4107-9CF6-86043D8E61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26129" t="16116" r="23064" b="30707"/>
          <a:stretch/>
        </p:blipFill>
        <p:spPr>
          <a:xfrm>
            <a:off x="4157663" y="274638"/>
            <a:ext cx="4757737" cy="4525962"/>
          </a:xfrm>
          <a:ln w="38100" cap="sq">
            <a:solidFill>
              <a:srgbClr val="FF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382FA1B6-C5C7-4C07-A8E9-A13B288D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438"/>
            <a:ext cx="3886200" cy="914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Berlin Sans FB" panose="020E0602020502020306" pitchFamily="34" charset="0"/>
              </a:rPr>
              <a:t> DJANGO</a:t>
            </a:r>
          </a:p>
        </p:txBody>
      </p:sp>
      <p:pic>
        <p:nvPicPr>
          <p:cNvPr id="11266" name="Picture 2" descr="C:\Users\Sangeeta Chauhan\Desktop\python logo.jpg">
            <a:extLst>
              <a:ext uri="{FF2B5EF4-FFF2-40B4-BE49-F238E27FC236}">
                <a16:creationId xmlns:a16="http://schemas.microsoft.com/office/drawing/2014/main" id="{CBD3E700-4245-4854-A08B-4D1F40FA3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b="25194"/>
          <a:stretch/>
        </p:blipFill>
        <p:spPr bwMode="auto">
          <a:xfrm>
            <a:off x="7413625" y="304800"/>
            <a:ext cx="1371600" cy="1589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5" name="Picture 2" descr="Image result for django PYTHON LOGO">
            <a:extLst>
              <a:ext uri="{FF2B5EF4-FFF2-40B4-BE49-F238E27FC236}">
                <a16:creationId xmlns:a16="http://schemas.microsoft.com/office/drawing/2014/main" id="{D2063E0D-D07A-460C-B07D-250ED519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71600"/>
            <a:ext cx="3898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752B56-CFCD-4667-9767-6D207089157A}"/>
              </a:ext>
            </a:extLst>
          </p:cNvPr>
          <p:cNvSpPr/>
          <p:nvPr/>
        </p:nvSpPr>
        <p:spPr>
          <a:xfrm>
            <a:off x="708025" y="5410200"/>
            <a:ext cx="8207375" cy="8683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By : Ronak Panchal, VTCMCA</a:t>
            </a:r>
          </a:p>
        </p:txBody>
      </p:sp>
      <p:pic>
        <p:nvPicPr>
          <p:cNvPr id="5127" name="Picture 2" descr="Django Basics - GeeksforGeeks">
            <a:extLst>
              <a:ext uri="{FF2B5EF4-FFF2-40B4-BE49-F238E27FC236}">
                <a16:creationId xmlns:a16="http://schemas.microsoft.com/office/drawing/2014/main" id="{C11F7022-039B-4BB7-AF6D-3FCE0C17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492125"/>
            <a:ext cx="3175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04B84E-74C0-48C1-9B2D-E1EC31C63D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301"/>
          <a:stretch/>
        </p:blipFill>
        <p:spPr>
          <a:xfrm>
            <a:off x="457200" y="228600"/>
            <a:ext cx="6096000" cy="617220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9B8F31-A444-4F49-9842-11E0192DD0A8}"/>
              </a:ext>
            </a:extLst>
          </p:cNvPr>
          <p:cNvSpPr/>
          <p:nvPr/>
        </p:nvSpPr>
        <p:spPr>
          <a:xfrm>
            <a:off x="762000" y="152400"/>
            <a:ext cx="2514600" cy="5334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9196C7C-8F35-4986-8FCC-43EBD9AF2523}"/>
              </a:ext>
            </a:extLst>
          </p:cNvPr>
          <p:cNvSpPr/>
          <p:nvPr/>
        </p:nvSpPr>
        <p:spPr>
          <a:xfrm>
            <a:off x="6172200" y="1600200"/>
            <a:ext cx="2743200" cy="1828800"/>
          </a:xfrm>
          <a:prstGeom prst="wedgeRectCallout">
            <a:avLst>
              <a:gd name="adj1" fmla="val -56532"/>
              <a:gd name="adj2" fmla="val 1044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If you see this screen, your Django server is running successfully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09481789-1B75-4E10-9C60-B60B93F03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3155" t="6771" r="25453" b="71354"/>
          <a:stretch/>
        </p:blipFill>
        <p:spPr bwMode="auto">
          <a:xfrm>
            <a:off x="215900" y="3429000"/>
            <a:ext cx="38862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99BE1F-E591-4EA1-BE60-2C70D50BA7BB}"/>
              </a:ext>
            </a:extLst>
          </p:cNvPr>
          <p:cNvSpPr/>
          <p:nvPr/>
        </p:nvSpPr>
        <p:spPr>
          <a:xfrm>
            <a:off x="379413" y="1219200"/>
            <a:ext cx="32766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Inside the main </a:t>
            </a:r>
            <a:r>
              <a:rPr lang="en-US" sz="2000" b="1" dirty="0">
                <a:solidFill>
                  <a:srgbClr val="FF0000"/>
                </a:solidFill>
              </a:rPr>
              <a:t>Library</a:t>
            </a:r>
            <a:r>
              <a:rPr lang="en-US" sz="2000" b="1" dirty="0"/>
              <a:t> folder 1 subfolder with same name and 1 file ‘</a:t>
            </a:r>
            <a:r>
              <a:rPr lang="en-US" sz="2000" b="1" dirty="0" err="1"/>
              <a:t>manage.py’will</a:t>
            </a:r>
            <a:r>
              <a:rPr lang="en-US" sz="2000" b="1" dirty="0"/>
              <a:t> be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64D6E-92EA-4825-A5E0-252949C13BDF}"/>
              </a:ext>
            </a:extLst>
          </p:cNvPr>
          <p:cNvSpPr/>
          <p:nvPr/>
        </p:nvSpPr>
        <p:spPr>
          <a:xfrm>
            <a:off x="4305300" y="1028700"/>
            <a:ext cx="4305300" cy="1485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Inside the subfolder  </a:t>
            </a:r>
            <a:r>
              <a:rPr lang="en-US" b="1" dirty="0" err="1">
                <a:solidFill>
                  <a:srgbClr val="FF0000"/>
                </a:solidFill>
              </a:rPr>
              <a:t>LIbrary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4 files will </a:t>
            </a:r>
            <a:r>
              <a:rPr lang="en-US" dirty="0"/>
              <a:t>__init__.py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settings.py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urls.py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wsgi.py       </a:t>
            </a:r>
            <a:r>
              <a:rPr lang="en-US" b="1" dirty="0"/>
              <a:t>will be created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DEBA14-D6E4-471F-BDB9-980F9F3436D5}"/>
              </a:ext>
            </a:extLst>
          </p:cNvPr>
          <p:cNvCxnSpPr/>
          <p:nvPr/>
        </p:nvCxnSpPr>
        <p:spPr>
          <a:xfrm>
            <a:off x="1752600" y="2971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887675-FD1B-4323-AE85-5C8F502D9E6A}"/>
              </a:ext>
            </a:extLst>
          </p:cNvPr>
          <p:cNvCxnSpPr/>
          <p:nvPr/>
        </p:nvCxnSpPr>
        <p:spPr>
          <a:xfrm>
            <a:off x="7391400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3AC31-F71E-4CC1-9823-60065E5B75E5}"/>
              </a:ext>
            </a:extLst>
          </p:cNvPr>
          <p:cNvCxnSpPr/>
          <p:nvPr/>
        </p:nvCxnSpPr>
        <p:spPr>
          <a:xfrm>
            <a:off x="3733800" y="5029200"/>
            <a:ext cx="762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9E1D33E-27B4-4884-A5AF-39A38DF1498B}"/>
              </a:ext>
            </a:extLst>
          </p:cNvPr>
          <p:cNvSpPr/>
          <p:nvPr/>
        </p:nvSpPr>
        <p:spPr>
          <a:xfrm>
            <a:off x="379413" y="152400"/>
            <a:ext cx="8231187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Now you will notice that following </a:t>
            </a:r>
            <a:r>
              <a:rPr lang="en-US" sz="2400" b="1" dirty="0">
                <a:solidFill>
                  <a:srgbClr val="FFFF00"/>
                </a:solidFill>
              </a:rPr>
              <a:t>Django </a:t>
            </a:r>
            <a:r>
              <a:rPr lang="en-US" sz="2400" b="1" dirty="0" err="1">
                <a:solidFill>
                  <a:srgbClr val="FFFF00"/>
                </a:solidFill>
              </a:rPr>
              <a:t>enviornment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will be created ……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B9142BA1-D491-4615-B9DC-FC465A31A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4315" t="7359" r="25201" b="66028"/>
          <a:stretch/>
        </p:blipFill>
        <p:spPr bwMode="auto">
          <a:xfrm>
            <a:off x="4495800" y="3044825"/>
            <a:ext cx="4527550" cy="327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ACEE-6347-477E-BF5D-54467DE8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these files interact each other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7606526-1808-4712-B282-56A95C41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973307-1131-48FE-A1E3-A1A4AAA36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6336" t="14012" r="7435" b="23891"/>
          <a:stretch/>
        </p:blipFill>
        <p:spPr bwMode="auto">
          <a:xfrm>
            <a:off x="457200" y="1254125"/>
            <a:ext cx="8229600" cy="49180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081D-291B-4683-9665-92AB5D2E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Django Project Structure</a:t>
            </a:r>
          </a:p>
        </p:txBody>
      </p:sp>
      <p:sp>
        <p:nvSpPr>
          <p:cNvPr id="28677" name="Content Placeholder 2">
            <a:extLst>
              <a:ext uri="{FF2B5EF4-FFF2-40B4-BE49-F238E27FC236}">
                <a16:creationId xmlns:a16="http://schemas.microsoft.com/office/drawing/2014/main" id="{D554FE65-E257-4B47-9647-3B78D64E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manage.py</a:t>
            </a:r>
            <a:r>
              <a:rPr lang="en-US" altLang="en-US" sz="2400"/>
              <a:t>: a shortcut to use the </a:t>
            </a:r>
            <a:r>
              <a:rPr lang="en-US" altLang="en-US" sz="2400" b="1"/>
              <a:t>django-admin</a:t>
            </a:r>
            <a:r>
              <a:rPr lang="en-US" altLang="en-US" sz="2400"/>
              <a:t> command-line utility.  It’s used to run management commands related to our project. We will use it to run the development server, run tests, create migrations and much more.</a:t>
            </a:r>
          </a:p>
          <a:p>
            <a:pPr eaLnBrk="1" hangingPunct="1"/>
            <a:r>
              <a:rPr lang="en-US" altLang="en-US" sz="2400" b="1"/>
              <a:t>__init__.py</a:t>
            </a:r>
            <a:r>
              <a:rPr lang="en-US" altLang="en-US" sz="2400"/>
              <a:t>: It is an empty file that indicates that this folder is a Python package.</a:t>
            </a:r>
          </a:p>
          <a:p>
            <a:pPr eaLnBrk="1" hangingPunct="1"/>
            <a:r>
              <a:rPr lang="en-US" altLang="en-US" sz="2400" b="1"/>
              <a:t>settings.py</a:t>
            </a:r>
            <a:r>
              <a:rPr lang="en-US" altLang="en-US" sz="2400"/>
              <a:t>: It contains all the project’s configuration. </a:t>
            </a:r>
          </a:p>
          <a:p>
            <a:pPr eaLnBrk="1" hangingPunct="1"/>
            <a:r>
              <a:rPr lang="en-US" altLang="en-US" sz="2400" b="1"/>
              <a:t>urls.py</a:t>
            </a:r>
            <a:r>
              <a:rPr lang="en-US" altLang="en-US" sz="2400"/>
              <a:t>: With the help of this file we can map the routes and paths in our project. For example, if you want to show something in the URL /about/, you have to map it here first.</a:t>
            </a:r>
          </a:p>
          <a:p>
            <a:pPr eaLnBrk="1" hangingPunct="1"/>
            <a:r>
              <a:rPr lang="en-US" altLang="en-US" sz="2400" b="1"/>
              <a:t>wsgi.py</a:t>
            </a:r>
            <a:r>
              <a:rPr lang="en-US" altLang="en-US" sz="2400"/>
              <a:t>: this file is a simple gateway interface used for deployment. We have nothing to do with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7E20-E26E-4001-A184-0F5AB283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3">
              <a:lumMod val="75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After creating Project lets create Django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B2FB-5108-45F2-A433-CF082796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Firstly make sure your Django server is not running , if it is so stop it by pressing </a:t>
            </a:r>
            <a:r>
              <a:rPr lang="en-US" sz="2800" dirty="0" err="1"/>
              <a:t>ctrl+C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Now again switch to </a:t>
            </a:r>
            <a:r>
              <a:rPr lang="en-US" sz="2800" dirty="0">
                <a:solidFill>
                  <a:srgbClr val="FF0000"/>
                </a:solidFill>
              </a:rPr>
              <a:t>Command window or power shell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Now move to the folder Proj1 (main folder 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Here type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&gt; </a:t>
            </a:r>
            <a:r>
              <a:rPr lang="en-US" sz="2800" dirty="0" err="1"/>
              <a:t>django</a:t>
            </a:r>
            <a:r>
              <a:rPr lang="en-US" sz="2800" dirty="0"/>
              <a:t>-admin </a:t>
            </a:r>
            <a:r>
              <a:rPr lang="en-US" sz="2800" dirty="0" err="1"/>
              <a:t>startapp</a:t>
            </a:r>
            <a:r>
              <a:rPr lang="en-US" sz="2800" dirty="0"/>
              <a:t> book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FF540252-D4E9-4F42-A0C2-8387AF984697}"/>
              </a:ext>
            </a:extLst>
          </p:cNvPr>
          <p:cNvSpPr/>
          <p:nvPr/>
        </p:nvSpPr>
        <p:spPr>
          <a:xfrm>
            <a:off x="6858000" y="4016375"/>
            <a:ext cx="2133600" cy="1012825"/>
          </a:xfrm>
          <a:prstGeom prst="wedgeEllipseCallout">
            <a:avLst>
              <a:gd name="adj1" fmla="val -47319"/>
              <a:gd name="adj2" fmla="val 9078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App Name can be given as per your choice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B8D1F957-7B3F-424B-A387-B2498CE9C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945" r="54636" b="93145"/>
          <a:stretch/>
        </p:blipFill>
        <p:spPr bwMode="auto">
          <a:xfrm>
            <a:off x="1268413" y="5159375"/>
            <a:ext cx="5894387" cy="1012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4F3017-FB8F-4FF0-910C-0C7E1C3D3CA8}"/>
              </a:ext>
            </a:extLst>
          </p:cNvPr>
          <p:cNvSpPr/>
          <p:nvPr/>
        </p:nvSpPr>
        <p:spPr>
          <a:xfrm>
            <a:off x="5867400" y="5624513"/>
            <a:ext cx="99060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>
            <a:extLst>
              <a:ext uri="{FF2B5EF4-FFF2-40B4-BE49-F238E27FC236}">
                <a16:creationId xmlns:a16="http://schemas.microsoft.com/office/drawing/2014/main" id="{87B30915-D9EE-4984-B636-57A8E1902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3559" t="3125" r="21270" b="65104"/>
          <a:stretch/>
        </p:blipFill>
        <p:spPr bwMode="auto">
          <a:xfrm>
            <a:off x="762000" y="1828800"/>
            <a:ext cx="73152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17DCA-2A11-44A2-8D27-5401F12337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Django App “book” created now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B25DF7-1FD1-44C3-A545-56FDDA655B93}"/>
              </a:ext>
            </a:extLst>
          </p:cNvPr>
          <p:cNvCxnSpPr/>
          <p:nvPr/>
        </p:nvCxnSpPr>
        <p:spPr>
          <a:xfrm flipH="1">
            <a:off x="2133600" y="1219200"/>
            <a:ext cx="2819400" cy="220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428-6C27-432D-B62F-F336593A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 “book” App following files will be created automatically</a:t>
            </a:r>
          </a:p>
        </p:txBody>
      </p:sp>
      <p:sp>
        <p:nvSpPr>
          <p:cNvPr id="31747" name="Content Placeholder 3">
            <a:extLst>
              <a:ext uri="{FF2B5EF4-FFF2-40B4-BE49-F238E27FC236}">
                <a16:creationId xmlns:a16="http://schemas.microsoft.com/office/drawing/2014/main" id="{62DE50A9-1572-4FA2-BDE9-AD8F9325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7C2E5158-AFFD-4C82-BD8B-FA180EF7D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3458" t="2621" r="23186" b="56451"/>
          <a:stretch/>
        </p:blipFill>
        <p:spPr bwMode="auto">
          <a:xfrm>
            <a:off x="457200" y="1447800"/>
            <a:ext cx="83820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C03-B283-4498-B85C-5268FCD452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  <a:ln>
            <a:solidFill>
              <a:srgbClr val="002060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Lets understand working of these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BA67-EF67-473A-AA01-28684266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  <a:ln w="57150">
            <a:solidFill>
              <a:srgbClr val="002060"/>
            </a:solidFill>
          </a:ln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migrations/</a:t>
            </a:r>
            <a:r>
              <a:rPr lang="en-US" dirty="0"/>
              <a:t>: This folder stores some files to keep track of the changes done in </a:t>
            </a:r>
            <a:r>
              <a:rPr lang="en-US" b="1" dirty="0"/>
              <a:t>models.py</a:t>
            </a:r>
            <a:r>
              <a:rPr lang="en-US" dirty="0"/>
              <a:t> file, so to keep the database and the </a:t>
            </a:r>
            <a:r>
              <a:rPr lang="en-US" b="1" dirty="0"/>
              <a:t>models.py</a:t>
            </a:r>
            <a:r>
              <a:rPr lang="en-US" dirty="0"/>
              <a:t> updated.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admin.py</a:t>
            </a:r>
            <a:r>
              <a:rPr lang="en-US" dirty="0"/>
              <a:t>: It  is a configuration file for a built-in Django app called </a:t>
            </a:r>
            <a:r>
              <a:rPr lang="en-US" b="1" dirty="0"/>
              <a:t>Django Admin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apps.py</a:t>
            </a:r>
            <a:r>
              <a:rPr lang="en-US" dirty="0"/>
              <a:t>: It is a configuration file of the current app.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/>
              <a:t>models.py</a:t>
            </a:r>
            <a:r>
              <a:rPr lang="en-US" dirty="0" err="1"/>
              <a:t>This</a:t>
            </a:r>
            <a:r>
              <a:rPr lang="en-US" dirty="0"/>
              <a:t> is the file where we define the entities of our Web application. The models are translated automatically by Django into database tables.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tests.py</a:t>
            </a:r>
            <a:r>
              <a:rPr lang="en-US" dirty="0"/>
              <a:t>: used to write unit tests for the app.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views.py</a:t>
            </a:r>
            <a:r>
              <a:rPr lang="en-US" dirty="0"/>
              <a:t>: this is the file where we handle the request/response for our Web application.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88BF5C9-19D6-4705-BB4E-E05FE6AA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00B0F0"/>
          </a:solidFill>
        </p:spPr>
        <p:txBody>
          <a:bodyPr/>
          <a:lstStyle/>
          <a:p>
            <a:pPr algn="l" eaLnBrk="1" hangingPunct="1"/>
            <a:r>
              <a:rPr lang="en-US" altLang="en-US" sz="2800"/>
              <a:t>Now that we created our first app </a:t>
            </a:r>
            <a:r>
              <a:rPr lang="en-US" altLang="en-US" sz="2800">
                <a:solidFill>
                  <a:srgbClr val="FF0000"/>
                </a:solidFill>
              </a:rPr>
              <a:t>book </a:t>
            </a:r>
            <a:r>
              <a:rPr lang="en-US" altLang="en-US" sz="2800"/>
              <a:t>under the Project </a:t>
            </a:r>
            <a:r>
              <a:rPr lang="en-US" altLang="en-US" sz="3200" b="1">
                <a:solidFill>
                  <a:srgbClr val="FF0000"/>
                </a:solidFill>
              </a:rPr>
              <a:t>Library</a:t>
            </a:r>
            <a:r>
              <a:rPr lang="en-US" altLang="en-US" sz="2800"/>
              <a:t>, let’s configure our project to </a:t>
            </a:r>
            <a:r>
              <a:rPr lang="en-US" altLang="en-US" sz="2800" i="1"/>
              <a:t>use</a:t>
            </a:r>
            <a:r>
              <a:rPr lang="en-US" altLang="en-US" sz="2800"/>
              <a:t> 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F3B-69A6-4EE8-8B40-52773124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8" y="1295400"/>
            <a:ext cx="3992562" cy="914400"/>
          </a:xfrm>
        </p:spPr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open the </a:t>
            </a:r>
            <a:r>
              <a:rPr lang="en-US" sz="2400" b="1" dirty="0"/>
              <a:t>settings.py</a:t>
            </a:r>
            <a:r>
              <a:rPr lang="en-US" sz="2400" dirty="0"/>
              <a:t> with IDLE and search for the  INSTALLED_APPS variable 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1C6605-2582-4E51-9876-30BE81871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5121" t="9476" r="26057" b="66532"/>
          <a:stretch/>
        </p:blipFill>
        <p:spPr bwMode="auto">
          <a:xfrm>
            <a:off x="228600" y="2362200"/>
            <a:ext cx="3962400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FCFF97BF-F1F2-47E7-8CEF-F0C50DEA5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5676" t="41835" r="22177" b="7291"/>
          <a:stretch/>
        </p:blipFill>
        <p:spPr bwMode="auto">
          <a:xfrm>
            <a:off x="4953000" y="2362200"/>
            <a:ext cx="3932238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9592B2-7AF4-45C8-BE98-E5F518C60958}"/>
              </a:ext>
            </a:extLst>
          </p:cNvPr>
          <p:cNvCxnSpPr/>
          <p:nvPr/>
        </p:nvCxnSpPr>
        <p:spPr>
          <a:xfrm flipH="1">
            <a:off x="6767513" y="2209800"/>
            <a:ext cx="700087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431FEEB-A5F5-408D-825A-E033C120E70E}"/>
              </a:ext>
            </a:extLst>
          </p:cNvPr>
          <p:cNvSpPr/>
          <p:nvPr/>
        </p:nvSpPr>
        <p:spPr>
          <a:xfrm>
            <a:off x="6096000" y="1524000"/>
            <a:ext cx="2789238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  <a:r>
              <a:rPr lang="en-US" dirty="0">
                <a:solidFill>
                  <a:srgbClr val="FF0000"/>
                </a:solidFill>
              </a:rPr>
              <a:t>INSTALLED_APPS VARIABLE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DA4A4-63CA-4E4A-B90D-64E108FA07B5}"/>
              </a:ext>
            </a:extLst>
          </p:cNvPr>
          <p:cNvCxnSpPr/>
          <p:nvPr/>
        </p:nvCxnSpPr>
        <p:spPr>
          <a:xfrm flipV="1">
            <a:off x="3962400" y="40386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>
            <a:extLst>
              <a:ext uri="{FF2B5EF4-FFF2-40B4-BE49-F238E27FC236}">
                <a16:creationId xmlns:a16="http://schemas.microsoft.com/office/drawing/2014/main" id="{89818329-4247-469E-840C-30116BC97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3609" t="13306" r="12500" b="20564"/>
          <a:stretch/>
        </p:blipFill>
        <p:spPr bwMode="auto">
          <a:xfrm>
            <a:off x="457200" y="1716088"/>
            <a:ext cx="8077200" cy="4837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819" name="Title 1">
            <a:extLst>
              <a:ext uri="{FF2B5EF4-FFF2-40B4-BE49-F238E27FC236}">
                <a16:creationId xmlns:a16="http://schemas.microsoft.com/office/drawing/2014/main" id="{27C1689F-0707-4E77-9EE3-DECC04CF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325562"/>
          </a:xfrm>
        </p:spPr>
        <p:txBody>
          <a:bodyPr/>
          <a:lstStyle/>
          <a:p>
            <a:pPr eaLnBrk="1" hangingPunct="1"/>
            <a:r>
              <a:rPr lang="en-US" altLang="en-US" sz="2800"/>
              <a:t>Now create any .html file which you want to show with Django and place it under the new folder ‘template’ under the folder ‘Library’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B03354D1-E6A3-4596-9974-A7BCC2BEC17A}"/>
              </a:ext>
            </a:extLst>
          </p:cNvPr>
          <p:cNvSpPr/>
          <p:nvPr/>
        </p:nvSpPr>
        <p:spPr>
          <a:xfrm>
            <a:off x="4465638" y="1716088"/>
            <a:ext cx="2209800" cy="1447800"/>
          </a:xfrm>
          <a:prstGeom prst="wedgeEllipseCallout">
            <a:avLst>
              <a:gd name="adj1" fmla="val -169665"/>
              <a:gd name="adj2" fmla="val -42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Here I have created file “First.html”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CE8436-BD92-4924-BDD0-D7C075B7355B}"/>
              </a:ext>
            </a:extLst>
          </p:cNvPr>
          <p:cNvSpPr/>
          <p:nvPr/>
        </p:nvSpPr>
        <p:spPr>
          <a:xfrm>
            <a:off x="762000" y="5562600"/>
            <a:ext cx="777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Now we will add this file to views.py so that we can view it with Django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CFA2-9453-4BAE-8268-3A5B5EB6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554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0000"/>
                </a:solidFill>
              </a:rPr>
              <a:t>Django</a:t>
            </a:r>
            <a:r>
              <a:rPr lang="en-US" sz="3600" dirty="0"/>
              <a:t> is a free and open source </a:t>
            </a:r>
            <a:r>
              <a:rPr lang="en-US" sz="3600" b="1" dirty="0">
                <a:solidFill>
                  <a:srgbClr val="0070C0"/>
                </a:solidFill>
              </a:rPr>
              <a:t>web application framework </a:t>
            </a:r>
            <a:r>
              <a:rPr lang="en-US" sz="3600" dirty="0"/>
              <a:t>which offers fast and effective dynamic website development.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2A9D-342E-48FD-8B77-8A117351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09800"/>
            <a:ext cx="8382000" cy="3505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What is framework?????????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A </a:t>
            </a:r>
            <a:r>
              <a:rPr lang="en-US" sz="4000" b="1" dirty="0"/>
              <a:t>web framework </a:t>
            </a:r>
            <a:r>
              <a:rPr lang="en-US" sz="4000" dirty="0"/>
              <a:t>is a code library that makes web development faster and easier by providing common patterns for building reliable, scalable and maintainable web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4682-483B-4698-801E-BF9D6E2B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4936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Now Open </a:t>
            </a:r>
            <a:r>
              <a:rPr lang="en-US" sz="2800" dirty="0">
                <a:solidFill>
                  <a:srgbClr val="FFFF00"/>
                </a:solidFill>
              </a:rPr>
              <a:t>settings.py</a:t>
            </a:r>
            <a:r>
              <a:rPr lang="en-US" sz="2800" dirty="0"/>
              <a:t> with IDLE to register newly created app </a:t>
            </a:r>
            <a:r>
              <a:rPr lang="en-US" sz="2800" dirty="0">
                <a:solidFill>
                  <a:srgbClr val="FFFF00"/>
                </a:solidFill>
              </a:rPr>
              <a:t>book</a:t>
            </a:r>
            <a:r>
              <a:rPr lang="en-US" sz="2800" dirty="0"/>
              <a:t> in INSTALLED_APPS list and add newly created </a:t>
            </a:r>
            <a:r>
              <a:rPr lang="en-US" sz="2800" dirty="0">
                <a:solidFill>
                  <a:srgbClr val="FFFF00"/>
                </a:solidFill>
              </a:rPr>
              <a:t>‘template</a:t>
            </a:r>
            <a:r>
              <a:rPr lang="en-US" sz="2800" dirty="0"/>
              <a:t>’ folder in TEMPLATES list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0CE13D9E-3364-4897-88D9-9F12C862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t="1614" r="17137" b="21072"/>
          <a:stretch>
            <a:fillRect/>
          </a:stretch>
        </p:blipFill>
        <p:spPr bwMode="auto">
          <a:xfrm>
            <a:off x="533400" y="1447800"/>
            <a:ext cx="8001000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751C9C-7506-4A7D-A879-B380C31BADA0}"/>
              </a:ext>
            </a:extLst>
          </p:cNvPr>
          <p:cNvCxnSpPr/>
          <p:nvPr/>
        </p:nvCxnSpPr>
        <p:spPr>
          <a:xfrm flipH="1">
            <a:off x="1828800" y="914400"/>
            <a:ext cx="114300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AE42A-8647-4F4C-AA7F-9C7CD8BDBA83}"/>
              </a:ext>
            </a:extLst>
          </p:cNvPr>
          <p:cNvCxnSpPr/>
          <p:nvPr/>
        </p:nvCxnSpPr>
        <p:spPr>
          <a:xfrm flipH="1">
            <a:off x="3124200" y="1295400"/>
            <a:ext cx="1143000" cy="472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7B3D67-A941-4308-AAC5-A549923FE232}"/>
              </a:ext>
            </a:extLst>
          </p:cNvPr>
          <p:cNvSpPr/>
          <p:nvPr/>
        </p:nvSpPr>
        <p:spPr>
          <a:xfrm>
            <a:off x="5715000" y="1524000"/>
            <a:ext cx="3048000" cy="20574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By including App ‘book ‘ and  template folder we are telling the project that template folder includes all pages of app ‘book’ inside 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185BCD-E65D-4135-AD3C-638909A95B0C}"/>
              </a:ext>
            </a:extLst>
          </p:cNvPr>
          <p:cNvSpPr/>
          <p:nvPr/>
        </p:nvSpPr>
        <p:spPr>
          <a:xfrm>
            <a:off x="2590800" y="533400"/>
            <a:ext cx="11049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FE5EC9-597B-441D-B554-59C0D3403604}"/>
              </a:ext>
            </a:extLst>
          </p:cNvPr>
          <p:cNvSpPr/>
          <p:nvPr/>
        </p:nvSpPr>
        <p:spPr>
          <a:xfrm>
            <a:off x="3054350" y="949325"/>
            <a:ext cx="159385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1460-7290-4A61-A98A-9C7C5A33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Now write code in views file to call html file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5A500B91-6BE9-448E-AEB9-877A91892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8468" r="44355" b="76411"/>
          <a:stretch/>
        </p:blipFill>
        <p:spPr bwMode="auto">
          <a:xfrm>
            <a:off x="457200" y="1792288"/>
            <a:ext cx="7543800" cy="4151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CB9E233D-E551-41EC-A9FB-D1FEE5752771}"/>
              </a:ext>
            </a:extLst>
          </p:cNvPr>
          <p:cNvSpPr/>
          <p:nvPr/>
        </p:nvSpPr>
        <p:spPr>
          <a:xfrm>
            <a:off x="6019800" y="838200"/>
            <a:ext cx="2971800" cy="3124200"/>
          </a:xfrm>
          <a:prstGeom prst="cloudCallout">
            <a:avLst>
              <a:gd name="adj1" fmla="val -91305"/>
              <a:gd name="adj2" fmla="val 706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render() is a special Django helper function that creates a shortcut for communicating with a web browser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3D97D1B-B7D3-4EF2-9999-68AEC7E9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Setting views in url :Now open URL.py file and do the following changes to link files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43C85C75-12E2-460D-8DBE-9DCD44B67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125" r="40020" b="66835"/>
          <a:stretch/>
        </p:blipFill>
        <p:spPr bwMode="auto">
          <a:xfrm>
            <a:off x="457200" y="1676400"/>
            <a:ext cx="5545138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98AAAD-37A9-4C14-9A1F-9F48650BE959}"/>
              </a:ext>
            </a:extLst>
          </p:cNvPr>
          <p:cNvSpPr/>
          <p:nvPr/>
        </p:nvSpPr>
        <p:spPr>
          <a:xfrm>
            <a:off x="6400800" y="1676400"/>
            <a:ext cx="2057400" cy="1752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import statement to include views from book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69A82-F484-46CB-A57B-F8E650F21885}"/>
              </a:ext>
            </a:extLst>
          </p:cNvPr>
          <p:cNvSpPr/>
          <p:nvPr/>
        </p:nvSpPr>
        <p:spPr>
          <a:xfrm>
            <a:off x="6400800" y="4038600"/>
            <a:ext cx="22860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Here we are including name of webpage (FIRST) to be executed with server and function to be called (</a:t>
            </a:r>
            <a:r>
              <a:rPr lang="en-US" b="1" dirty="0" err="1"/>
              <a:t>bookview</a:t>
            </a:r>
            <a:r>
              <a:rPr lang="en-US" b="1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2067F1-A148-4A19-B46D-5BFAE3D3BAC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657600" y="4800600"/>
            <a:ext cx="27432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26BC27-A781-486E-A7ED-8E92905BE274}"/>
              </a:ext>
            </a:extLst>
          </p:cNvPr>
          <p:cNvCxnSpPr/>
          <p:nvPr/>
        </p:nvCxnSpPr>
        <p:spPr>
          <a:xfrm flipH="1">
            <a:off x="2971800" y="3124200"/>
            <a:ext cx="3581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6439926F-C0E3-4740-BBA7-9DBE4D4DE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r="1042" b="57410"/>
          <a:stretch>
            <a:fillRect/>
          </a:stretch>
        </p:blipFill>
        <p:spPr bwMode="auto">
          <a:xfrm>
            <a:off x="304800" y="1146175"/>
            <a:ext cx="60960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Title 1">
            <a:extLst>
              <a:ext uri="{FF2B5EF4-FFF2-40B4-BE49-F238E27FC236}">
                <a16:creationId xmlns:a16="http://schemas.microsoft.com/office/drawing/2014/main" id="{0A60A361-6160-4C11-B655-C65F00A1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200"/>
              <a:t>Now we are ready to run our webpage FIRST.html with Django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CA6551-72CF-4C7D-8F29-269F08C875F5}"/>
              </a:ext>
            </a:extLst>
          </p:cNvPr>
          <p:cNvSpPr/>
          <p:nvPr/>
        </p:nvSpPr>
        <p:spPr>
          <a:xfrm>
            <a:off x="457200" y="1219200"/>
            <a:ext cx="2362200" cy="685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5DD686-7B5D-4654-B7FF-9F32E4B5E9AF}"/>
              </a:ext>
            </a:extLst>
          </p:cNvPr>
          <p:cNvCxnSpPr>
            <a:endCxn id="4" idx="6"/>
          </p:cNvCxnSpPr>
          <p:nvPr/>
        </p:nvCxnSpPr>
        <p:spPr>
          <a:xfrm flipH="1" flipV="1">
            <a:off x="2819400" y="1562100"/>
            <a:ext cx="33528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4382A0-05A6-49E3-8370-A67C2D231769}"/>
              </a:ext>
            </a:extLst>
          </p:cNvPr>
          <p:cNvSpPr/>
          <p:nvPr/>
        </p:nvSpPr>
        <p:spPr>
          <a:xfrm>
            <a:off x="6172200" y="1516063"/>
            <a:ext cx="25146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in the web browser  http://127.0.0.1:8000/FIRST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7C9021F-3676-48F3-A56B-F9574E5FE778}"/>
              </a:ext>
            </a:extLst>
          </p:cNvPr>
          <p:cNvSpPr/>
          <p:nvPr/>
        </p:nvSpPr>
        <p:spPr>
          <a:xfrm>
            <a:off x="6400800" y="3810000"/>
            <a:ext cx="2286000" cy="19050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Then this web page will be displayed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ABF5A5-A520-4C9F-8AB2-FE0962843F4A}"/>
              </a:ext>
            </a:extLst>
          </p:cNvPr>
          <p:cNvCxnSpPr>
            <a:stCxn id="11" idx="1"/>
          </p:cNvCxnSpPr>
          <p:nvPr/>
        </p:nvCxnSpPr>
        <p:spPr>
          <a:xfrm flipH="1">
            <a:off x="5867400" y="47625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89BF72-61B5-4D26-83BC-128666C9D479}"/>
              </a:ext>
            </a:extLst>
          </p:cNvPr>
          <p:cNvSpPr/>
          <p:nvPr/>
        </p:nvSpPr>
        <p:spPr>
          <a:xfrm>
            <a:off x="2393950" y="4046538"/>
            <a:ext cx="6172200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Lets create a webpage which sends Some Data about books through form and we will save it in database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(GET &amp; POST )  Method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26A4786-FCC8-43B6-AEE5-D067770C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762000"/>
            <a:ext cx="6324600" cy="12192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Hurray !!!!! we have developed our first basic WebPage Successfully.</a:t>
            </a:r>
          </a:p>
        </p:txBody>
      </p:sp>
      <p:pic>
        <p:nvPicPr>
          <p:cNvPr id="39940" name="Picture 2" descr="Image result for happy">
            <a:extLst>
              <a:ext uri="{FF2B5EF4-FFF2-40B4-BE49-F238E27FC236}">
                <a16:creationId xmlns:a16="http://schemas.microsoft.com/office/drawing/2014/main" id="{21697288-3952-415A-BCC6-198C9647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8"/>
          <a:stretch>
            <a:fillRect/>
          </a:stretch>
        </p:blipFill>
        <p:spPr bwMode="auto">
          <a:xfrm>
            <a:off x="6692900" y="533400"/>
            <a:ext cx="21463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4" descr="Image result for emoji">
            <a:extLst>
              <a:ext uri="{FF2B5EF4-FFF2-40B4-BE49-F238E27FC236}">
                <a16:creationId xmlns:a16="http://schemas.microsoft.com/office/drawing/2014/main" id="{205289C2-0D21-4105-9F99-03A4E7693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20891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F27F-8690-4205-8FF4-E35F1CBE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Before we start lets understand the basic concepts required to develop such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9C3F-DC72-43EA-9FB1-3870769C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 rtlCol="0">
            <a:normAutofit fontScale="85000" lnSpcReduction="20000"/>
          </a:bodyPr>
          <a:lstStyle/>
          <a:p>
            <a:pPr marL="0" indent="0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What is HTTP?</a:t>
            </a:r>
            <a:br>
              <a:rPr lang="en-US" dirty="0"/>
            </a:br>
            <a:r>
              <a:rPr lang="en-US" dirty="0"/>
              <a:t>HTTP is a set of protocols designed to enable communication between clients and servers. It works as a request-response protocol between a client and server.</a:t>
            </a:r>
            <a:br>
              <a:rPr lang="en-US" dirty="0"/>
            </a:br>
            <a:r>
              <a:rPr lang="en-US" dirty="0"/>
              <a:t>A web browser may be the client, and an application on a computer that hosts a web site may be the server.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To request a response from the server, there are mainly two methods: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b="1" dirty="0"/>
              <a:t>GET</a:t>
            </a:r>
            <a:r>
              <a:rPr lang="en-US" dirty="0"/>
              <a:t> : to request data from the server.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b="1" dirty="0"/>
              <a:t>POST</a:t>
            </a:r>
            <a:r>
              <a:rPr lang="en-US" dirty="0"/>
              <a:t> : to submit data to be processed to the server.</a:t>
            </a:r>
          </a:p>
          <a:p>
            <a:pPr marL="0" indent="0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817E-A6B2-4221-BB57-63E5B70B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 post() method is used when you want to send some data to the server.</a:t>
            </a:r>
            <a:br>
              <a:rPr lang="en-US" dirty="0"/>
            </a:br>
            <a:endParaRPr lang="en-US" dirty="0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E644DD6-BDC4-42AC-AB74-6CAA48E0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  <a:p>
            <a:pPr eaLnBrk="1" hangingPunct="1"/>
            <a:r>
              <a:rPr lang="en-US" altLang="en-US"/>
              <a:t>requests.post(</a:t>
            </a:r>
            <a:r>
              <a:rPr lang="en-US" altLang="en-US" i="1"/>
              <a:t>url</a:t>
            </a:r>
            <a:r>
              <a:rPr lang="en-US" altLang="en-US"/>
              <a:t>, data={</a:t>
            </a:r>
            <a:r>
              <a:rPr lang="en-US" altLang="en-US" i="1"/>
              <a:t>key</a:t>
            </a:r>
            <a:r>
              <a:rPr lang="en-US" altLang="en-US"/>
              <a:t>: </a:t>
            </a:r>
            <a:r>
              <a:rPr lang="en-US" altLang="en-US" i="1"/>
              <a:t>value</a:t>
            </a:r>
            <a:r>
              <a:rPr lang="en-US" altLang="en-US"/>
              <a:t>}, json={</a:t>
            </a:r>
            <a:r>
              <a:rPr lang="en-US" altLang="en-US" i="1"/>
              <a:t>key</a:t>
            </a:r>
            <a:r>
              <a:rPr lang="en-US" altLang="en-US"/>
              <a:t>: </a:t>
            </a:r>
            <a:r>
              <a:rPr lang="en-US" altLang="en-US" i="1"/>
              <a:t>value</a:t>
            </a:r>
            <a:r>
              <a:rPr lang="en-US" altLang="en-US"/>
              <a:t>}, </a:t>
            </a:r>
            <a:r>
              <a:rPr lang="en-US" altLang="en-US" i="1"/>
              <a:t>args</a:t>
            </a:r>
            <a:r>
              <a:rPr lang="en-US" altLang="en-US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42B72BE-E7BF-47AE-8CBB-89165935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Lets Start to ………….. 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C6743F9-AB54-4178-AF41-633D61FE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We are going to continue with previously created project “Library” and App “Book”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Now first step is to create HTML form to input book details..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EA21-AF96-418B-A165-0B856EB2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Here we have created </a:t>
            </a:r>
            <a:r>
              <a:rPr lang="en-US" sz="2400" dirty="0">
                <a:solidFill>
                  <a:srgbClr val="FF0000"/>
                </a:solidFill>
              </a:rPr>
              <a:t>a html file  </a:t>
            </a:r>
            <a:r>
              <a:rPr lang="en-US" sz="2400" dirty="0">
                <a:solidFill>
                  <a:schemeClr val="tx1"/>
                </a:solidFill>
              </a:rPr>
              <a:t>under</a:t>
            </a:r>
            <a:r>
              <a:rPr lang="en-US" sz="2400" dirty="0">
                <a:solidFill>
                  <a:srgbClr val="FF0000"/>
                </a:solidFill>
              </a:rPr>
              <a:t> template folder </a:t>
            </a:r>
            <a:r>
              <a:rPr lang="en-US" sz="2400" dirty="0"/>
              <a:t>to create 3 text  boxes to input book code, book name and author name….you can add more controls to read more data as per your need</a:t>
            </a:r>
          </a:p>
        </p:txBody>
      </p:sp>
      <p:sp>
        <p:nvSpPr>
          <p:cNvPr id="38915" name="Footer Placeholder 3">
            <a:extLst>
              <a:ext uri="{FF2B5EF4-FFF2-40B4-BE49-F238E27FC236}">
                <a16:creationId xmlns:a16="http://schemas.microsoft.com/office/drawing/2014/main" id="{57CE6FC1-F0F5-430A-866F-C613D59B89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C00000"/>
                </a:solidFill>
              </a:rPr>
              <a:t>www.pythonclassroomdiary.wordpress.com ©  Sangeeta M Chauhan, Gwalior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7F51B19A-E59B-432C-826C-BC7183B42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16273" t="15804" r="10897" b="16417"/>
          <a:stretch/>
        </p:blipFill>
        <p:spPr>
          <a:xfrm>
            <a:off x="609600" y="1905000"/>
            <a:ext cx="7162800" cy="426720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0ABF718-0FCE-4E45-BF10-8F23428F0540}"/>
              </a:ext>
            </a:extLst>
          </p:cNvPr>
          <p:cNvSpPr/>
          <p:nvPr/>
        </p:nvSpPr>
        <p:spPr>
          <a:xfrm>
            <a:off x="3200400" y="2057400"/>
            <a:ext cx="2667000" cy="533400"/>
          </a:xfrm>
          <a:prstGeom prst="wedgeEllipseCallout">
            <a:avLst>
              <a:gd name="adj1" fmla="val -103137"/>
              <a:gd name="adj2" fmla="val -485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Name : </a:t>
            </a:r>
            <a:r>
              <a:rPr lang="en-US" b="1" dirty="0"/>
              <a:t>bookdetail.html</a:t>
            </a:r>
          </a:p>
        </p:txBody>
      </p:sp>
      <p:sp>
        <p:nvSpPr>
          <p:cNvPr id="6" name="Line Callout 3 5">
            <a:extLst>
              <a:ext uri="{FF2B5EF4-FFF2-40B4-BE49-F238E27FC236}">
                <a16:creationId xmlns:a16="http://schemas.microsoft.com/office/drawing/2014/main" id="{8500D012-D695-427E-A27E-C314B9AF9792}"/>
              </a:ext>
            </a:extLst>
          </p:cNvPr>
          <p:cNvSpPr/>
          <p:nvPr/>
        </p:nvSpPr>
        <p:spPr>
          <a:xfrm>
            <a:off x="2514600" y="4876800"/>
            <a:ext cx="3810000" cy="1066800"/>
          </a:xfrm>
          <a:prstGeom prst="borderCallout3">
            <a:avLst>
              <a:gd name="adj1" fmla="val -192105"/>
              <a:gd name="adj2" fmla="val -49405"/>
              <a:gd name="adj3" fmla="val -208669"/>
              <a:gd name="adj4" fmla="val -61425"/>
              <a:gd name="adj5" fmla="val 100000"/>
              <a:gd name="adj6" fmla="val -16667"/>
              <a:gd name="adj7" fmla="val 59737"/>
              <a:gd name="adj8" fmla="val 4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Don’t forget to add 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action =“#” (to </a:t>
            </a:r>
            <a:r>
              <a:rPr lang="en-US" dirty="0" err="1"/>
              <a:t>tellthis</a:t>
            </a:r>
            <a:r>
              <a:rPr lang="en-US" dirty="0"/>
              <a:t> form will be processed within file/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{%</a:t>
            </a:r>
            <a:r>
              <a:rPr lang="en-US" dirty="0" err="1"/>
              <a:t>csrf_token</a:t>
            </a:r>
            <a:r>
              <a:rPr lang="en-US" dirty="0"/>
              <a:t>%} in html file</a:t>
            </a:r>
          </a:p>
        </p:txBody>
      </p:sp>
      <p:sp>
        <p:nvSpPr>
          <p:cNvPr id="44039" name="TextBox 6">
            <a:extLst>
              <a:ext uri="{FF2B5EF4-FFF2-40B4-BE49-F238E27FC236}">
                <a16:creationId xmlns:a16="http://schemas.microsoft.com/office/drawing/2014/main" id="{70A01551-85FA-4601-9539-0D63BCDCB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00"/>
            <a:ext cx="1981200" cy="175418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Csrf token  is used to send requests to the server, in which the </a:t>
            </a:r>
            <a:r>
              <a:rPr lang="en-US" altLang="en-US" sz="1800" b="1"/>
              <a:t>token</a:t>
            </a:r>
            <a:r>
              <a:rPr lang="en-US" altLang="en-US" sz="1800"/>
              <a:t> validates them.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25845D-A073-49D1-9E53-3222E7E1C82B}"/>
              </a:ext>
            </a:extLst>
          </p:cNvPr>
          <p:cNvCxnSpPr/>
          <p:nvPr/>
        </p:nvCxnSpPr>
        <p:spPr>
          <a:xfrm>
            <a:off x="228600" y="2667000"/>
            <a:ext cx="4572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F2E0FDD-988B-4697-ADDB-D2B2B40D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l" eaLnBrk="1" hangingPunct="1"/>
            <a:r>
              <a:rPr lang="en-US" altLang="en-US" sz="2800"/>
              <a:t>Now create a view : </a:t>
            </a:r>
            <a:br>
              <a:rPr lang="en-US" altLang="en-US" sz="2800"/>
            </a:br>
            <a:r>
              <a:rPr lang="en-US" altLang="en-US" sz="2800">
                <a:solidFill>
                  <a:srgbClr val="0000FF"/>
                </a:solidFill>
              </a:rPr>
              <a:t>open view.py under the App book</a:t>
            </a:r>
            <a:r>
              <a:rPr lang="en-US" altLang="en-US" sz="2800"/>
              <a:t> and add the following function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10264A1-7470-4FF1-AAC7-12BFA4671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8452" r="9920" b="53456"/>
          <a:stretch/>
        </p:blipFill>
        <p:spPr>
          <a:xfrm>
            <a:off x="609600" y="1752600"/>
            <a:ext cx="5535613" cy="419100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0E5689-6E4A-4D46-973C-8B936C7D3440}"/>
              </a:ext>
            </a:extLst>
          </p:cNvPr>
          <p:cNvSpPr/>
          <p:nvPr/>
        </p:nvSpPr>
        <p:spPr>
          <a:xfrm>
            <a:off x="5638800" y="1981200"/>
            <a:ext cx="32004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Here </a:t>
            </a:r>
            <a:r>
              <a:rPr lang="en-US" sz="2000" b="1" dirty="0" err="1">
                <a:solidFill>
                  <a:srgbClr val="FF0000"/>
                </a:solidFill>
              </a:rPr>
              <a:t>Bookentry</a:t>
            </a:r>
            <a:r>
              <a:rPr lang="en-US" sz="2000" b="1" dirty="0">
                <a:solidFill>
                  <a:srgbClr val="FF0000"/>
                </a:solidFill>
              </a:rPr>
              <a:t> function  </a:t>
            </a:r>
            <a:r>
              <a:rPr lang="en-US" sz="2000" b="1" dirty="0"/>
              <a:t>is created which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b="1" dirty="0"/>
              <a:t>store the </a:t>
            </a:r>
            <a:r>
              <a:rPr lang="en-US" sz="2000" b="1" dirty="0" err="1"/>
              <a:t>POSTed</a:t>
            </a:r>
            <a:r>
              <a:rPr lang="en-US" sz="2000" b="1" dirty="0"/>
              <a:t> data into </a:t>
            </a:r>
            <a:r>
              <a:rPr lang="en-US" sz="2000" b="1" dirty="0" err="1"/>
              <a:t>book_dict</a:t>
            </a:r>
            <a:r>
              <a:rPr lang="en-US" sz="2000" b="1" dirty="0"/>
              <a:t> dictionary object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b="1" dirty="0"/>
              <a:t> creating a </a:t>
            </a:r>
            <a:r>
              <a:rPr lang="en-US" sz="2000" b="1" dirty="0" err="1"/>
              <a:t>csv</a:t>
            </a:r>
            <a:r>
              <a:rPr lang="en-US" sz="2000" b="1" dirty="0"/>
              <a:t> file books.csv and writing </a:t>
            </a:r>
            <a:r>
              <a:rPr lang="en-US" sz="2400" b="1" dirty="0"/>
              <a:t>the</a:t>
            </a:r>
            <a:r>
              <a:rPr lang="en-US" sz="2000" b="1" dirty="0"/>
              <a:t> data into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5EA7-D356-4F19-B93B-74BF1A8F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914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To understand it more clear lets understand the difference between library and framework</a:t>
            </a:r>
          </a:p>
        </p:txBody>
      </p:sp>
      <p:grpSp>
        <p:nvGrpSpPr>
          <p:cNvPr id="8195" name="Group 6">
            <a:extLst>
              <a:ext uri="{FF2B5EF4-FFF2-40B4-BE49-F238E27FC236}">
                <a16:creationId xmlns:a16="http://schemas.microsoft.com/office/drawing/2014/main" id="{A3F4E245-BB32-411B-8625-8C0DA4BEB15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4000"/>
            <a:ext cx="8382000" cy="4648200"/>
            <a:chOff x="304800" y="1524000"/>
            <a:chExt cx="8382000" cy="4648200"/>
          </a:xfrm>
        </p:grpSpPr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01601DF5-64F1-4137-8C63-0FD2A981A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00800" y="1524000"/>
              <a:ext cx="2276475" cy="3429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4EDBF7-DB7F-49F0-82B2-2D30E62D2FED}"/>
                </a:ext>
              </a:extLst>
            </p:cNvPr>
            <p:cNvSpPr/>
            <p:nvPr/>
          </p:nvSpPr>
          <p:spPr>
            <a:xfrm>
              <a:off x="3886200" y="2895600"/>
              <a:ext cx="1752600" cy="2743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=========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028" name="Picture 4" descr="Image result for python  library">
              <a:extLst>
                <a:ext uri="{FF2B5EF4-FFF2-40B4-BE49-F238E27FC236}">
                  <a16:creationId xmlns:a16="http://schemas.microsoft.com/office/drawing/2014/main" id="{57B08B92-129C-470C-89A3-7441484D8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6651" r="8087"/>
            <a:stretch/>
          </p:blipFill>
          <p:spPr bwMode="auto">
            <a:xfrm>
              <a:off x="354013" y="1524000"/>
              <a:ext cx="2389187" cy="35528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CC4E5A-0328-4D97-93BF-7C92E31B3B16}"/>
                </a:ext>
              </a:extLst>
            </p:cNvPr>
            <p:cNvSpPr/>
            <p:nvPr/>
          </p:nvSpPr>
          <p:spPr>
            <a:xfrm>
              <a:off x="3886200" y="5715000"/>
              <a:ext cx="1752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Program 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FC2429-CF07-4251-8575-0F7ACD6472AF}"/>
                </a:ext>
              </a:extLst>
            </p:cNvPr>
            <p:cNvSpPr/>
            <p:nvPr/>
          </p:nvSpPr>
          <p:spPr>
            <a:xfrm>
              <a:off x="304800" y="5229225"/>
              <a:ext cx="2465388" cy="5619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Python Library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EB7411-DDE7-473E-BFBA-4D02252E026D}"/>
                </a:ext>
              </a:extLst>
            </p:cNvPr>
            <p:cNvSpPr/>
            <p:nvPr/>
          </p:nvSpPr>
          <p:spPr>
            <a:xfrm>
              <a:off x="6400800" y="5153025"/>
              <a:ext cx="2286000" cy="5619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Framework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255DEFF-8D33-4051-A8E5-1457E710F637}"/>
                </a:ext>
              </a:extLst>
            </p:cNvPr>
            <p:cNvSpPr/>
            <p:nvPr/>
          </p:nvSpPr>
          <p:spPr>
            <a:xfrm rot="2449834">
              <a:off x="2439988" y="3284538"/>
              <a:ext cx="1822450" cy="1073150"/>
            </a:xfrm>
            <a:prstGeom prst="rightArrow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Library Called by code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201E1F07-3172-412F-A43E-57C0D5C5314E}"/>
                </a:ext>
              </a:extLst>
            </p:cNvPr>
            <p:cNvSpPr/>
            <p:nvPr/>
          </p:nvSpPr>
          <p:spPr>
            <a:xfrm rot="19199592">
              <a:off x="5259388" y="3171825"/>
              <a:ext cx="1776412" cy="1003300"/>
            </a:xfrm>
            <a:prstGeom prst="rightArrow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Code Called by Framework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E573DEE-54BC-498F-A803-B53BE840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Setting.py : </a:t>
            </a:r>
            <a:r>
              <a:rPr lang="en-US" altLang="en-US" sz="2800"/>
              <a:t>Here we have already done the required changes with previosly created webpage. So now there is no need to do any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B1AB-FA7B-49AF-8178-B8202E44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Url.py 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C77ED70E-A3D1-4BFE-9CC4-6B4F08D5F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125" r="46279" b="65129"/>
          <a:stretch/>
        </p:blipFill>
        <p:spPr bwMode="auto">
          <a:xfrm>
            <a:off x="2093913" y="1524000"/>
            <a:ext cx="4933950" cy="2551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9C5E4949-01C1-4838-9D73-79693836488F}"/>
              </a:ext>
            </a:extLst>
          </p:cNvPr>
          <p:cNvSpPr/>
          <p:nvPr/>
        </p:nvSpPr>
        <p:spPr>
          <a:xfrm>
            <a:off x="5943600" y="3200400"/>
            <a:ext cx="2438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 this line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746C5-022E-46F9-86F0-668C727E1BFA}"/>
              </a:ext>
            </a:extLst>
          </p:cNvPr>
          <p:cNvSpPr/>
          <p:nvPr/>
        </p:nvSpPr>
        <p:spPr>
          <a:xfrm>
            <a:off x="685800" y="4495800"/>
            <a:ext cx="7696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Now we are ready to run this application …Open browser  and type </a:t>
            </a:r>
            <a:r>
              <a:rPr lang="en-US" sz="2400" b="1" dirty="0">
                <a:solidFill>
                  <a:srgbClr val="FF0000"/>
                </a:solidFill>
              </a:rPr>
              <a:t>localhost:8000/</a:t>
            </a:r>
            <a:r>
              <a:rPr lang="en-US" sz="2400" b="1" dirty="0" err="1">
                <a:solidFill>
                  <a:srgbClr val="FF0000"/>
                </a:solidFill>
              </a:rPr>
              <a:t>bookdetail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in address bar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9385-BE13-464A-815D-01EA3255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 will show you form you have created using html “bookdetail.html”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C06C47C8-B964-4840-803C-FAC83974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10D85267-AA69-4478-8D0C-B761BA3D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" r="44495" b="44048"/>
          <a:stretch>
            <a:fillRect/>
          </a:stretch>
        </p:blipFill>
        <p:spPr bwMode="auto">
          <a:xfrm>
            <a:off x="569913" y="1676400"/>
            <a:ext cx="5413375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5B115633-68FD-4C3E-A99C-2631D8D37C14}"/>
              </a:ext>
            </a:extLst>
          </p:cNvPr>
          <p:cNvSpPr/>
          <p:nvPr/>
        </p:nvSpPr>
        <p:spPr>
          <a:xfrm rot="648319">
            <a:off x="3436938" y="2376488"/>
            <a:ext cx="2514600" cy="1981200"/>
          </a:xfrm>
          <a:prstGeom prst="leftArrow">
            <a:avLst>
              <a:gd name="adj1" fmla="val 50000"/>
              <a:gd name="adj2" fmla="val 360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fill required data in this form and click on </a:t>
            </a:r>
            <a:r>
              <a:rPr lang="en-US" dirty="0">
                <a:solidFill>
                  <a:srgbClr val="FF0000"/>
                </a:solidFill>
              </a:rPr>
              <a:t>SUBMIT</a:t>
            </a:r>
            <a:r>
              <a:rPr lang="en-US" dirty="0"/>
              <a:t>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365B7-E61C-484F-80C8-5D173EE30E89}"/>
              </a:ext>
            </a:extLst>
          </p:cNvPr>
          <p:cNvSpPr/>
          <p:nvPr/>
        </p:nvSpPr>
        <p:spPr>
          <a:xfrm>
            <a:off x="569913" y="5029200"/>
            <a:ext cx="7812087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Note : You can add as many record as you want using this form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0E04-02B1-4323-B3BF-527414B1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Now you will notice a </a:t>
            </a:r>
            <a:r>
              <a:rPr lang="en-US" dirty="0">
                <a:solidFill>
                  <a:srgbClr val="FF0000"/>
                </a:solidFill>
              </a:rPr>
              <a:t>new file </a:t>
            </a:r>
            <a:r>
              <a:rPr lang="en-US" dirty="0"/>
              <a:t>is created under your project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C288C40-33FE-4201-824C-1E303EE30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2798" t="5556" r="22619" b="54959"/>
          <a:stretch/>
        </p:blipFill>
        <p:spPr bwMode="auto">
          <a:xfrm>
            <a:off x="1066800" y="1905000"/>
            <a:ext cx="62992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B4E6B-1ABF-4160-87E0-DB7A8A6089AC}"/>
              </a:ext>
            </a:extLst>
          </p:cNvPr>
          <p:cNvCxnSpPr/>
          <p:nvPr/>
        </p:nvCxnSpPr>
        <p:spPr>
          <a:xfrm flipH="1">
            <a:off x="2057400" y="762000"/>
            <a:ext cx="3886200" cy="2819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3E1A6B97-4205-4AC9-A5D0-7E80D1D54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4435" t="13045" r="52827" b="43304"/>
          <a:stretch/>
        </p:blipFill>
        <p:spPr bwMode="auto">
          <a:xfrm>
            <a:off x="5638800" y="3200400"/>
            <a:ext cx="3192463" cy="3192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699B5-34AD-414B-88F8-35D599914AAB}"/>
              </a:ext>
            </a:extLst>
          </p:cNvPr>
          <p:cNvCxnSpPr/>
          <p:nvPr/>
        </p:nvCxnSpPr>
        <p:spPr>
          <a:xfrm>
            <a:off x="2286000" y="3695700"/>
            <a:ext cx="3352800" cy="1101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A55D5B-C603-45E6-9CEE-25435E0C0E3D}"/>
              </a:ext>
            </a:extLst>
          </p:cNvPr>
          <p:cNvSpPr/>
          <p:nvPr/>
        </p:nvSpPr>
        <p:spPr>
          <a:xfrm>
            <a:off x="1676400" y="4797425"/>
            <a:ext cx="3429000" cy="106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 can open this file with Excel or Notepad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A4EDEB4E-884F-4D61-93F2-8D160FCF83F1}"/>
              </a:ext>
            </a:extLst>
          </p:cNvPr>
          <p:cNvSpPr/>
          <p:nvPr/>
        </p:nvSpPr>
        <p:spPr>
          <a:xfrm>
            <a:off x="6858000" y="1600200"/>
            <a:ext cx="2125663" cy="1295400"/>
          </a:xfrm>
          <a:prstGeom prst="wedgeEllipseCallout">
            <a:avLst>
              <a:gd name="adj1" fmla="val -33162"/>
              <a:gd name="adj2" fmla="val 815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See contents are written in this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CF6-A659-476D-84E0-F9B45883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0"/>
            <a:ext cx="4114800" cy="2743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Now its your turn to create similar application </a:t>
            </a: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A0040CFF-477E-46A9-AFB1-5F2890BE5C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04800"/>
            <a:ext cx="3379788" cy="312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 descr="Image result for all the best smiley">
            <a:extLst>
              <a:ext uri="{FF2B5EF4-FFF2-40B4-BE49-F238E27FC236}">
                <a16:creationId xmlns:a16="http://schemas.microsoft.com/office/drawing/2014/main" id="{D2516880-3717-421C-9485-6D952459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429000"/>
            <a:ext cx="32766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B42C283-AC1F-4BBA-AC31-C47B8F3F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  <a:endParaRPr lang="en-IN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00FC2D5-6641-4502-A759-42A34413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hlinkClick r:id="rId2"/>
              </a:rPr>
              <a:t>www.pythonclassroomdiary.wordpress.com</a:t>
            </a:r>
            <a:r>
              <a:rPr lang="en-US" altLang="en-US">
                <a:solidFill>
                  <a:srgbClr val="C00000"/>
                </a:solidFill>
              </a:rPr>
              <a:t> 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259-F336-435D-B8B7-EC4AB73E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8638"/>
            <a:ext cx="8382000" cy="43735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Loosely Coupled </a:t>
            </a:r>
            <a:r>
              <a:rPr lang="en-US" dirty="0">
                <a:solidFill>
                  <a:schemeClr val="tx1"/>
                </a:solidFill>
              </a:rPr>
              <a:t>− Django helps you to make each element of its stack independent of the others.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Less code </a:t>
            </a:r>
            <a:r>
              <a:rPr lang="en-US" dirty="0">
                <a:solidFill>
                  <a:schemeClr val="tx1"/>
                </a:solidFill>
              </a:rPr>
              <a:t>- Ensures effective development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Not repeated- </a:t>
            </a:r>
            <a:r>
              <a:rPr lang="en-US" dirty="0">
                <a:solidFill>
                  <a:schemeClr val="tx1"/>
                </a:solidFill>
              </a:rPr>
              <a:t>Everything should be developed in precisely one place instead of repeating it again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Fast development- </a:t>
            </a:r>
            <a:r>
              <a:rPr lang="en-US" dirty="0" err="1">
                <a:solidFill>
                  <a:schemeClr val="tx1"/>
                </a:solidFill>
              </a:rPr>
              <a:t>Django's</a:t>
            </a:r>
            <a:r>
              <a:rPr lang="en-US" dirty="0">
                <a:solidFill>
                  <a:schemeClr val="tx1"/>
                </a:solidFill>
              </a:rPr>
              <a:t> offers fast and reliable application development.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Consistent design </a:t>
            </a:r>
            <a:r>
              <a:rPr lang="en-US" dirty="0">
                <a:solidFill>
                  <a:schemeClr val="tx1"/>
                </a:solidFill>
              </a:rPr>
              <a:t>- Django maintains a clean design and makes it easy to follow the best web development practices.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9AD38-696B-4A92-8CFF-AC110EE5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Characteristics of Django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E84DDCC-B9B2-4044-9442-E6A7AE80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altLang="en-US" sz="3200"/>
              <a:t>Some of the popular sites that uses Django are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75F5-BA90-4470-A5DC-368C239EEC1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 err="1">
                <a:solidFill>
                  <a:schemeClr val="tx1"/>
                </a:solidFill>
              </a:rPr>
              <a:t>Pinterest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tool for collecting and organizing your favorite things</a:t>
            </a:r>
            <a:r>
              <a:rPr lang="en-US" dirty="0">
                <a:solidFill>
                  <a:schemeClr val="tx1"/>
                </a:solidFill>
              </a:rPr>
              <a:t>) ,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 err="1">
                <a:solidFill>
                  <a:schemeClr val="tx1"/>
                </a:solidFill>
              </a:rPr>
              <a:t>Instagram</a:t>
            </a:r>
            <a:r>
              <a:rPr lang="en-US" dirty="0">
                <a:solidFill>
                  <a:schemeClr val="tx1"/>
                </a:solidFill>
              </a:rPr>
              <a:t> ,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</a:rPr>
              <a:t>Knight Foundation,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</a:rPr>
              <a:t>Mozilla,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</a:rPr>
              <a:t>National Geographic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</a:rPr>
              <a:t>Open Knowledge Foundation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 err="1">
                <a:solidFill>
                  <a:schemeClr val="tx1"/>
                </a:solidFill>
              </a:rPr>
              <a:t>Disqus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most popular discussion system) </a:t>
            </a: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i="1" dirty="0">
                <a:solidFill>
                  <a:schemeClr val="tx1"/>
                </a:solidFill>
              </a:rPr>
              <a:t>Chess </a:t>
            </a:r>
            <a:r>
              <a:rPr lang="en-US" i="1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C635-765F-470B-B0B2-42A7E2D4BBC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Django</a:t>
            </a:r>
            <a:r>
              <a:rPr lang="en-US" dirty="0"/>
              <a:t> MVT (Model –View-Template)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8517-4594-4A46-B74B-E569C972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The MVT is a software design pattern which includes three important components Model, View and Template.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Mode</a:t>
            </a:r>
            <a:r>
              <a:rPr lang="en-US" dirty="0"/>
              <a:t>l helps to handle database. It is a data access layer which handles the data.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Template</a:t>
            </a:r>
            <a:r>
              <a:rPr lang="en-US" dirty="0"/>
              <a:t> is a presentation layer which handles User Interface part completely.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is used to execute the business logic and interact with a model to carry data and renders a template.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Although </a:t>
            </a:r>
            <a:r>
              <a:rPr lang="en-US" b="1" dirty="0" err="1">
                <a:solidFill>
                  <a:srgbClr val="FF0000"/>
                </a:solidFill>
              </a:rPr>
              <a:t>Django</a:t>
            </a:r>
            <a:r>
              <a:rPr lang="en-US" b="1" dirty="0">
                <a:solidFill>
                  <a:srgbClr val="FF0000"/>
                </a:solidFill>
              </a:rPr>
              <a:t> follows MVC pattern but maintains it’s own conventions. Here control is handled by the framework itself.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F93A676-B4A0-4FCC-9C81-38F30ECB117A}"/>
              </a:ext>
            </a:extLst>
          </p:cNvPr>
          <p:cNvSpPr/>
          <p:nvPr/>
        </p:nvSpPr>
        <p:spPr>
          <a:xfrm>
            <a:off x="228600" y="2971800"/>
            <a:ext cx="838200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89DAA6-18DB-48E0-90EB-49918C7F4D08}"/>
              </a:ext>
            </a:extLst>
          </p:cNvPr>
          <p:cNvSpPr/>
          <p:nvPr/>
        </p:nvSpPr>
        <p:spPr>
          <a:xfrm>
            <a:off x="3048000" y="3422650"/>
            <a:ext cx="969963" cy="92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Checks availability of resource in URL</a:t>
            </a:r>
          </a:p>
        </p:txBody>
      </p:sp>
      <p:grpSp>
        <p:nvGrpSpPr>
          <p:cNvPr id="12292" name="Group 2052">
            <a:extLst>
              <a:ext uri="{FF2B5EF4-FFF2-40B4-BE49-F238E27FC236}">
                <a16:creationId xmlns:a16="http://schemas.microsoft.com/office/drawing/2014/main" id="{DDDA5AB3-F5E0-4AC1-9452-220F1F9EB000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685800"/>
            <a:ext cx="8816975" cy="4348163"/>
            <a:chOff x="66365" y="1366068"/>
            <a:chExt cx="8818070" cy="4348932"/>
          </a:xfrm>
        </p:grpSpPr>
        <p:pic>
          <p:nvPicPr>
            <p:cNvPr id="12295" name="Picture 2" descr="Image result for user">
              <a:extLst>
                <a:ext uri="{FF2B5EF4-FFF2-40B4-BE49-F238E27FC236}">
                  <a16:creationId xmlns:a16="http://schemas.microsoft.com/office/drawing/2014/main" id="{597871C1-0C11-4673-AB53-1C30C3F8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10580" r="20010" b="9871"/>
            <a:stretch>
              <a:fillRect/>
            </a:stretch>
          </p:blipFill>
          <p:spPr bwMode="auto">
            <a:xfrm>
              <a:off x="66365" y="1366068"/>
              <a:ext cx="1165123" cy="2019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4" descr="Image result for server">
              <a:extLst>
                <a:ext uri="{FF2B5EF4-FFF2-40B4-BE49-F238E27FC236}">
                  <a16:creationId xmlns:a16="http://schemas.microsoft.com/office/drawing/2014/main" id="{D48F26BE-32A2-43A8-B1D9-94A846E14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011" y="1551038"/>
              <a:ext cx="1222589" cy="1649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A7039B-8E3B-45D8-BE54-7D95EE221B37}"/>
                </a:ext>
              </a:extLst>
            </p:cNvPr>
            <p:cNvSpPr/>
            <p:nvPr/>
          </p:nvSpPr>
          <p:spPr>
            <a:xfrm>
              <a:off x="3197304" y="2590247"/>
              <a:ext cx="841479" cy="3810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/>
                <a:t>Django</a:t>
              </a:r>
              <a:endParaRPr lang="en-US" sz="1600" b="1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D506D9C-C8E0-4263-9991-FAF420255DA0}"/>
                </a:ext>
              </a:extLst>
            </p:cNvPr>
            <p:cNvSpPr/>
            <p:nvPr/>
          </p:nvSpPr>
          <p:spPr>
            <a:xfrm>
              <a:off x="2106556" y="4600378"/>
              <a:ext cx="1887771" cy="4287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URL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36D0BAA-EB3A-4189-9FCC-904B42E845EB}"/>
                </a:ext>
              </a:extLst>
            </p:cNvPr>
            <p:cNvSpPr/>
            <p:nvPr/>
          </p:nvSpPr>
          <p:spPr>
            <a:xfrm>
              <a:off x="4572250" y="4120868"/>
              <a:ext cx="1797273" cy="4287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VIEW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13641D2-A286-47F6-ADC2-73F1CF99FD9B}"/>
                </a:ext>
              </a:extLst>
            </p:cNvPr>
            <p:cNvSpPr/>
            <p:nvPr/>
          </p:nvSpPr>
          <p:spPr>
            <a:xfrm>
              <a:off x="6858533" y="2818888"/>
              <a:ext cx="1949692" cy="7621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MODEL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A2147F-384C-4ECE-A618-FD3F1AEA7C55}"/>
                </a:ext>
              </a:extLst>
            </p:cNvPr>
            <p:cNvSpPr/>
            <p:nvPr/>
          </p:nvSpPr>
          <p:spPr>
            <a:xfrm>
              <a:off x="6858533" y="4952865"/>
              <a:ext cx="2025902" cy="762135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TEMPLATE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445313-4CB1-4697-A2FE-A2CDC460B6B1}"/>
                </a:ext>
              </a:extLst>
            </p:cNvPr>
            <p:cNvCxnSpPr/>
            <p:nvPr/>
          </p:nvCxnSpPr>
          <p:spPr>
            <a:xfrm>
              <a:off x="1231735" y="2209180"/>
              <a:ext cx="1584522" cy="0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8779B84-88C0-4C92-BB7F-6EAFDA81D623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3994328" y="4335218"/>
              <a:ext cx="577922" cy="479510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D82E30E-01FF-4A08-961A-6CC6C917A705}"/>
                </a:ext>
              </a:extLst>
            </p:cNvPr>
            <p:cNvCxnSpPr/>
            <p:nvPr/>
          </p:nvCxnSpPr>
          <p:spPr>
            <a:xfrm flipH="1">
              <a:off x="3049648" y="2971315"/>
              <a:ext cx="6351" cy="1616361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488F74A-6F3C-4ACE-981E-E327C8A234C1}"/>
                </a:ext>
              </a:extLst>
            </p:cNvPr>
            <p:cNvCxnSpPr/>
            <p:nvPr/>
          </p:nvCxnSpPr>
          <p:spPr>
            <a:xfrm flipH="1">
              <a:off x="6369523" y="3385725"/>
              <a:ext cx="489011" cy="73514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7E1CE5-0DBB-424A-88DE-CD5D6783ADDB}"/>
                </a:ext>
              </a:extLst>
            </p:cNvPr>
            <p:cNvCxnSpPr/>
            <p:nvPr/>
          </p:nvCxnSpPr>
          <p:spPr>
            <a:xfrm>
              <a:off x="6369523" y="4549569"/>
              <a:ext cx="717639" cy="403296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D8DD06-33E9-4BA4-B0B5-372EC89CAF8B}"/>
                </a:ext>
              </a:extLst>
            </p:cNvPr>
            <p:cNvSpPr/>
            <p:nvPr/>
          </p:nvSpPr>
          <p:spPr>
            <a:xfrm>
              <a:off x="1209507" y="2375897"/>
              <a:ext cx="1533715" cy="474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Sends requests for a </a:t>
              </a:r>
              <a:r>
                <a:rPr lang="en-US" sz="1200" b="1" dirty="0" err="1">
                  <a:solidFill>
                    <a:schemeClr val="tx1"/>
                  </a:solidFill>
                </a:rPr>
                <a:t>resorce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A6C76C-2E8B-4D8C-8515-77C2A7E7E6F3}"/>
                </a:ext>
              </a:extLst>
            </p:cNvPr>
            <p:cNvSpPr/>
            <p:nvPr/>
          </p:nvSpPr>
          <p:spPr>
            <a:xfrm>
              <a:off x="6599739" y="4017662"/>
              <a:ext cx="2011612" cy="58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View interacts with Model &amp; Template. Then renders a template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02DD23-3296-47F5-B22C-23C689307A9E}"/>
                </a:ext>
              </a:extLst>
            </p:cNvPr>
            <p:cNvSpPr/>
            <p:nvPr/>
          </p:nvSpPr>
          <p:spPr>
            <a:xfrm>
              <a:off x="4953297" y="4724225"/>
              <a:ext cx="1295561" cy="582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If </a:t>
              </a:r>
              <a:r>
                <a:rPr lang="en-US" sz="1200" b="1" dirty="0" err="1">
                  <a:solidFill>
                    <a:schemeClr val="tx1"/>
                  </a:solidFill>
                </a:rPr>
                <a:t>url</a:t>
              </a:r>
              <a:r>
                <a:rPr lang="en-US" sz="1200" b="1" dirty="0">
                  <a:solidFill>
                    <a:schemeClr val="tx1"/>
                  </a:solidFill>
                </a:rPr>
                <a:t> is mapped View is called</a:t>
              </a:r>
            </a:p>
          </p:txBody>
        </p:sp>
      </p:grp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2F804C33-4524-4BB3-AD04-873CDEB72781}"/>
              </a:ext>
            </a:extLst>
          </p:cNvPr>
          <p:cNvSpPr/>
          <p:nvPr/>
        </p:nvSpPr>
        <p:spPr>
          <a:xfrm>
            <a:off x="6769100" y="5181600"/>
            <a:ext cx="203835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At last </a:t>
            </a:r>
            <a:r>
              <a:rPr lang="en-US" sz="1200" b="1" dirty="0" err="1">
                <a:solidFill>
                  <a:schemeClr val="tx1"/>
                </a:solidFill>
              </a:rPr>
              <a:t>Django</a:t>
            </a:r>
            <a:r>
              <a:rPr lang="en-US" sz="1200" b="1" dirty="0">
                <a:solidFill>
                  <a:schemeClr val="tx1"/>
                </a:solidFill>
              </a:rPr>
              <a:t> responds back to the user and sends a template as a response.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95A6F-1B24-482F-8567-2A355A2F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Flow of Control in MODEL-VIEW-TEMPLATE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D470-DDD4-4D20-8178-26316EC7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Now our very first step is to create </a:t>
            </a:r>
            <a:r>
              <a:rPr lang="en-US" dirty="0">
                <a:solidFill>
                  <a:srgbClr val="FF0000"/>
                </a:solidFill>
              </a:rPr>
              <a:t>Virtual </a:t>
            </a:r>
            <a:r>
              <a:rPr lang="en-US" dirty="0" err="1">
                <a:solidFill>
                  <a:srgbClr val="FF0000"/>
                </a:solidFill>
              </a:rPr>
              <a:t>Envioronment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2BEE-8BA5-442F-8E85-7E643CC4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90800"/>
          </a:xfr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virtual environment is an environment which is used by </a:t>
            </a:r>
            <a:r>
              <a:rPr lang="en-US" dirty="0" err="1"/>
              <a:t>Django</a:t>
            </a:r>
            <a:r>
              <a:rPr lang="en-US" dirty="0"/>
              <a:t> to execute an application. It is recommended to create and execute a </a:t>
            </a:r>
            <a:r>
              <a:rPr lang="en-US" dirty="0" err="1"/>
              <a:t>Django</a:t>
            </a:r>
            <a:r>
              <a:rPr lang="en-US" dirty="0"/>
              <a:t> application in a separate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Microsoft Office PowerPoint</Application>
  <PresentationFormat>On-screen Show (4:3)</PresentationFormat>
  <Paragraphs>207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Arial</vt:lpstr>
      <vt:lpstr>Berlin Sans FB</vt:lpstr>
      <vt:lpstr>Wingdings</vt:lpstr>
      <vt:lpstr>Office Theme</vt:lpstr>
      <vt:lpstr>Introduction To Django</vt:lpstr>
      <vt:lpstr> DJANGO</vt:lpstr>
      <vt:lpstr>Django is a free and open source web application framework which offers fast and effective dynamic website development.</vt:lpstr>
      <vt:lpstr>To understand it more clear lets understand the difference between library and framework</vt:lpstr>
      <vt:lpstr>Characteristics of Django</vt:lpstr>
      <vt:lpstr>Some of the popular sites that uses Django are :</vt:lpstr>
      <vt:lpstr>Django MVT (Model –View-Template)</vt:lpstr>
      <vt:lpstr>Flow of Control in MODEL-VIEW-TEMPLATE</vt:lpstr>
      <vt:lpstr>Now our very first step is to create Virtual Envioronment</vt:lpstr>
      <vt:lpstr>        Virtual Environment</vt:lpstr>
      <vt:lpstr>PowerPoint Presentation</vt:lpstr>
      <vt:lpstr>Virtual Enviornment or wrapper???</vt:lpstr>
      <vt:lpstr>PowerPoint Presentation</vt:lpstr>
      <vt:lpstr>With windows, to install virtualenviornmentwrapper……. type</vt:lpstr>
      <vt:lpstr>This is the official website</vt:lpstr>
      <vt:lpstr>Steps to install virtual environment and Django</vt:lpstr>
      <vt:lpstr>Steps to install virtual environment and Django</vt:lpstr>
      <vt:lpstr>A folder Library will be created under f:\DjangoProj  it will look like this :</vt:lpstr>
      <vt:lpstr>Now to check whether the Django Server is running or not :</vt:lpstr>
      <vt:lpstr>PowerPoint Presentation</vt:lpstr>
      <vt:lpstr>PowerPoint Presentation</vt:lpstr>
      <vt:lpstr>How these files interact each other</vt:lpstr>
      <vt:lpstr>Django Project Structure</vt:lpstr>
      <vt:lpstr>After creating Project lets create Django App</vt:lpstr>
      <vt:lpstr>Django App “book” created now</vt:lpstr>
      <vt:lpstr>In “book” App following files will be created automatically</vt:lpstr>
      <vt:lpstr>Lets understand working of these files</vt:lpstr>
      <vt:lpstr>Now that we created our first app book under the Project Library, let’s configure our project to use it.</vt:lpstr>
      <vt:lpstr>Now create any .html file which you want to show with Django and place it under the new folder ‘template’ under the folder ‘Library’</vt:lpstr>
      <vt:lpstr>Now Open settings.py with IDLE to register newly created app book in INSTALLED_APPS list and add newly created ‘template’ folder in TEMPLATES list</vt:lpstr>
      <vt:lpstr>Now write code in views file to call html file</vt:lpstr>
      <vt:lpstr>Setting views in url :Now open URL.py file and do the following changes to link files</vt:lpstr>
      <vt:lpstr>Now we are ready to run our webpage FIRST.html with Django Server</vt:lpstr>
      <vt:lpstr>PowerPoint Presentation</vt:lpstr>
      <vt:lpstr>Before we start lets understand the basic concepts required to develop such application</vt:lpstr>
      <vt:lpstr>The post() method is used when you want to send some data to the server. </vt:lpstr>
      <vt:lpstr>Lets Start to ………….. </vt:lpstr>
      <vt:lpstr>Here we have created a html file  under template folder to create 3 text  boxes to input book code, book name and author name….you can add more controls to read more data as per your need</vt:lpstr>
      <vt:lpstr>Now create a view :  open view.py under the App book and add the following function</vt:lpstr>
      <vt:lpstr>Setting.py : Here we have already done the required changes with previosly created webpage. So now there is no need to do any update</vt:lpstr>
      <vt:lpstr>It will show you form you have created using html “bookdetail.html”</vt:lpstr>
      <vt:lpstr>Now you will notice a new file is created under your project </vt:lpstr>
      <vt:lpstr>Now its your turn to create similar application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Ronak Panchal</cp:lastModifiedBy>
  <cp:revision>75</cp:revision>
  <dcterms:created xsi:type="dcterms:W3CDTF">2019-09-11T13:51:48Z</dcterms:created>
  <dcterms:modified xsi:type="dcterms:W3CDTF">2020-10-11T04:49:50Z</dcterms:modified>
</cp:coreProperties>
</file>