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3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A408-10EA-71DB-A5E2-CCD60BECA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E397-6BB4-40E4-5CA6-062A978E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6DA4-3B42-E8F9-E1AE-A5063547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92B1-5DA5-2104-75BE-159F3EEA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722A-9FC4-BD50-103A-A94CF4BB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9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AF42-A04E-FA77-42ED-8E832686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E32DF-A91A-4BB5-C94A-40769613D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35A6-40B1-AEB5-DBA5-C3740C9B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7737-6D33-D5C0-67D8-1D1128A6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EDBD-4195-F862-2D36-6909F5F4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6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2802-F3AB-922D-2584-A597CF7B0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66CA7-5292-2A99-2847-F7318997E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4BA6-36AB-5B16-41EE-6EA5EA48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A798-9AAF-C97F-36F7-8CCBB82F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8DF4-EED0-2969-1D48-1AAC4CD8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5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C21-FA6B-2959-CA5C-5834155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F315-417B-A009-393C-CC502D11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7235-F838-2717-5AD7-54AFB398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A819-79C3-02FB-C857-88F4E419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7A84-DB7A-DB41-C82F-ACAB7873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8F6E-51D9-B991-49B6-FD382BE7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6CB9-CE48-5467-610F-A0247076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4328C-2A01-2B66-4CE4-CEB35732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D8CE-D694-878C-26BD-613A72DB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309D-91DA-2EAA-A45C-95F2D82D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DD0-2647-8ECE-1109-5B231727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BBB8-22A8-7217-185C-20A7122F5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A2E52-2681-FAB9-B62F-380BC3BB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663B-9202-25B7-A36D-71AF03D2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FD66-4023-669D-AFA9-5EF8E526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97284-FF44-6984-EEFC-8EF945E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5819-0943-B3DE-7BD8-C007A26E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22F5-FD84-79DF-ACF5-F416CC93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582F1-1371-AC31-856B-BEAE4FEBC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4B049-7C32-46DA-7CF7-D1941DD48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59D31-ADB7-D4A1-41E2-8ED71CC93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32BD2-F733-7A65-ABE4-047C1240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20999-18DE-0A77-D593-60795BC9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AA9B7-B05D-6572-B29F-BF76E38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7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3B25-45EB-69F4-A9EC-AD3AC4BD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08EBE-DA34-1D09-6307-F22E925F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FD69-3B7E-5EB0-9B56-4E850F56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4E77A-0A65-E289-E129-E1BFB4D1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2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28F70-273B-BD1D-ABE6-193E6FE7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8DBCC-5B76-CD53-B103-C484AA53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82841-CFD9-2AA4-7F5F-BC5CFBC3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1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61E0-9685-60D2-586B-7F22FFE8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3193-D108-ABE8-2567-79E3834D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401E5-B39C-F5F9-FC73-6B38F6293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947D-ACA7-6688-8612-6051350A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A2F4-3DDC-8332-79CF-4EEFA1E0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EB15-D307-690C-1ADB-849BCDD1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0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D131-CD82-37AF-B90A-3DBCC02D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04D4-19F1-28C0-48A4-9E15F7FF1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B236A-8DBE-DABC-ECBC-5DF01A2A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D8AC8-5913-0FAA-8C1B-C5CE288E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39F5-37D7-62FE-6897-D90484C5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D01EC-B6E3-D2A9-998F-5E16125F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8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82E1C-69E6-C229-1B53-81D83173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89EDB-7740-4F94-7D25-2FF4D3DC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56B7-AD63-7385-2167-208F1127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5847-84B8-40B4-B3BB-4945759E9D77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DDBA-2E08-259D-BD7A-48F111282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F767-9572-A6F5-7631-96DF5940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F961-18E4-41AB-859F-F3BCF95AB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4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B8FF-3BC1-73B9-5339-E00E3911C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C8C45-102E-E2FB-7CC5-308065EDD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2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911-1653-9C97-0B78-6EE87A61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F04C-7592-82EE-C2EF-0302B4BA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62646A"/>
                </a:solidFill>
                <a:effectLst/>
                <a:latin typeface="Macan"/>
              </a:rPr>
              <a:t>Develop a complete granular architecture to develop a knowledge graph system that can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62646A"/>
                </a:solidFill>
                <a:effectLst/>
                <a:latin typeface="Macan"/>
              </a:rPr>
              <a:t>1) Automatically continuously load data from different data formats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62646A"/>
                </a:solidFill>
                <a:effectLst/>
                <a:latin typeface="Macan"/>
              </a:rPr>
              <a:t>2) Do data preprocessing on a continuous basis and with manual intervention as needed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62646A"/>
                </a:solidFill>
                <a:effectLst/>
                <a:latin typeface="Macan"/>
              </a:rPr>
              <a:t>3) Find relationships in data that are already defined and extract new data relationships.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62646A"/>
                </a:solidFill>
                <a:effectLst/>
                <a:latin typeface="Macan"/>
              </a:rPr>
              <a:t>4) Validate the accuracy of the data and relationships for both existing and new data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62646A"/>
                </a:solidFill>
                <a:effectLst/>
                <a:latin typeface="Macan"/>
              </a:rPr>
              <a:t>5) The database should be optimized from a performance and security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62646A"/>
                </a:solidFill>
                <a:effectLst/>
                <a:latin typeface="Macan"/>
              </a:rPr>
              <a:t>6) Create Cypher or Other graph QL to respond to the query with the relevant data based on the query.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62646A"/>
                </a:solidFill>
                <a:effectLst/>
                <a:latin typeface="Macan"/>
              </a:rPr>
              <a:t>The architecture should also identify the tools and systems needed to accomplish this.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62646A"/>
                </a:solidFill>
                <a:effectLst/>
                <a:latin typeface="Macan"/>
              </a:rPr>
              <a:t>Architecture should be done with consideration for Semantics and Ontology while developing and updating with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2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088B2-207F-4B59-515B-89B0459AB528}"/>
              </a:ext>
            </a:extLst>
          </p:cNvPr>
          <p:cNvSpPr/>
          <p:nvPr/>
        </p:nvSpPr>
        <p:spPr>
          <a:xfrm>
            <a:off x="2820813" y="1452352"/>
            <a:ext cx="9104887" cy="403404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C70C1-A678-4DF8-E988-2A94AFDD452D}"/>
              </a:ext>
            </a:extLst>
          </p:cNvPr>
          <p:cNvSpPr txBox="1"/>
          <p:nvPr/>
        </p:nvSpPr>
        <p:spPr>
          <a:xfrm>
            <a:off x="3851381" y="3490673"/>
            <a:ext cx="1506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bucket </a:t>
            </a: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4649BB4E-F48C-777F-BC4A-CFD0B9274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370269" y="29952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521CE28-2D09-34BD-5B6E-FE734DA0D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782317" y="1451917"/>
            <a:ext cx="381000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D317C-3003-D078-0F46-089BFEE0ABC9}"/>
              </a:ext>
            </a:extLst>
          </p:cNvPr>
          <p:cNvSpPr txBox="1"/>
          <p:nvPr/>
        </p:nvSpPr>
        <p:spPr>
          <a:xfrm>
            <a:off x="3089381" y="1511611"/>
            <a:ext cx="1020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99286BA2-0EC0-7421-4BE9-3A4D64D5C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274" y="3297866"/>
            <a:ext cx="10278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source connectors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F7AFB9D-5C5B-A96A-DB1D-ACC9C5DA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094577" y="27835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26">
            <a:extLst>
              <a:ext uri="{FF2B5EF4-FFF2-40B4-BE49-F238E27FC236}">
                <a16:creationId xmlns:a16="http://schemas.microsoft.com/office/drawing/2014/main" id="{E9FBDB2B-78D5-A110-4C2C-4FB376C4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62636" y="27835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ata source Icon">
            <a:extLst>
              <a:ext uri="{FF2B5EF4-FFF2-40B4-BE49-F238E27FC236}">
                <a16:creationId xmlns:a16="http://schemas.microsoft.com/office/drawing/2014/main" id="{EC140928-06F3-1E30-B90F-79EFEC1A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63" y="2768097"/>
            <a:ext cx="488037" cy="48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df Icon">
            <a:extLst>
              <a:ext uri="{FF2B5EF4-FFF2-40B4-BE49-F238E27FC236}">
                <a16:creationId xmlns:a16="http://schemas.microsoft.com/office/drawing/2014/main" id="{23E4779A-29ED-2DF6-C461-1059E46B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9" y="3225498"/>
            <a:ext cx="740734" cy="7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cel Icon">
            <a:extLst>
              <a:ext uri="{FF2B5EF4-FFF2-40B4-BE49-F238E27FC236}">
                <a16:creationId xmlns:a16="http://schemas.microsoft.com/office/drawing/2014/main" id="{68676157-527D-117D-FE21-F63E59E6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81" y="32789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6">
            <a:extLst>
              <a:ext uri="{FF2B5EF4-FFF2-40B4-BE49-F238E27FC236}">
                <a16:creationId xmlns:a16="http://schemas.microsoft.com/office/drawing/2014/main" id="{5DAD05B3-CB4C-44F4-E843-3992D5CA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61623" y="33609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E44D2FC9-BB59-E368-B6FA-9A4DD448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4" y="28496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0F76A-FAAD-E5D5-61EF-F0B9DD34062E}"/>
              </a:ext>
            </a:extLst>
          </p:cNvPr>
          <p:cNvCxnSpPr>
            <a:cxnSpLocks/>
          </p:cNvCxnSpPr>
          <p:nvPr/>
        </p:nvCxnSpPr>
        <p:spPr>
          <a:xfrm flipV="1">
            <a:off x="1882559" y="3360915"/>
            <a:ext cx="2188928" cy="458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7">
            <a:extLst>
              <a:ext uri="{FF2B5EF4-FFF2-40B4-BE49-F238E27FC236}">
                <a16:creationId xmlns:a16="http://schemas.microsoft.com/office/drawing/2014/main" id="{9BF5A616-AB51-3726-9175-00AA61958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349" y="3094039"/>
            <a:ext cx="1049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pic>
        <p:nvPicPr>
          <p:cNvPr id="1034" name="Picture 10" descr="Python Icon">
            <a:extLst>
              <a:ext uri="{FF2B5EF4-FFF2-40B4-BE49-F238E27FC236}">
                <a16:creationId xmlns:a16="http://schemas.microsoft.com/office/drawing/2014/main" id="{3A4ACBB5-170A-6EA3-5FE3-9364077FE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528" y="3330846"/>
            <a:ext cx="731701" cy="7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LP natural language processing Icon">
            <a:extLst>
              <a:ext uri="{FF2B5EF4-FFF2-40B4-BE49-F238E27FC236}">
                <a16:creationId xmlns:a16="http://schemas.microsoft.com/office/drawing/2014/main" id="{F87E8FF9-D227-5700-34C0-B40B8154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83" y="2357758"/>
            <a:ext cx="677685" cy="6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2886BC-669A-1368-6497-487B2A3473EB}"/>
              </a:ext>
            </a:extLst>
          </p:cNvPr>
          <p:cNvSpPr txBox="1"/>
          <p:nvPr/>
        </p:nvSpPr>
        <p:spPr>
          <a:xfrm>
            <a:off x="6894102" y="4073645"/>
            <a:ext cx="1506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5CB21-748B-3319-70A6-0EF621E3EE84}"/>
              </a:ext>
            </a:extLst>
          </p:cNvPr>
          <p:cNvSpPr txBox="1"/>
          <p:nvPr/>
        </p:nvSpPr>
        <p:spPr>
          <a:xfrm>
            <a:off x="7272082" y="3071857"/>
            <a:ext cx="73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B2B4FA-49DC-2CCD-6F22-CB30E915B4A3}"/>
              </a:ext>
            </a:extLst>
          </p:cNvPr>
          <p:cNvSpPr txBox="1"/>
          <p:nvPr/>
        </p:nvSpPr>
        <p:spPr>
          <a:xfrm>
            <a:off x="6073452" y="3475370"/>
            <a:ext cx="1506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bucket </a:t>
            </a: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20" name="Graphic 31">
            <a:extLst>
              <a:ext uri="{FF2B5EF4-FFF2-40B4-BE49-F238E27FC236}">
                <a16:creationId xmlns:a16="http://schemas.microsoft.com/office/drawing/2014/main" id="{D88CF005-08D5-E1A2-EA91-DFAC4DEE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592340" y="29799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7">
            <a:extLst>
              <a:ext uri="{FF2B5EF4-FFF2-40B4-BE49-F238E27FC236}">
                <a16:creationId xmlns:a16="http://schemas.microsoft.com/office/drawing/2014/main" id="{E201EC83-937A-9486-F7A8-609036E3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482" y="3390645"/>
            <a:ext cx="1672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Conversion into csv / </a:t>
            </a:r>
            <a:r>
              <a:rPr lang="en-US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and store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CC3A02-2A82-1718-69CE-DDEA9C1B2372}"/>
              </a:ext>
            </a:extLst>
          </p:cNvPr>
          <p:cNvCxnSpPr>
            <a:cxnSpLocks/>
          </p:cNvCxnSpPr>
          <p:nvPr/>
        </p:nvCxnSpPr>
        <p:spPr>
          <a:xfrm flipV="1">
            <a:off x="5134300" y="3360915"/>
            <a:ext cx="1292171" cy="298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>
            <a:extLst>
              <a:ext uri="{FF2B5EF4-FFF2-40B4-BE49-F238E27FC236}">
                <a16:creationId xmlns:a16="http://schemas.microsoft.com/office/drawing/2014/main" id="{5BA7D8D2-03F7-F1FB-2808-B431DF8F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109" y="3021213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26" name="Graphic 10">
            <a:extLst>
              <a:ext uri="{FF2B5EF4-FFF2-40B4-BE49-F238E27FC236}">
                <a16:creationId xmlns:a16="http://schemas.microsoft.com/office/drawing/2014/main" id="{5AD87054-35BB-DDF4-34A3-C1732B33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75" y="2262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Neo4j Logo PNG Transparent &amp; SVG Vector - Freebie Supply">
            <a:extLst>
              <a:ext uri="{FF2B5EF4-FFF2-40B4-BE49-F238E27FC236}">
                <a16:creationId xmlns:a16="http://schemas.microsoft.com/office/drawing/2014/main" id="{68605F41-56ED-0FD4-4561-6310AF61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881" y="2243808"/>
            <a:ext cx="552843" cy="62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3">
            <a:extLst>
              <a:ext uri="{FF2B5EF4-FFF2-40B4-BE49-F238E27FC236}">
                <a16:creationId xmlns:a16="http://schemas.microsoft.com/office/drawing/2014/main" id="{FC5B1B1A-4D6A-66F2-500C-52FBB374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42" y="39399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F137196A-4FF6-0EB1-8794-9AB4073C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1000" y="4700098"/>
            <a:ext cx="1446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Neptune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3EDA8-EC22-FB2F-E1A7-B63A8BA6EA94}"/>
              </a:ext>
            </a:extLst>
          </p:cNvPr>
          <p:cNvCxnSpPr>
            <a:cxnSpLocks/>
          </p:cNvCxnSpPr>
          <p:nvPr/>
        </p:nvCxnSpPr>
        <p:spPr>
          <a:xfrm>
            <a:off x="7817322" y="3275709"/>
            <a:ext cx="583332" cy="32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Group 23">
            <a:extLst>
              <a:ext uri="{FF2B5EF4-FFF2-40B4-BE49-F238E27FC236}">
                <a16:creationId xmlns:a16="http://schemas.microsoft.com/office/drawing/2014/main" id="{29B9DB58-FAFF-D216-E76D-A9BF2470ACF2}"/>
              </a:ext>
            </a:extLst>
          </p:cNvPr>
          <p:cNvGrpSpPr>
            <a:grpSpLocks/>
          </p:cNvGrpSpPr>
          <p:nvPr/>
        </p:nvGrpSpPr>
        <p:grpSpPr bwMode="auto">
          <a:xfrm>
            <a:off x="7822552" y="2598390"/>
            <a:ext cx="1487487" cy="1584509"/>
            <a:chOff x="2674471" y="1567527"/>
            <a:chExt cx="1488360" cy="331243"/>
          </a:xfrm>
        </p:grpSpPr>
        <p:sp>
          <p:nvSpPr>
            <p:cNvPr id="1031" name="Freeform 51">
              <a:extLst>
                <a:ext uri="{FF2B5EF4-FFF2-40B4-BE49-F238E27FC236}">
                  <a16:creationId xmlns:a16="http://schemas.microsoft.com/office/drawing/2014/main" id="{DA64FFF4-9896-E1B8-B0BB-641AB5726932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33" name="Straight Arrow Connector 1032">
              <a:extLst>
                <a:ext uri="{FF2B5EF4-FFF2-40B4-BE49-F238E27FC236}">
                  <a16:creationId xmlns:a16="http://schemas.microsoft.com/office/drawing/2014/main" id="{DC2E13EC-3890-8CE0-8CF4-6D6F5BA262D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TextBox 12">
            <a:extLst>
              <a:ext uri="{FF2B5EF4-FFF2-40B4-BE49-F238E27FC236}">
                <a16:creationId xmlns:a16="http://schemas.microsoft.com/office/drawing/2014/main" id="{3A4D2927-B44B-14FC-46C9-BD8DA970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1000" y="2850381"/>
            <a:ext cx="10368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A401B-D41B-4464-FE1C-85B369E2D1B1}"/>
              </a:ext>
            </a:extLst>
          </p:cNvPr>
          <p:cNvSpPr txBox="1"/>
          <p:nvPr/>
        </p:nvSpPr>
        <p:spPr>
          <a:xfrm>
            <a:off x="9534581" y="3159712"/>
            <a:ext cx="2297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VPS EC2 instance for </a:t>
            </a:r>
            <a:r>
              <a:rPr lang="en-US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Fuseki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Ontology/OWL RDF graph – Query SPARQL – </a:t>
            </a:r>
          </a:p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Jena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Fuseki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7">
            <a:extLst>
              <a:ext uri="{FF2B5EF4-FFF2-40B4-BE49-F238E27FC236}">
                <a16:creationId xmlns:a16="http://schemas.microsoft.com/office/drawing/2014/main" id="{B79F0F8F-C86D-7AAC-90AC-7A8F41B2A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18" y="3892112"/>
            <a:ext cx="1415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Check Schema Amazon Athena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3FC07F95-1E73-FCF5-9B58-E38F6302A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024" y="3038069"/>
            <a:ext cx="8514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Design Semantic Modeling</a:t>
            </a:r>
          </a:p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(Protégé Editor)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35B779-9535-6274-BBC2-D19EF75988F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273523" y="3534243"/>
            <a:ext cx="425454" cy="11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Oval 1024">
            <a:extLst>
              <a:ext uri="{FF2B5EF4-FFF2-40B4-BE49-F238E27FC236}">
                <a16:creationId xmlns:a16="http://schemas.microsoft.com/office/drawing/2014/main" id="{5FEA7C12-7551-581B-562A-8E96BA82F2F4}"/>
              </a:ext>
            </a:extLst>
          </p:cNvPr>
          <p:cNvSpPr/>
          <p:nvPr/>
        </p:nvSpPr>
        <p:spPr bwMode="auto">
          <a:xfrm>
            <a:off x="6233700" y="2537611"/>
            <a:ext cx="329184" cy="33337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E7073266-7CF4-5D19-81AC-4BA18AA1591B}"/>
              </a:ext>
            </a:extLst>
          </p:cNvPr>
          <p:cNvSpPr/>
          <p:nvPr/>
        </p:nvSpPr>
        <p:spPr bwMode="auto">
          <a:xfrm>
            <a:off x="4221554" y="2749720"/>
            <a:ext cx="329184" cy="33337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DB439200-C77C-8552-53A0-246266D5AB73}"/>
              </a:ext>
            </a:extLst>
          </p:cNvPr>
          <p:cNvSpPr/>
          <p:nvPr/>
        </p:nvSpPr>
        <p:spPr bwMode="auto">
          <a:xfrm>
            <a:off x="94248" y="2339549"/>
            <a:ext cx="329184" cy="33337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676258DC-8621-D7B7-0BA3-250EE415E6A7}"/>
              </a:ext>
            </a:extLst>
          </p:cNvPr>
          <p:cNvSpPr/>
          <p:nvPr/>
        </p:nvSpPr>
        <p:spPr bwMode="auto">
          <a:xfrm>
            <a:off x="6897530" y="2575642"/>
            <a:ext cx="329184" cy="33337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487202BC-744C-1E0F-67EA-1069476C8FBD}"/>
              </a:ext>
            </a:extLst>
          </p:cNvPr>
          <p:cNvSpPr/>
          <p:nvPr/>
        </p:nvSpPr>
        <p:spPr bwMode="auto">
          <a:xfrm>
            <a:off x="7974413" y="2262250"/>
            <a:ext cx="329184" cy="33337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B6190AB7-D6D3-4710-6821-0472888E96A5}"/>
              </a:ext>
            </a:extLst>
          </p:cNvPr>
          <p:cNvSpPr/>
          <p:nvPr/>
        </p:nvSpPr>
        <p:spPr bwMode="auto">
          <a:xfrm>
            <a:off x="9273523" y="1890889"/>
            <a:ext cx="329184" cy="33337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9375A53-8D12-217B-AD43-6B70EDEFF159}"/>
              </a:ext>
            </a:extLst>
          </p:cNvPr>
          <p:cNvSpPr txBox="1"/>
          <p:nvPr/>
        </p:nvSpPr>
        <p:spPr>
          <a:xfrm>
            <a:off x="1451008" y="618359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Points mentioned in slide 2</a:t>
            </a:r>
            <a:r>
              <a:rPr lang="en-IN" baseline="30000" dirty="0"/>
              <a:t>nd</a:t>
            </a:r>
            <a:r>
              <a:rPr lang="en-IN" dirty="0"/>
              <a:t>.</a:t>
            </a:r>
          </a:p>
        </p:txBody>
      </p:sp>
      <p:pic>
        <p:nvPicPr>
          <p:cNvPr id="1024" name="Picture 2" descr="AWS Glue | Simplify ETL Data Processing with AWS Glue">
            <a:extLst>
              <a:ext uri="{FF2B5EF4-FFF2-40B4-BE49-F238E27FC236}">
                <a16:creationId xmlns:a16="http://schemas.microsoft.com/office/drawing/2014/main" id="{766183FD-AB2F-6CBF-7EB8-9FB00707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83" y="4278060"/>
            <a:ext cx="702646" cy="8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6" descr="Image Icon Outline Filled - Icon Shop - Download free icons for commercial  use">
            <a:extLst>
              <a:ext uri="{FF2B5EF4-FFF2-40B4-BE49-F238E27FC236}">
                <a16:creationId xmlns:a16="http://schemas.microsoft.com/office/drawing/2014/main" id="{00D22150-536C-9943-052F-5C217ED3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0" y="3954059"/>
            <a:ext cx="468256" cy="46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27">
            <a:extLst>
              <a:ext uri="{FF2B5EF4-FFF2-40B4-BE49-F238E27FC236}">
                <a16:creationId xmlns:a16="http://schemas.microsoft.com/office/drawing/2014/main" id="{48F14F68-4549-2CE1-5DD7-16CAEC19B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64" y="4429521"/>
            <a:ext cx="1798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Continue Data Pipeline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8BB17799-C83F-C9DE-2AF8-6F7F463AF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646" y="5594873"/>
            <a:ext cx="21691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SPARQL Endpoint used in Python Flask/Django and get output as API</a:t>
            </a:r>
          </a:p>
        </p:txBody>
      </p:sp>
    </p:spTree>
    <p:extLst>
      <p:ext uri="{BB962C8B-B14F-4D97-AF65-F5344CB8AC3E}">
        <p14:creationId xmlns:p14="http://schemas.microsoft.com/office/powerpoint/2010/main" val="91815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2BCE-129F-FEC6-1B9B-0212732C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8872-7421-475B-D7AE-9BA07BD8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F8C08-E0B5-83C4-BD8D-554121CD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8" y="674407"/>
            <a:ext cx="9550628" cy="5387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ADB5D3-AF8E-CF04-8468-3A013C7F1A5D}"/>
              </a:ext>
            </a:extLst>
          </p:cNvPr>
          <p:cNvSpPr txBox="1"/>
          <p:nvPr/>
        </p:nvSpPr>
        <p:spPr>
          <a:xfrm>
            <a:off x="1451008" y="618359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https://acadpubl.eu/jsi/2018-118-19/articles/19b/24.pdf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29CFB-B1A9-C1A1-6869-988A05A1D2A5}"/>
              </a:ext>
            </a:extLst>
          </p:cNvPr>
          <p:cNvSpPr txBox="1"/>
          <p:nvPr/>
        </p:nvSpPr>
        <p:spPr>
          <a:xfrm>
            <a:off x="1451008" y="648866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https://arxiv.org/pdf/2302.05019.pdf</a:t>
            </a:r>
          </a:p>
        </p:txBody>
      </p:sp>
    </p:spTree>
    <p:extLst>
      <p:ext uri="{BB962C8B-B14F-4D97-AF65-F5344CB8AC3E}">
        <p14:creationId xmlns:p14="http://schemas.microsoft.com/office/powerpoint/2010/main" val="317564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760D-B66D-9600-8EDE-7CBA5776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16" y="581378"/>
            <a:ext cx="9859099" cy="9671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Knowledge extraction tools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EE50-37B1-A4E3-0E38-DD3F3FB1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502" y="1612488"/>
            <a:ext cx="9324413" cy="46781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extraction tools and their usages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17DC4-CBB9-D24B-586E-B1607F05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02" y="2496457"/>
            <a:ext cx="8602133" cy="3041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3AC8E-02AD-E111-E10C-746BA8EA0CEF}"/>
              </a:ext>
            </a:extLst>
          </p:cNvPr>
          <p:cNvSpPr txBox="1"/>
          <p:nvPr/>
        </p:nvSpPr>
        <p:spPr>
          <a:xfrm>
            <a:off x="2568794" y="6417839"/>
            <a:ext cx="8055663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3" dirty="0"/>
              <a:t>Ref: https://acadpubl.eu/jsi/2018-118-19/articles/19b/24.pdf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A3CE7-349F-F6CA-42E4-7BBD73FA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0D63-1B15-440F-B7C5-40EDFE3F89DA}" type="datetime1">
              <a:rPr lang="en-US" smtClean="0"/>
              <a:t>4/14/2023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EBA4-D497-4B0A-061D-FC47D36C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6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Macan</vt:lpstr>
      <vt:lpstr>Times New Roman</vt:lpstr>
      <vt:lpstr>Office Theme</vt:lpstr>
      <vt:lpstr>Architecture</vt:lpstr>
      <vt:lpstr>PowerPoint Presentation</vt:lpstr>
      <vt:lpstr>PowerPoint Presentation</vt:lpstr>
      <vt:lpstr>PowerPoint Presentation</vt:lpstr>
      <vt:lpstr>Comparison of Knowledge extraction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Ronak Panchal</dc:creator>
  <cp:lastModifiedBy>Ronak Panchal</cp:lastModifiedBy>
  <cp:revision>26</cp:revision>
  <dcterms:created xsi:type="dcterms:W3CDTF">2023-04-05T15:49:04Z</dcterms:created>
  <dcterms:modified xsi:type="dcterms:W3CDTF">2023-04-14T13:56:04Z</dcterms:modified>
</cp:coreProperties>
</file>