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9"/>
  </p:notesMasterIdLst>
  <p:handoutMasterIdLst>
    <p:handoutMasterId r:id="rId110"/>
  </p:handoutMasterIdLst>
  <p:sldIdLst>
    <p:sldId id="364" r:id="rId2"/>
    <p:sldId id="365" r:id="rId3"/>
    <p:sldId id="256" r:id="rId4"/>
    <p:sldId id="259" r:id="rId5"/>
    <p:sldId id="257"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56" y="1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0B92210-E129-4FF4-9056-1BEF054B878F}" type="datetimeFigureOut">
              <a:rPr lang="en-US" smtClean="0"/>
              <a:pPr/>
              <a:t>4/26/2022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5F89B5A-8838-42B2-9A09-9E16D9CB6359}" type="slidenum">
              <a:rPr lang="en-GB" smtClean="0"/>
              <a:pPr/>
              <a:t>‹#›</a:t>
            </a:fld>
            <a:endParaRPr lang="en-GB"/>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B3B107-98C3-4C8C-9EEF-BA7BB26DF85F}" type="datetimeFigureOut">
              <a:rPr lang="en-US" smtClean="0"/>
              <a:pPr/>
              <a:t>4/26/2022</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36186B-A6AE-4963-B8D8-F54E7C61C8A5}"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0733828" y="1110597"/>
            <a:ext cx="2286000" cy="508000"/>
          </a:xfrm>
        </p:spPr>
        <p:txBody>
          <a:bodyPr/>
          <a:lstStyle/>
          <a:p>
            <a:fld id="{EEFC9B10-3CF6-414A-BE6C-786BE5741598}" type="datetime1">
              <a:rPr lang="en-IN" smtClean="0"/>
              <a:pPr/>
              <a:t>26-04-2022</a:t>
            </a:fld>
            <a:endParaRPr lang="en-IN"/>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IN"/>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61DB8AA3-BBCA-4831-B813-33C5FC3FB5E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B8088A7-CD69-402D-BE05-7E41B48276C0}" type="datetime1">
              <a:rPr lang="en-IN" smtClean="0"/>
              <a:pPr/>
              <a:t>26-04-2022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B8AA3-BBCA-4831-B813-33C5FC3FB5E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E5D6A6-6F7E-4289-8FEE-5CAB6E98B199}" type="datetime1">
              <a:rPr lang="en-IN" smtClean="0"/>
              <a:pPr/>
              <a:t>26-04-2022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B8AA3-BBCA-4831-B813-33C5FC3FB5E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0D69CB5B-B134-450A-BBD4-3196E7ADC68E}" type="datetime1">
              <a:rPr lang="en-IN" smtClean="0"/>
              <a:pPr/>
              <a:t>26-04-2022</a:t>
            </a:fld>
            <a:endParaRPr lang="en-IN"/>
          </a:p>
        </p:txBody>
      </p:sp>
      <p:sp>
        <p:nvSpPr>
          <p:cNvPr id="9" name="Slide Number Placeholder 8"/>
          <p:cNvSpPr>
            <a:spLocks noGrp="1"/>
          </p:cNvSpPr>
          <p:nvPr>
            <p:ph type="sldNum" sz="quarter" idx="15"/>
          </p:nvPr>
        </p:nvSpPr>
        <p:spPr/>
        <p:txBody>
          <a:bodyPr rtlCol="0"/>
          <a:lstStyle/>
          <a:p>
            <a:fld id="{61DB8AA3-BBCA-4831-B813-33C5FC3FB5EF}"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54E745BF-DBC8-4618-A26B-6797441D2297}" type="datetime1">
              <a:rPr lang="en-IN" smtClean="0"/>
              <a:pPr/>
              <a:t>26-04-2022</a:t>
            </a:fld>
            <a:endParaRPr lang="en-IN"/>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IN"/>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61DB8AA3-BBCA-4831-B813-33C5FC3FB5EF}"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A06A2AD4-8710-46DF-8D82-3588FE78584C}" type="datetime1">
              <a:rPr lang="en-IN" smtClean="0"/>
              <a:pPr/>
              <a:t>26-04-2022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DB8AA3-BBCA-4831-B813-33C5FC3FB5EF}" type="slidenum">
              <a:rPr lang="en-IN" smtClean="0"/>
              <a:pPr/>
              <a:t>‹#›</a:t>
            </a:fld>
            <a:endParaRPr lang="en-IN"/>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074676F5-985A-410E-AFA3-BAB95A123B14}" type="datetime1">
              <a:rPr lang="en-IN" smtClean="0"/>
              <a:pPr/>
              <a:t>26-04-2022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DB8AA3-BBCA-4831-B813-33C5FC3FB5EF}" type="slidenum">
              <a:rPr lang="en-IN" smtClean="0"/>
              <a:pPr/>
              <a:t>‹#›</a:t>
            </a:fld>
            <a:endParaRPr lang="en-IN"/>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E281CAFD-0E73-444A-92DC-98523C9E8EED}" type="datetime1">
              <a:rPr lang="en-IN" smtClean="0"/>
              <a:pPr/>
              <a:t>26-04-2022</a:t>
            </a:fld>
            <a:endParaRPr lang="en-IN"/>
          </a:p>
        </p:txBody>
      </p:sp>
      <p:sp>
        <p:nvSpPr>
          <p:cNvPr id="7" name="Slide Number Placeholder 6"/>
          <p:cNvSpPr>
            <a:spLocks noGrp="1"/>
          </p:cNvSpPr>
          <p:nvPr>
            <p:ph type="sldNum" sz="quarter" idx="11"/>
          </p:nvPr>
        </p:nvSpPr>
        <p:spPr/>
        <p:txBody>
          <a:bodyPr rtlCol="0"/>
          <a:lstStyle/>
          <a:p>
            <a:fld id="{61DB8AA3-BBCA-4831-B813-33C5FC3FB5EF}"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74F27C-E9CE-4403-9C50-F78ADBC062E1}" type="datetime1">
              <a:rPr lang="en-IN" smtClean="0"/>
              <a:pPr/>
              <a:t>26-04-2022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DB8AA3-BBCA-4831-B813-33C5FC3FB5E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9D0750C1-71E6-4E3A-AB9A-DAF3BAEFB889}" type="datetime1">
              <a:rPr lang="en-IN" smtClean="0"/>
              <a:pPr/>
              <a:t>26-04-2022</a:t>
            </a:fld>
            <a:endParaRPr lang="en-IN"/>
          </a:p>
        </p:txBody>
      </p:sp>
      <p:sp>
        <p:nvSpPr>
          <p:cNvPr id="22" name="Slide Number Placeholder 21"/>
          <p:cNvSpPr>
            <a:spLocks noGrp="1"/>
          </p:cNvSpPr>
          <p:nvPr>
            <p:ph type="sldNum" sz="quarter" idx="15"/>
          </p:nvPr>
        </p:nvSpPr>
        <p:spPr/>
        <p:txBody>
          <a:bodyPr rtlCol="0"/>
          <a:lstStyle/>
          <a:p>
            <a:fld id="{61DB8AA3-BBCA-4831-B813-33C5FC3FB5EF}"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9DA4957-5CF5-4C87-9562-EFBC9C4F1ED9}" type="datetime1">
              <a:rPr lang="en-IN" smtClean="0"/>
              <a:pPr/>
              <a:t>26-04-2022</a:t>
            </a:fld>
            <a:endParaRPr lang="en-IN"/>
          </a:p>
        </p:txBody>
      </p:sp>
      <p:sp>
        <p:nvSpPr>
          <p:cNvPr id="18" name="Slide Number Placeholder 17"/>
          <p:cNvSpPr>
            <a:spLocks noGrp="1"/>
          </p:cNvSpPr>
          <p:nvPr>
            <p:ph type="sldNum" sz="quarter" idx="11"/>
          </p:nvPr>
        </p:nvSpPr>
        <p:spPr/>
        <p:txBody>
          <a:bodyPr rtlCol="0"/>
          <a:lstStyle/>
          <a:p>
            <a:fld id="{61DB8AA3-BBCA-4831-B813-33C5FC3FB5EF}"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4E5A570D-C624-44CD-A5DA-83E65932C5AE}" type="datetime1">
              <a:rPr lang="en-IN" smtClean="0"/>
              <a:pPr/>
              <a:t>26-04-2022</a:t>
            </a:fld>
            <a:endParaRPr lang="en-IN"/>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61DB8AA3-BBCA-4831-B813-33C5FC3FB5E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3schools.com/python/python_pip.asp" TargetMode="External"/><Relationship Id="rId2" Type="http://schemas.openxmlformats.org/officeDocument/2006/relationships/hyperlink" Target="https://www.w3schools.com/python/default.as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3DA95-B3C4-46C4-B40E-525AEA91AEF4}"/>
              </a:ext>
            </a:extLst>
          </p:cNvPr>
          <p:cNvSpPr>
            <a:spLocks noGrp="1"/>
          </p:cNvSpPr>
          <p:nvPr>
            <p:ph type="title"/>
          </p:nvPr>
        </p:nvSpPr>
        <p:spPr/>
        <p:txBody>
          <a:bodyPr/>
          <a:lstStyle/>
          <a:p>
            <a:r>
              <a:rPr lang="en-IN" dirty="0"/>
              <a:t>What is NumPy?</a:t>
            </a:r>
          </a:p>
        </p:txBody>
      </p:sp>
      <p:sp>
        <p:nvSpPr>
          <p:cNvPr id="3" name="Content Placeholder 2">
            <a:extLst>
              <a:ext uri="{FF2B5EF4-FFF2-40B4-BE49-F238E27FC236}">
                <a16:creationId xmlns:a16="http://schemas.microsoft.com/office/drawing/2014/main" id="{0BECDCF7-0920-4B55-8D9C-CEBB5DD37291}"/>
              </a:ext>
            </a:extLst>
          </p:cNvPr>
          <p:cNvSpPr>
            <a:spLocks noGrp="1"/>
          </p:cNvSpPr>
          <p:nvPr>
            <p:ph sz="quarter" idx="1"/>
          </p:nvPr>
        </p:nvSpPr>
        <p:spPr/>
        <p:txBody>
          <a:bodyPr>
            <a:normAutofit fontScale="92500"/>
          </a:bodyPr>
          <a:lstStyle/>
          <a:p>
            <a:r>
              <a:rPr lang="en-US" dirty="0"/>
              <a:t>NumPy is a Python library used for working with arrays.</a:t>
            </a:r>
          </a:p>
          <a:p>
            <a:endParaRPr lang="en-US" dirty="0"/>
          </a:p>
          <a:p>
            <a:r>
              <a:rPr lang="en-US" dirty="0"/>
              <a:t>It also has functions for working in domain of linear algebra, </a:t>
            </a:r>
            <a:r>
              <a:rPr lang="en-US" dirty="0" err="1"/>
              <a:t>fourier</a:t>
            </a:r>
            <a:r>
              <a:rPr lang="en-US" dirty="0"/>
              <a:t> transform, and matrices.</a:t>
            </a:r>
          </a:p>
          <a:p>
            <a:endParaRPr lang="en-US" dirty="0"/>
          </a:p>
          <a:p>
            <a:r>
              <a:rPr lang="en-US" dirty="0"/>
              <a:t>NumPy was created in 2005 by Travis Oliphant. It is an open source project and you can use it freely.</a:t>
            </a:r>
          </a:p>
          <a:p>
            <a:endParaRPr lang="en-US" dirty="0"/>
          </a:p>
          <a:p>
            <a:r>
              <a:rPr lang="en-US" dirty="0"/>
              <a:t>NumPy stands for Numerical Python.</a:t>
            </a:r>
          </a:p>
          <a:p>
            <a:pPr marL="0" indent="0">
              <a:buNone/>
            </a:pPr>
            <a:endParaRPr lang="en-US" dirty="0"/>
          </a:p>
          <a:p>
            <a:r>
              <a:rPr lang="en-US" dirty="0"/>
              <a:t>NumPy is a Python library and is written partially in Python, but most of the parts that require fast computation are written in C or C++.</a:t>
            </a:r>
            <a:endParaRPr lang="en-IN" dirty="0"/>
          </a:p>
        </p:txBody>
      </p:sp>
      <p:sp>
        <p:nvSpPr>
          <p:cNvPr id="4" name="Slide Number Placeholder 3">
            <a:extLst>
              <a:ext uri="{FF2B5EF4-FFF2-40B4-BE49-F238E27FC236}">
                <a16:creationId xmlns:a16="http://schemas.microsoft.com/office/drawing/2014/main" id="{6CAE2B67-1428-4EED-B5C0-99F6F315C4CF}"/>
              </a:ext>
            </a:extLst>
          </p:cNvPr>
          <p:cNvSpPr>
            <a:spLocks noGrp="1"/>
          </p:cNvSpPr>
          <p:nvPr>
            <p:ph type="sldNum" sz="quarter" idx="15"/>
          </p:nvPr>
        </p:nvSpPr>
        <p:spPr/>
        <p:txBody>
          <a:bodyPr/>
          <a:lstStyle/>
          <a:p>
            <a:fld id="{61DB8AA3-BBCA-4831-B813-33C5FC3FB5EF}" type="slidenum">
              <a:rPr lang="en-IN" smtClean="0"/>
              <a:pPr/>
              <a:t>1</a:t>
            </a:fld>
            <a:endParaRPr lang="en-IN"/>
          </a:p>
        </p:txBody>
      </p:sp>
    </p:spTree>
    <p:extLst>
      <p:ext uri="{BB962C8B-B14F-4D97-AF65-F5344CB8AC3E}">
        <p14:creationId xmlns:p14="http://schemas.microsoft.com/office/powerpoint/2010/main" val="956136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53427-0CCB-41DE-B7DE-E83C3A1975D2}"/>
              </a:ext>
            </a:extLst>
          </p:cNvPr>
          <p:cNvSpPr>
            <a:spLocks noGrp="1"/>
          </p:cNvSpPr>
          <p:nvPr>
            <p:ph type="title"/>
          </p:nvPr>
        </p:nvSpPr>
        <p:spPr/>
        <p:txBody>
          <a:bodyPr/>
          <a:lstStyle/>
          <a:p>
            <a:endParaRPr lang="en-IN" dirty="0"/>
          </a:p>
        </p:txBody>
      </p:sp>
      <p:sp>
        <p:nvSpPr>
          <p:cNvPr id="4" name="Rectangle 1">
            <a:extLst>
              <a:ext uri="{FF2B5EF4-FFF2-40B4-BE49-F238E27FC236}">
                <a16:creationId xmlns:a16="http://schemas.microsoft.com/office/drawing/2014/main" id="{C621733A-37CF-4805-8207-32468D2F57DD}"/>
              </a:ext>
            </a:extLst>
          </p:cNvPr>
          <p:cNvSpPr>
            <a:spLocks noGrp="1" noChangeArrowheads="1"/>
          </p:cNvSpPr>
          <p:nvPr>
            <p:ph sz="quarter" idx="1"/>
          </p:nvPr>
        </p:nvSpPr>
        <p:spPr bwMode="auto">
          <a:xfrm>
            <a:off x="760396" y="3231901"/>
            <a:ext cx="10593404" cy="15387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136" tIns="152352" rIns="-203136" bIns="1523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Verdana" panose="020B0604030504040204" pitchFamily="34" charset="0"/>
              </a:rPr>
              <a:t>type():</a:t>
            </a:r>
            <a:r>
              <a:rPr kumimoji="0" lang="en-US" altLang="en-US" sz="2000" b="0" i="0" u="none" strike="noStrike" cap="none" normalizeH="0" baseline="0" dirty="0">
                <a:ln>
                  <a:noFill/>
                </a:ln>
                <a:solidFill>
                  <a:srgbClr val="000000"/>
                </a:solidFill>
                <a:effectLst/>
                <a:latin typeface="Verdana" panose="020B0604030504040204" pitchFamily="34" charset="0"/>
              </a:rPr>
              <a:t> This built-in Python function tells us the type of the object passed to it. Like in above code it shows that </a:t>
            </a:r>
            <a:r>
              <a:rPr kumimoji="0" lang="en-US" altLang="en-US" sz="2000" b="0" i="0" u="none" strike="noStrike" cap="none" normalizeH="0" baseline="0" dirty="0">
                <a:ln>
                  <a:noFill/>
                </a:ln>
                <a:solidFill>
                  <a:srgbClr val="DC143C"/>
                </a:solidFill>
                <a:effectLst/>
                <a:latin typeface="Consolas" panose="020B0609020204030204" pitchFamily="49" charset="0"/>
              </a:rPr>
              <a:t>arr</a:t>
            </a:r>
            <a:r>
              <a:rPr kumimoji="0" lang="en-US" altLang="en-US" sz="2000" b="0" i="0" u="none" strike="noStrike" cap="none" normalizeH="0" baseline="0" dirty="0">
                <a:ln>
                  <a:noFill/>
                </a:ln>
                <a:solidFill>
                  <a:srgbClr val="000000"/>
                </a:solidFill>
                <a:effectLst/>
                <a:latin typeface="Verdana" panose="020B0604030504040204" pitchFamily="34" charset="0"/>
              </a:rPr>
              <a:t> is </a:t>
            </a:r>
            <a:r>
              <a:rPr kumimoji="0" lang="en-US" altLang="en-US" sz="2000" b="0" i="0" u="none" strike="noStrike" cap="none" normalizeH="0" baseline="0" dirty="0" err="1">
                <a:ln>
                  <a:noFill/>
                </a:ln>
                <a:solidFill>
                  <a:srgbClr val="DC143C"/>
                </a:solidFill>
                <a:effectLst/>
                <a:latin typeface="Consolas" panose="020B0609020204030204" pitchFamily="49" charset="0"/>
              </a:rPr>
              <a:t>numpy.ndarray</a:t>
            </a:r>
            <a:r>
              <a:rPr kumimoji="0" lang="en-US" altLang="en-US" sz="2000" b="0" i="0" u="none" strike="noStrike" cap="none" normalizeH="0" baseline="0" dirty="0">
                <a:ln>
                  <a:noFill/>
                </a:ln>
                <a:solidFill>
                  <a:srgbClr val="000000"/>
                </a:solidFill>
                <a:effectLst/>
                <a:latin typeface="Verdana" panose="020B0604030504040204" pitchFamily="34" charset="0"/>
              </a:rPr>
              <a:t> type.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To create an </a:t>
            </a:r>
            <a:r>
              <a:rPr kumimoji="0" lang="en-US" altLang="en-US" sz="2000" b="0" i="0" u="none" strike="noStrike" cap="none" normalizeH="0" baseline="0" dirty="0" err="1">
                <a:ln>
                  <a:noFill/>
                </a:ln>
                <a:solidFill>
                  <a:srgbClr val="DC143C"/>
                </a:solidFill>
                <a:effectLst/>
                <a:latin typeface="Consolas" panose="020B0609020204030204" pitchFamily="49" charset="0"/>
              </a:rPr>
              <a:t>ndarray</a:t>
            </a:r>
            <a:r>
              <a:rPr kumimoji="0" lang="en-US" altLang="en-US" sz="2000" b="0" i="0" u="none" strike="noStrike" cap="none" normalizeH="0" baseline="0" dirty="0">
                <a:ln>
                  <a:noFill/>
                </a:ln>
                <a:solidFill>
                  <a:srgbClr val="000000"/>
                </a:solidFill>
                <a:effectLst/>
                <a:latin typeface="Verdana" panose="020B0604030504040204" pitchFamily="34" charset="0"/>
              </a:rPr>
              <a:t>, we can pass a list, tuple or any array-like object into the </a:t>
            </a:r>
            <a:r>
              <a:rPr kumimoji="0" lang="en-US" altLang="en-US" sz="2000" b="0" i="0" u="none" strike="noStrike" cap="none" normalizeH="0" baseline="0" dirty="0">
                <a:ln>
                  <a:noFill/>
                </a:ln>
                <a:solidFill>
                  <a:srgbClr val="DC143C"/>
                </a:solidFill>
                <a:effectLst/>
                <a:latin typeface="Consolas" panose="020B0609020204030204" pitchFamily="49" charset="0"/>
              </a:rPr>
              <a:t>array()</a:t>
            </a:r>
            <a:r>
              <a:rPr kumimoji="0" lang="en-US" altLang="en-US" sz="2000" b="0" i="0" u="none" strike="noStrike" cap="none" normalizeH="0" baseline="0" dirty="0">
                <a:ln>
                  <a:noFill/>
                </a:ln>
                <a:solidFill>
                  <a:srgbClr val="000000"/>
                </a:solidFill>
                <a:effectLst/>
                <a:latin typeface="Verdana" panose="020B0604030504040204" pitchFamily="34" charset="0"/>
              </a:rPr>
              <a:t> method, and it will be converted into an </a:t>
            </a:r>
            <a:r>
              <a:rPr kumimoji="0" lang="en-US" altLang="en-US" sz="2000" b="0" i="0" u="none" strike="noStrike" cap="none" normalizeH="0" baseline="0" dirty="0" err="1">
                <a:ln>
                  <a:noFill/>
                </a:ln>
                <a:solidFill>
                  <a:srgbClr val="DC143C"/>
                </a:solidFill>
                <a:effectLst/>
                <a:latin typeface="Consolas" panose="020B0609020204030204" pitchFamily="49" charset="0"/>
              </a:rPr>
              <a:t>ndarray</a:t>
            </a:r>
            <a:r>
              <a:rPr kumimoji="0" lang="en-US" altLang="en-US" sz="2000" b="0" i="0" u="none" strike="noStrike" cap="none" normalizeH="0" baseline="0" dirty="0">
                <a:ln>
                  <a:noFill/>
                </a:ln>
                <a:solidFill>
                  <a:srgbClr val="000000"/>
                </a:solidFill>
                <a:effectLst/>
                <a:latin typeface="Verdana" panose="020B0604030504040204" pitchFamily="34"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5"/>
          </p:nvPr>
        </p:nvSpPr>
        <p:spPr/>
        <p:txBody>
          <a:bodyPr/>
          <a:lstStyle/>
          <a:p>
            <a:fld id="{61DB8AA3-BBCA-4831-B813-33C5FC3FB5EF}" type="slidenum">
              <a:rPr lang="en-IN" smtClean="0"/>
              <a:pPr/>
              <a:t>10</a:t>
            </a:fld>
            <a:endParaRPr lang="en-IN"/>
          </a:p>
        </p:txBody>
      </p:sp>
    </p:spTree>
    <p:extLst>
      <p:ext uri="{BB962C8B-B14F-4D97-AF65-F5344CB8AC3E}">
        <p14:creationId xmlns:p14="http://schemas.microsoft.com/office/powerpoint/2010/main" val="178513346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Iterating Array With Different Data Types</a:t>
            </a:r>
          </a:p>
        </p:txBody>
      </p:sp>
      <p:sp>
        <p:nvSpPr>
          <p:cNvPr id="3" name="Content Placeholder 2"/>
          <p:cNvSpPr>
            <a:spLocks noGrp="1"/>
          </p:cNvSpPr>
          <p:nvPr>
            <p:ph sz="quarter" idx="1"/>
          </p:nvPr>
        </p:nvSpPr>
        <p:spPr/>
        <p:txBody>
          <a:bodyPr/>
          <a:lstStyle/>
          <a:p>
            <a:pPr>
              <a:buFont typeface="Wingdings" pitchFamily="2" charset="2"/>
              <a:buChar char="Ø"/>
            </a:pPr>
            <a:r>
              <a:rPr lang="en-GB" dirty="0"/>
              <a:t>We can use </a:t>
            </a:r>
            <a:r>
              <a:rPr lang="en-GB" dirty="0" err="1"/>
              <a:t>op_dtypes</a:t>
            </a:r>
            <a:r>
              <a:rPr lang="en-GB" dirty="0"/>
              <a:t> argument and pass it the expected </a:t>
            </a:r>
            <a:r>
              <a:rPr lang="en-GB" dirty="0" err="1"/>
              <a:t>datatype</a:t>
            </a:r>
            <a:r>
              <a:rPr lang="en-GB" dirty="0"/>
              <a:t> to change the </a:t>
            </a:r>
            <a:r>
              <a:rPr lang="en-GB" dirty="0" err="1"/>
              <a:t>datatype</a:t>
            </a:r>
            <a:r>
              <a:rPr lang="en-GB" dirty="0"/>
              <a:t> of elements while iterating.</a:t>
            </a:r>
          </a:p>
          <a:p>
            <a:pPr>
              <a:buFont typeface="Wingdings" pitchFamily="2" charset="2"/>
              <a:buChar char="Ø"/>
            </a:pPr>
            <a:r>
              <a:rPr lang="en-GB" dirty="0"/>
              <a:t>NumPy does not change the data type of the element in-place (where the element is in array) so it needs some other space to perform this action, that extra space is called buffer, and in order to enable it in nditer() we pass flags=['buffered'].</a:t>
            </a:r>
          </a:p>
          <a:p>
            <a:pPr>
              <a:buNone/>
            </a:pPr>
            <a:endParaRPr lang="en-GB" dirty="0"/>
          </a:p>
          <a:p>
            <a:endParaRPr lang="en-GB"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100</a:t>
            </a:fld>
            <a:endParaRPr lang="en-IN"/>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sp>
        <p:nvSpPr>
          <p:cNvPr id="3" name="Content Placeholder 2"/>
          <p:cNvSpPr>
            <a:spLocks noGrp="1"/>
          </p:cNvSpPr>
          <p:nvPr>
            <p:ph sz="quarter" idx="1"/>
          </p:nvPr>
        </p:nvSpPr>
        <p:spPr/>
        <p:txBody>
          <a:bodyPr/>
          <a:lstStyle/>
          <a:p>
            <a:pPr>
              <a:buFont typeface="Wingdings" pitchFamily="2" charset="2"/>
              <a:buChar char="Ø"/>
            </a:pPr>
            <a:r>
              <a:rPr lang="en-GB" dirty="0"/>
              <a:t>Iterate through the array as a string:</a:t>
            </a:r>
          </a:p>
          <a:p>
            <a:pPr>
              <a:buNone/>
            </a:pPr>
            <a:r>
              <a:rPr lang="en-GB" dirty="0"/>
              <a:t>	</a:t>
            </a:r>
          </a:p>
          <a:p>
            <a:pPr>
              <a:buNone/>
            </a:pPr>
            <a:r>
              <a:rPr lang="en-GB" dirty="0"/>
              <a:t>	import numpy as np</a:t>
            </a:r>
            <a:br>
              <a:rPr lang="en-GB" dirty="0"/>
            </a:br>
            <a:r>
              <a:rPr lang="en-GB" dirty="0"/>
              <a:t>arr = np.array([1, 2, 3])</a:t>
            </a:r>
            <a:br>
              <a:rPr lang="en-GB" dirty="0"/>
            </a:br>
            <a:r>
              <a:rPr lang="en-GB" dirty="0"/>
              <a:t>for x in np.nditer(arr, flags=['buffered'], </a:t>
            </a:r>
            <a:r>
              <a:rPr lang="en-GB" dirty="0" err="1"/>
              <a:t>op_dtypes</a:t>
            </a:r>
            <a:r>
              <a:rPr lang="en-GB" dirty="0"/>
              <a:t>=['S']):</a:t>
            </a:r>
            <a:br>
              <a:rPr lang="en-GB" dirty="0"/>
            </a:br>
            <a:r>
              <a:rPr lang="en-GB" dirty="0"/>
              <a:t>  print(x)</a:t>
            </a:r>
          </a:p>
          <a:p>
            <a:pPr>
              <a:buNone/>
            </a:pPr>
            <a:endParaRPr lang="en-GB" dirty="0"/>
          </a:p>
          <a:p>
            <a:pPr>
              <a:buNone/>
            </a:pPr>
            <a:r>
              <a:rPr lang="en-GB" dirty="0"/>
              <a:t>OutPut:</a:t>
            </a:r>
          </a:p>
          <a:p>
            <a:pPr>
              <a:buNone/>
            </a:pPr>
            <a:br>
              <a:rPr lang="en-GB" dirty="0"/>
            </a:br>
            <a:endParaRPr lang="en-GB" dirty="0"/>
          </a:p>
        </p:txBody>
      </p:sp>
      <p:pic>
        <p:nvPicPr>
          <p:cNvPr id="5" name="Picture 2"/>
          <p:cNvPicPr>
            <a:picLocks noChangeAspect="1" noChangeArrowheads="1"/>
          </p:cNvPicPr>
          <p:nvPr/>
        </p:nvPicPr>
        <p:blipFill>
          <a:blip r:embed="rId2"/>
          <a:srcRect/>
          <a:stretch>
            <a:fillRect/>
          </a:stretch>
        </p:blipFill>
        <p:spPr bwMode="auto">
          <a:xfrm>
            <a:off x="764812" y="5290094"/>
            <a:ext cx="815794" cy="940889"/>
          </a:xfrm>
          <a:prstGeom prst="rect">
            <a:avLst/>
          </a:prstGeom>
          <a:noFill/>
          <a:ln w="9525">
            <a:noFill/>
            <a:miter lim="800000"/>
            <a:headEnd/>
            <a:tailEnd/>
          </a:ln>
          <a:effectLst/>
        </p:spPr>
      </p:pic>
      <p:sp>
        <p:nvSpPr>
          <p:cNvPr id="6" name="Slide Number Placeholder 5"/>
          <p:cNvSpPr>
            <a:spLocks noGrp="1"/>
          </p:cNvSpPr>
          <p:nvPr>
            <p:ph type="sldNum" sz="quarter" idx="15"/>
          </p:nvPr>
        </p:nvSpPr>
        <p:spPr/>
        <p:txBody>
          <a:bodyPr/>
          <a:lstStyle/>
          <a:p>
            <a:fld id="{61DB8AA3-BBCA-4831-B813-33C5FC3FB5EF}" type="slidenum">
              <a:rPr lang="en-IN" smtClean="0"/>
              <a:pPr/>
              <a:t>101</a:t>
            </a:fld>
            <a:endParaRPr lang="en-IN"/>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Iterating With Different Step Size</a:t>
            </a:r>
          </a:p>
        </p:txBody>
      </p:sp>
      <p:sp>
        <p:nvSpPr>
          <p:cNvPr id="3" name="Content Placeholder 2"/>
          <p:cNvSpPr>
            <a:spLocks noGrp="1"/>
          </p:cNvSpPr>
          <p:nvPr>
            <p:ph sz="quarter" idx="1"/>
          </p:nvPr>
        </p:nvSpPr>
        <p:spPr/>
        <p:txBody>
          <a:bodyPr>
            <a:normAutofit fontScale="92500"/>
          </a:bodyPr>
          <a:lstStyle/>
          <a:p>
            <a:pPr>
              <a:buFont typeface="Wingdings" pitchFamily="2" charset="2"/>
              <a:buChar char="Ø"/>
            </a:pPr>
            <a:r>
              <a:rPr lang="en-GB" dirty="0"/>
              <a:t>We can use filtering and followed by iteration.</a:t>
            </a:r>
          </a:p>
          <a:p>
            <a:pPr>
              <a:buNone/>
            </a:pPr>
            <a:endParaRPr lang="en-GB" dirty="0"/>
          </a:p>
          <a:p>
            <a:pPr>
              <a:buNone/>
            </a:pPr>
            <a:r>
              <a:rPr lang="en-GB" dirty="0"/>
              <a:t>	Example</a:t>
            </a:r>
          </a:p>
          <a:p>
            <a:pPr>
              <a:buFont typeface="Wingdings" pitchFamily="2" charset="2"/>
              <a:buChar char="Ø"/>
            </a:pPr>
            <a:r>
              <a:rPr lang="en-GB" dirty="0"/>
              <a:t>Iterate through every scalar element of the 2D array skipping 1 element:</a:t>
            </a:r>
          </a:p>
          <a:p>
            <a:pPr>
              <a:buNone/>
            </a:pPr>
            <a:r>
              <a:rPr lang="en-GB" dirty="0"/>
              <a:t>	</a:t>
            </a:r>
          </a:p>
          <a:p>
            <a:pPr>
              <a:buNone/>
            </a:pPr>
            <a:r>
              <a:rPr lang="en-GB" dirty="0"/>
              <a:t>	import numpy as np</a:t>
            </a:r>
            <a:br>
              <a:rPr lang="en-GB" dirty="0"/>
            </a:br>
            <a:r>
              <a:rPr lang="en-GB" dirty="0"/>
              <a:t>arr = np.array([[1, 2, 3, 4], [5, 6, 7, 8]])</a:t>
            </a:r>
            <a:br>
              <a:rPr lang="en-GB" dirty="0"/>
            </a:br>
            <a:r>
              <a:rPr lang="en-GB" dirty="0"/>
              <a:t>for x in np.nditer(arr[:, ::2]):</a:t>
            </a:r>
            <a:br>
              <a:rPr lang="en-GB" dirty="0"/>
            </a:br>
            <a:r>
              <a:rPr lang="en-GB" dirty="0"/>
              <a:t>  print(x)</a:t>
            </a:r>
          </a:p>
          <a:p>
            <a:endParaRPr lang="en-GB" dirty="0"/>
          </a:p>
          <a:p>
            <a:pPr>
              <a:buNone/>
            </a:pPr>
            <a:br>
              <a:rPr lang="en-GB" dirty="0"/>
            </a:br>
            <a:endParaRPr lang="en-GB"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102</a:t>
            </a:fld>
            <a:endParaRPr lang="en-I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Output</a:t>
            </a:r>
          </a:p>
        </p:txBody>
      </p:sp>
      <p:pic>
        <p:nvPicPr>
          <p:cNvPr id="37890" name="Picture 2"/>
          <p:cNvPicPr>
            <a:picLocks noGrp="1" noChangeAspect="1" noChangeArrowheads="1"/>
          </p:cNvPicPr>
          <p:nvPr>
            <p:ph sz="quarter" idx="1"/>
          </p:nvPr>
        </p:nvPicPr>
        <p:blipFill>
          <a:blip r:embed="rId2"/>
          <a:srcRect/>
          <a:stretch>
            <a:fillRect/>
          </a:stretch>
        </p:blipFill>
        <p:spPr bwMode="auto">
          <a:xfrm>
            <a:off x="754334" y="1885043"/>
            <a:ext cx="721769" cy="1038225"/>
          </a:xfrm>
          <a:prstGeom prst="rect">
            <a:avLst/>
          </a:prstGeom>
          <a:noFill/>
          <a:ln w="9525">
            <a:noFill/>
            <a:miter lim="800000"/>
            <a:headEnd/>
            <a:tailEnd/>
          </a:ln>
          <a:effectLst/>
        </p:spPr>
      </p:pic>
      <p:sp>
        <p:nvSpPr>
          <p:cNvPr id="4" name="Slide Number Placeholder 3"/>
          <p:cNvSpPr>
            <a:spLocks noGrp="1"/>
          </p:cNvSpPr>
          <p:nvPr>
            <p:ph type="sldNum" sz="quarter" idx="15"/>
          </p:nvPr>
        </p:nvSpPr>
        <p:spPr/>
        <p:txBody>
          <a:bodyPr/>
          <a:lstStyle/>
          <a:p>
            <a:fld id="{61DB8AA3-BBCA-4831-B813-33C5FC3FB5EF}" type="slidenum">
              <a:rPr lang="en-IN" smtClean="0"/>
              <a:pPr/>
              <a:t>103</a:t>
            </a:fld>
            <a:endParaRPr lang="en-IN"/>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Enumerated Iteration Using ndenumerate()</a:t>
            </a:r>
          </a:p>
        </p:txBody>
      </p:sp>
      <p:sp>
        <p:nvSpPr>
          <p:cNvPr id="3" name="Content Placeholder 2"/>
          <p:cNvSpPr>
            <a:spLocks noGrp="1"/>
          </p:cNvSpPr>
          <p:nvPr>
            <p:ph sz="quarter" idx="1"/>
          </p:nvPr>
        </p:nvSpPr>
        <p:spPr/>
        <p:txBody>
          <a:bodyPr/>
          <a:lstStyle/>
          <a:p>
            <a:pPr>
              <a:buFont typeface="Wingdings" pitchFamily="2" charset="2"/>
              <a:buChar char="Ø"/>
            </a:pPr>
            <a:r>
              <a:rPr lang="en-GB" dirty="0"/>
              <a:t>Enumeration means mentioning sequence number of </a:t>
            </a:r>
            <a:r>
              <a:rPr lang="en-GB" dirty="0" err="1"/>
              <a:t>somethings</a:t>
            </a:r>
            <a:r>
              <a:rPr lang="en-GB" dirty="0"/>
              <a:t> one by one.</a:t>
            </a:r>
          </a:p>
          <a:p>
            <a:pPr>
              <a:buFont typeface="Wingdings" pitchFamily="2" charset="2"/>
              <a:buChar char="Ø"/>
            </a:pPr>
            <a:r>
              <a:rPr lang="en-GB" dirty="0"/>
              <a:t>Sometimes we require corresponding index of the element while iterating, the ndenumerate() method can be used for those </a:t>
            </a:r>
            <a:r>
              <a:rPr lang="en-GB" dirty="0" err="1"/>
              <a:t>usecases</a:t>
            </a:r>
            <a:r>
              <a:rPr lang="en-GB" dirty="0"/>
              <a:t>.</a:t>
            </a:r>
          </a:p>
          <a:p>
            <a:endParaRPr lang="en-GB"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104</a:t>
            </a:fld>
            <a:endParaRPr lang="en-IN"/>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Example</a:t>
            </a:r>
          </a:p>
        </p:txBody>
      </p:sp>
      <p:sp>
        <p:nvSpPr>
          <p:cNvPr id="3" name="Content Placeholder 2"/>
          <p:cNvSpPr>
            <a:spLocks noGrp="1"/>
          </p:cNvSpPr>
          <p:nvPr>
            <p:ph sz="quarter" idx="1"/>
          </p:nvPr>
        </p:nvSpPr>
        <p:spPr/>
        <p:txBody>
          <a:bodyPr/>
          <a:lstStyle/>
          <a:p>
            <a:pPr>
              <a:buFont typeface="Wingdings" pitchFamily="2" charset="2"/>
              <a:buChar char="Ø"/>
            </a:pPr>
            <a:r>
              <a:rPr lang="en-GB" dirty="0"/>
              <a:t>Enumerate on following 1D arrays elements:</a:t>
            </a:r>
          </a:p>
          <a:p>
            <a:pPr>
              <a:buNone/>
            </a:pPr>
            <a:r>
              <a:rPr lang="en-GB" dirty="0"/>
              <a:t>	</a:t>
            </a:r>
          </a:p>
          <a:p>
            <a:pPr>
              <a:buNone/>
            </a:pPr>
            <a:r>
              <a:rPr lang="en-GB" dirty="0"/>
              <a:t>	import numpy as np</a:t>
            </a:r>
            <a:br>
              <a:rPr lang="en-GB" dirty="0"/>
            </a:br>
            <a:r>
              <a:rPr lang="en-GB" dirty="0"/>
              <a:t>arr = np.array([1, 2, 3])</a:t>
            </a:r>
            <a:br>
              <a:rPr lang="en-GB" dirty="0"/>
            </a:br>
            <a:r>
              <a:rPr lang="en-GB" dirty="0"/>
              <a:t>for </a:t>
            </a:r>
            <a:r>
              <a:rPr lang="en-GB" dirty="0" err="1"/>
              <a:t>idx</a:t>
            </a:r>
            <a:r>
              <a:rPr lang="en-GB" dirty="0"/>
              <a:t>, x in </a:t>
            </a:r>
            <a:r>
              <a:rPr lang="en-GB" dirty="0" err="1"/>
              <a:t>np.ndenumerate</a:t>
            </a:r>
            <a:r>
              <a:rPr lang="en-GB" dirty="0"/>
              <a:t>(arr):</a:t>
            </a:r>
            <a:br>
              <a:rPr lang="en-GB" dirty="0"/>
            </a:br>
            <a:r>
              <a:rPr lang="en-GB" dirty="0"/>
              <a:t>  print(</a:t>
            </a:r>
            <a:r>
              <a:rPr lang="en-GB" dirty="0" err="1"/>
              <a:t>idx</a:t>
            </a:r>
            <a:r>
              <a:rPr lang="en-GB" dirty="0"/>
              <a:t>, x)</a:t>
            </a:r>
          </a:p>
          <a:p>
            <a:pPr>
              <a:buNone/>
            </a:pPr>
            <a:endParaRPr lang="en-GB" dirty="0"/>
          </a:p>
          <a:p>
            <a:pPr>
              <a:buNone/>
            </a:pPr>
            <a:r>
              <a:rPr lang="en-GB" dirty="0"/>
              <a:t>Output:</a:t>
            </a:r>
          </a:p>
          <a:p>
            <a:pPr>
              <a:buNone/>
            </a:pPr>
            <a:endParaRPr lang="en-GB" dirty="0"/>
          </a:p>
          <a:p>
            <a:pPr>
              <a:buNone/>
            </a:pPr>
            <a:br>
              <a:rPr lang="en-GB" dirty="0"/>
            </a:br>
            <a:endParaRPr lang="en-GB" dirty="0"/>
          </a:p>
        </p:txBody>
      </p:sp>
      <p:pic>
        <p:nvPicPr>
          <p:cNvPr id="5" name="Picture 2"/>
          <p:cNvPicPr>
            <a:picLocks noChangeAspect="1" noChangeArrowheads="1"/>
          </p:cNvPicPr>
          <p:nvPr/>
        </p:nvPicPr>
        <p:blipFill>
          <a:blip r:embed="rId2"/>
          <a:srcRect/>
          <a:stretch>
            <a:fillRect/>
          </a:stretch>
        </p:blipFill>
        <p:spPr bwMode="auto">
          <a:xfrm>
            <a:off x="650512" y="5174841"/>
            <a:ext cx="1178288" cy="781050"/>
          </a:xfrm>
          <a:prstGeom prst="rect">
            <a:avLst/>
          </a:prstGeom>
          <a:noFill/>
          <a:ln w="9525">
            <a:noFill/>
            <a:miter lim="800000"/>
            <a:headEnd/>
            <a:tailEnd/>
          </a:ln>
          <a:effectLst/>
        </p:spPr>
      </p:pic>
      <p:sp>
        <p:nvSpPr>
          <p:cNvPr id="6" name="Slide Number Placeholder 5"/>
          <p:cNvSpPr>
            <a:spLocks noGrp="1"/>
          </p:cNvSpPr>
          <p:nvPr>
            <p:ph type="sldNum" sz="quarter" idx="15"/>
          </p:nvPr>
        </p:nvSpPr>
        <p:spPr/>
        <p:txBody>
          <a:bodyPr/>
          <a:lstStyle/>
          <a:p>
            <a:fld id="{61DB8AA3-BBCA-4831-B813-33C5FC3FB5EF}" type="slidenum">
              <a:rPr lang="en-IN" smtClean="0"/>
              <a:pPr/>
              <a:t>105</a:t>
            </a:fld>
            <a:endParaRPr lang="en-IN"/>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sp>
        <p:nvSpPr>
          <p:cNvPr id="3" name="Content Placeholder 2"/>
          <p:cNvSpPr>
            <a:spLocks noGrp="1"/>
          </p:cNvSpPr>
          <p:nvPr>
            <p:ph sz="quarter" idx="1"/>
          </p:nvPr>
        </p:nvSpPr>
        <p:spPr/>
        <p:txBody>
          <a:bodyPr/>
          <a:lstStyle/>
          <a:p>
            <a:pPr>
              <a:buFont typeface="Wingdings" pitchFamily="2" charset="2"/>
              <a:buChar char="Ø"/>
            </a:pPr>
            <a:r>
              <a:rPr lang="en-GB" dirty="0"/>
              <a:t>Enumerate on following 2D array's elements:</a:t>
            </a:r>
          </a:p>
          <a:p>
            <a:pPr>
              <a:buNone/>
            </a:pPr>
            <a:r>
              <a:rPr lang="en-GB" dirty="0"/>
              <a:t>	</a:t>
            </a:r>
          </a:p>
          <a:p>
            <a:pPr>
              <a:buNone/>
            </a:pPr>
            <a:r>
              <a:rPr lang="en-GB" dirty="0"/>
              <a:t>	import numpy as np</a:t>
            </a:r>
            <a:br>
              <a:rPr lang="en-GB" dirty="0"/>
            </a:br>
            <a:r>
              <a:rPr lang="en-GB" dirty="0"/>
              <a:t>arr = np.array([[1, 2, 3, 4], [5, 6, 7, 8]])</a:t>
            </a:r>
            <a:br>
              <a:rPr lang="en-GB" dirty="0"/>
            </a:br>
            <a:r>
              <a:rPr lang="en-GB" dirty="0"/>
              <a:t>for </a:t>
            </a:r>
            <a:r>
              <a:rPr lang="en-GB" dirty="0" err="1"/>
              <a:t>idx</a:t>
            </a:r>
            <a:r>
              <a:rPr lang="en-GB" dirty="0"/>
              <a:t>, x in </a:t>
            </a:r>
            <a:r>
              <a:rPr lang="en-GB" dirty="0" err="1"/>
              <a:t>np.ndenumerate</a:t>
            </a:r>
            <a:r>
              <a:rPr lang="en-GB" dirty="0"/>
              <a:t>(arr):</a:t>
            </a:r>
            <a:br>
              <a:rPr lang="en-GB" dirty="0"/>
            </a:br>
            <a:r>
              <a:rPr lang="en-GB" dirty="0"/>
              <a:t>  print(</a:t>
            </a:r>
            <a:r>
              <a:rPr lang="en-GB" dirty="0" err="1"/>
              <a:t>idx</a:t>
            </a:r>
            <a:r>
              <a:rPr lang="en-GB" dirty="0"/>
              <a:t>, x)</a:t>
            </a:r>
          </a:p>
          <a:p>
            <a:pPr>
              <a:buNone/>
            </a:pPr>
            <a:endParaRPr lang="en-GB"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106</a:t>
            </a:fld>
            <a:endParaRPr lang="en-IN"/>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output</a:t>
            </a:r>
          </a:p>
        </p:txBody>
      </p:sp>
      <p:pic>
        <p:nvPicPr>
          <p:cNvPr id="39938" name="Picture 2"/>
          <p:cNvPicPr>
            <a:picLocks noGrp="1" noChangeAspect="1" noChangeArrowheads="1"/>
          </p:cNvPicPr>
          <p:nvPr>
            <p:ph sz="quarter" idx="1"/>
          </p:nvPr>
        </p:nvPicPr>
        <p:blipFill>
          <a:blip r:embed="rId2"/>
          <a:srcRect/>
          <a:stretch>
            <a:fillRect/>
          </a:stretch>
        </p:blipFill>
        <p:spPr bwMode="auto">
          <a:xfrm>
            <a:off x="672827" y="1970768"/>
            <a:ext cx="1286601" cy="1935026"/>
          </a:xfrm>
          <a:prstGeom prst="rect">
            <a:avLst/>
          </a:prstGeom>
          <a:noFill/>
          <a:ln w="9525">
            <a:noFill/>
            <a:miter lim="800000"/>
            <a:headEnd/>
            <a:tailEnd/>
          </a:ln>
          <a:effectLst/>
        </p:spPr>
      </p:pic>
      <p:sp>
        <p:nvSpPr>
          <p:cNvPr id="4" name="Slide Number Placeholder 3"/>
          <p:cNvSpPr>
            <a:spLocks noGrp="1"/>
          </p:cNvSpPr>
          <p:nvPr>
            <p:ph type="sldNum" sz="quarter" idx="15"/>
          </p:nvPr>
        </p:nvSpPr>
        <p:spPr/>
        <p:txBody>
          <a:bodyPr/>
          <a:lstStyle/>
          <a:p>
            <a:fld id="{61DB8AA3-BBCA-4831-B813-33C5FC3FB5EF}" type="slidenum">
              <a:rPr lang="en-IN" smtClean="0"/>
              <a:pPr/>
              <a:t>107</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12EA-963B-4C3D-A1C6-AD2D0CD89129}"/>
              </a:ext>
            </a:extLst>
          </p:cNvPr>
          <p:cNvSpPr>
            <a:spLocks noGrp="1"/>
          </p:cNvSpPr>
          <p:nvPr>
            <p:ph type="title"/>
          </p:nvPr>
        </p:nvSpPr>
        <p:spPr/>
        <p:txBody>
          <a:bodyPr>
            <a:normAutofit fontScale="90000"/>
          </a:bodyPr>
          <a:lstStyle/>
          <a:p>
            <a:r>
              <a:rPr lang="en-IN" b="0" i="0" dirty="0">
                <a:solidFill>
                  <a:srgbClr val="000000"/>
                </a:solidFill>
                <a:effectLst/>
                <a:latin typeface="Segoe UI" panose="020B0502040204020203" pitchFamily="34" charset="0"/>
              </a:rPr>
              <a:t>Example</a:t>
            </a:r>
            <a:br>
              <a:rPr lang="en-IN" b="0" i="0" dirty="0">
                <a:solidFill>
                  <a:srgbClr val="000000"/>
                </a:solidFill>
                <a:effectLst/>
                <a:latin typeface="Segoe UI" panose="020B0502040204020203" pitchFamily="34" charset="0"/>
              </a:rPr>
            </a:br>
            <a:br>
              <a:rPr lang="en-IN" dirty="0"/>
            </a:br>
            <a:endParaRPr lang="en-IN" dirty="0"/>
          </a:p>
        </p:txBody>
      </p:sp>
      <p:sp>
        <p:nvSpPr>
          <p:cNvPr id="3" name="Content Placeholder 2">
            <a:extLst>
              <a:ext uri="{FF2B5EF4-FFF2-40B4-BE49-F238E27FC236}">
                <a16:creationId xmlns:a16="http://schemas.microsoft.com/office/drawing/2014/main" id="{DE345324-0B1F-434C-A2A3-54046CD0B6B8}"/>
              </a:ext>
            </a:extLst>
          </p:cNvPr>
          <p:cNvSpPr>
            <a:spLocks noGrp="1"/>
          </p:cNvSpPr>
          <p:nvPr>
            <p:ph sz="quarter" idx="1"/>
          </p:nvPr>
        </p:nvSpPr>
        <p:spPr/>
        <p:txBody>
          <a:bodyPr/>
          <a:lstStyle/>
          <a:p>
            <a:pPr algn="l">
              <a:buFont typeface="Wingdings" panose="05000000000000000000" pitchFamily="2" charset="2"/>
              <a:buChar char="Ø"/>
            </a:pPr>
            <a:r>
              <a:rPr lang="en-US" b="0" i="0" dirty="0">
                <a:solidFill>
                  <a:srgbClr val="000000"/>
                </a:solidFill>
                <a:effectLst/>
                <a:latin typeface="Verdana" panose="020B0604030504040204" pitchFamily="34" charset="0"/>
              </a:rPr>
              <a:t>Use a tuple to create a NumPy array:</a:t>
            </a:r>
          </a:p>
          <a:p>
            <a:pPr algn="l">
              <a:buFont typeface="Wingdings" panose="05000000000000000000" pitchFamily="2" charset="2"/>
              <a:buChar char="Ø"/>
            </a:pPr>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numpy </a:t>
            </a:r>
            <a:r>
              <a:rPr lang="en-US" b="0" i="0" dirty="0">
                <a:solidFill>
                  <a:srgbClr val="0000CD"/>
                </a:solidFill>
                <a:effectLst/>
                <a:latin typeface="Consolas" panose="020B0609020204030204" pitchFamily="49" charset="0"/>
              </a:rPr>
              <a:t>as</a:t>
            </a:r>
            <a:r>
              <a:rPr lang="en-US" b="0" i="0" dirty="0">
                <a:solidFill>
                  <a:srgbClr val="000000"/>
                </a:solidFill>
                <a:effectLst/>
                <a:latin typeface="Consolas" panose="020B0609020204030204" pitchFamily="49" charset="0"/>
              </a:rPr>
              <a:t> np</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arr = np.array((</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(arr)</a:t>
            </a:r>
          </a:p>
          <a:p>
            <a:pPr marL="0" indent="0" algn="l">
              <a:buNone/>
            </a:pPr>
            <a:endParaRPr lang="en-US" dirty="0">
              <a:solidFill>
                <a:srgbClr val="FFFFFF"/>
              </a:solidFill>
              <a:latin typeface="Source Sans Pro" panose="020B0503030403020204" pitchFamily="34" charset="0"/>
            </a:endParaRPr>
          </a:p>
          <a:p>
            <a:pPr marL="0" indent="0" algn="l">
              <a:buNone/>
            </a:pPr>
            <a:r>
              <a:rPr lang="en-US" b="0" i="0" dirty="0" err="1">
                <a:solidFill>
                  <a:srgbClr val="000000"/>
                </a:solidFill>
                <a:effectLst/>
                <a:latin typeface="Verdana" panose="020B0604030504040204" pitchFamily="34" charset="0"/>
              </a:rPr>
              <a:t>OutPut</a:t>
            </a:r>
            <a:r>
              <a:rPr lang="en-US" b="0" i="0" dirty="0">
                <a:solidFill>
                  <a:srgbClr val="000000"/>
                </a:solidFill>
                <a:effectLst/>
                <a:latin typeface="Verdana" panose="020B0604030504040204" pitchFamily="34" charset="0"/>
              </a:rPr>
              <a:t>:</a:t>
            </a:r>
          </a:p>
          <a:p>
            <a:pPr marL="0" indent="0" algn="l">
              <a:buNone/>
            </a:pPr>
            <a:br>
              <a:rPr lang="en-US" dirty="0"/>
            </a:br>
            <a:endParaRPr lang="en-IN" dirty="0"/>
          </a:p>
        </p:txBody>
      </p:sp>
      <p:pic>
        <p:nvPicPr>
          <p:cNvPr id="6" name="Picture 5">
            <a:extLst>
              <a:ext uri="{FF2B5EF4-FFF2-40B4-BE49-F238E27FC236}">
                <a16:creationId xmlns:a16="http://schemas.microsoft.com/office/drawing/2014/main" id="{B03ED57E-FAE3-4679-BEB4-F5FC045D91E7}"/>
              </a:ext>
            </a:extLst>
          </p:cNvPr>
          <p:cNvPicPr>
            <a:picLocks noChangeAspect="1"/>
          </p:cNvPicPr>
          <p:nvPr/>
        </p:nvPicPr>
        <p:blipFill>
          <a:blip r:embed="rId2"/>
          <a:stretch>
            <a:fillRect/>
          </a:stretch>
        </p:blipFill>
        <p:spPr>
          <a:xfrm>
            <a:off x="1117097" y="4807207"/>
            <a:ext cx="2078490" cy="534469"/>
          </a:xfrm>
          <a:prstGeom prst="rect">
            <a:avLst/>
          </a:prstGeom>
        </p:spPr>
      </p:pic>
      <p:sp>
        <p:nvSpPr>
          <p:cNvPr id="5" name="Slide Number Placeholder 4"/>
          <p:cNvSpPr>
            <a:spLocks noGrp="1"/>
          </p:cNvSpPr>
          <p:nvPr>
            <p:ph type="sldNum" sz="quarter" idx="15"/>
          </p:nvPr>
        </p:nvSpPr>
        <p:spPr/>
        <p:txBody>
          <a:bodyPr/>
          <a:lstStyle/>
          <a:p>
            <a:fld id="{61DB8AA3-BBCA-4831-B813-33C5FC3FB5EF}" type="slidenum">
              <a:rPr lang="en-IN" smtClean="0"/>
              <a:pPr/>
              <a:t>11</a:t>
            </a:fld>
            <a:endParaRPr lang="en-IN"/>
          </a:p>
        </p:txBody>
      </p:sp>
    </p:spTree>
    <p:extLst>
      <p:ext uri="{BB962C8B-B14F-4D97-AF65-F5344CB8AC3E}">
        <p14:creationId xmlns:p14="http://schemas.microsoft.com/office/powerpoint/2010/main" val="1452119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25D8F-701B-4882-B6D1-08465792541D}"/>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Dimensions in Arrays</a:t>
            </a:r>
            <a:endParaRPr lang="en-IN" dirty="0"/>
          </a:p>
        </p:txBody>
      </p:sp>
      <p:sp>
        <p:nvSpPr>
          <p:cNvPr id="3" name="Content Placeholder 2">
            <a:extLst>
              <a:ext uri="{FF2B5EF4-FFF2-40B4-BE49-F238E27FC236}">
                <a16:creationId xmlns:a16="http://schemas.microsoft.com/office/drawing/2014/main" id="{A387D81C-FDDB-48D5-B1BE-C10FD228502A}"/>
              </a:ext>
            </a:extLst>
          </p:cNvPr>
          <p:cNvSpPr>
            <a:spLocks noGrp="1"/>
          </p:cNvSpPr>
          <p:nvPr>
            <p:ph sz="quarter" idx="1"/>
          </p:nvPr>
        </p:nvSpPr>
        <p:spPr/>
        <p:txBody>
          <a:bodyPr/>
          <a:lstStyle/>
          <a:p>
            <a:pPr algn="l">
              <a:buFont typeface="Wingdings" panose="05000000000000000000" pitchFamily="2" charset="2"/>
              <a:buChar char="Ø"/>
            </a:pPr>
            <a:r>
              <a:rPr lang="en-US" b="0" i="0" dirty="0">
                <a:solidFill>
                  <a:srgbClr val="000000"/>
                </a:solidFill>
                <a:effectLst/>
              </a:rPr>
              <a:t>A dimension in arrays is one level of array depth (nested arrays).</a:t>
            </a:r>
          </a:p>
          <a:p>
            <a:pPr algn="l">
              <a:buFont typeface="Wingdings" panose="05000000000000000000" pitchFamily="2" charset="2"/>
              <a:buChar char="Ø"/>
            </a:pPr>
            <a:r>
              <a:rPr lang="en-US" b="1" i="0" dirty="0">
                <a:solidFill>
                  <a:srgbClr val="000000"/>
                </a:solidFill>
                <a:effectLst/>
              </a:rPr>
              <a:t>nested array:</a:t>
            </a:r>
            <a:r>
              <a:rPr lang="en-US" b="0" i="0" dirty="0">
                <a:solidFill>
                  <a:srgbClr val="000000"/>
                </a:solidFill>
                <a:effectLst/>
              </a:rPr>
              <a:t> are arrays that have arrays as their elements</a:t>
            </a:r>
            <a:r>
              <a:rPr lang="en-US" dirty="0">
                <a:solidFill>
                  <a:srgbClr val="000000"/>
                </a:solidFill>
              </a:rPr>
              <a:t>.</a:t>
            </a:r>
          </a:p>
          <a:p>
            <a:pPr algn="l">
              <a:buFont typeface="Wingdings" panose="05000000000000000000" pitchFamily="2" charset="2"/>
              <a:buChar char="Ø"/>
            </a:pPr>
            <a:r>
              <a:rPr lang="en-US" b="0" i="0" dirty="0">
                <a:solidFill>
                  <a:srgbClr val="000000"/>
                </a:solidFill>
                <a:effectLst/>
                <a:latin typeface="Segoe UI" panose="020B0502040204020203" pitchFamily="34" charset="0"/>
              </a:rPr>
              <a:t>0-D Arrays</a:t>
            </a:r>
          </a:p>
          <a:p>
            <a:pPr algn="l">
              <a:buFont typeface="Wingdings" panose="05000000000000000000" pitchFamily="2" charset="2"/>
              <a:buChar char="Ø"/>
            </a:pPr>
            <a:r>
              <a:rPr lang="en-US" b="0" i="0" dirty="0">
                <a:solidFill>
                  <a:srgbClr val="000000"/>
                </a:solidFill>
                <a:effectLst/>
                <a:latin typeface="Verdana" panose="020B0604030504040204" pitchFamily="34" charset="0"/>
              </a:rPr>
              <a:t>0-D arrays, or Scalars, are the elements in an array. Each value in an array is a 0-D array.</a:t>
            </a:r>
          </a:p>
          <a:p>
            <a:pPr marL="0" indent="0" algn="l">
              <a:buNone/>
            </a:pPr>
            <a:endParaRPr lang="en-US" b="0" i="0" dirty="0">
              <a:solidFill>
                <a:srgbClr val="000000"/>
              </a:solidFill>
              <a:effectLst/>
              <a:latin typeface="Segoe UI" panose="020B0502040204020203" pitchFamily="34" charset="0"/>
            </a:endParaRPr>
          </a:p>
          <a:p>
            <a:pPr algn="l">
              <a:buFont typeface="Wingdings" panose="05000000000000000000" pitchFamily="2" charset="2"/>
              <a:buChar char="Ø"/>
            </a:pPr>
            <a:endParaRPr lang="en-IN"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12</a:t>
            </a:fld>
            <a:endParaRPr lang="en-IN"/>
          </a:p>
        </p:txBody>
      </p:sp>
    </p:spTree>
    <p:extLst>
      <p:ext uri="{BB962C8B-B14F-4D97-AF65-F5344CB8AC3E}">
        <p14:creationId xmlns:p14="http://schemas.microsoft.com/office/powerpoint/2010/main" val="2523731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1FBBD-A269-45B8-AA9A-E32E402C1947}"/>
              </a:ext>
            </a:extLst>
          </p:cNvPr>
          <p:cNvSpPr>
            <a:spLocks noGrp="1"/>
          </p:cNvSpPr>
          <p:nvPr>
            <p:ph type="title"/>
          </p:nvPr>
        </p:nvSpPr>
        <p:spPr/>
        <p:txBody>
          <a:bodyPr/>
          <a:lstStyle/>
          <a:p>
            <a:r>
              <a:rPr lang="en-IN" sz="2800" b="0" i="0" dirty="0">
                <a:solidFill>
                  <a:srgbClr val="000000"/>
                </a:solidFill>
                <a:effectLst/>
                <a:latin typeface="+mn-lt"/>
              </a:rPr>
              <a:t>Example</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D9A35F53-730B-421B-881E-1E14F87570CD}"/>
              </a:ext>
            </a:extLst>
          </p:cNvPr>
          <p:cNvSpPr>
            <a:spLocks noGrp="1"/>
          </p:cNvSpPr>
          <p:nvPr>
            <p:ph sz="quarter" idx="1"/>
          </p:nvPr>
        </p:nvSpPr>
        <p:spPr/>
        <p:txBody>
          <a:bodyPr>
            <a:normAutofit/>
          </a:bodyPr>
          <a:lstStyle/>
          <a:p>
            <a:pPr>
              <a:buFont typeface="Wingdings" panose="05000000000000000000" pitchFamily="2" charset="2"/>
              <a:buChar char="Ø"/>
            </a:pPr>
            <a:r>
              <a:rPr lang="en-US" b="0" i="0" dirty="0">
                <a:solidFill>
                  <a:srgbClr val="000000"/>
                </a:solidFill>
                <a:effectLst/>
                <a:latin typeface="Verdana" panose="020B0604030504040204" pitchFamily="34" charset="0"/>
              </a:rPr>
              <a:t>Create a 0-D array with value 44</a:t>
            </a:r>
          </a:p>
          <a:p>
            <a:pPr>
              <a:buFont typeface="Wingdings" panose="05000000000000000000" pitchFamily="2" charset="2"/>
              <a:buChar char="Ø"/>
            </a:pPr>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numpy </a:t>
            </a:r>
            <a:r>
              <a:rPr lang="en-US" b="0" i="0" dirty="0">
                <a:solidFill>
                  <a:srgbClr val="0000CD"/>
                </a:solidFill>
                <a:effectLst/>
                <a:latin typeface="Consolas" panose="020B0609020204030204" pitchFamily="49" charset="0"/>
              </a:rPr>
              <a:t>as</a:t>
            </a:r>
            <a:r>
              <a:rPr lang="en-US" b="0" i="0" dirty="0">
                <a:solidFill>
                  <a:srgbClr val="000000"/>
                </a:solidFill>
                <a:effectLst/>
                <a:latin typeface="Consolas" panose="020B0609020204030204" pitchFamily="49" charset="0"/>
              </a:rPr>
              <a:t> np</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arr = np.array(</a:t>
            </a:r>
            <a:r>
              <a:rPr lang="en-US" b="0" i="0" dirty="0">
                <a:solidFill>
                  <a:srgbClr val="FF0000"/>
                </a:solidFill>
                <a:effectLst/>
                <a:latin typeface="Consolas" panose="020B0609020204030204" pitchFamily="49" charset="0"/>
              </a:rPr>
              <a:t>44</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(arr)</a:t>
            </a:r>
          </a:p>
          <a:p>
            <a:pPr>
              <a:buFont typeface="Wingdings" panose="05000000000000000000" pitchFamily="2" charset="2"/>
              <a:buChar char="Ø"/>
            </a:pPr>
            <a:endParaRPr lang="en-US" dirty="0">
              <a:solidFill>
                <a:srgbClr val="000000"/>
              </a:solidFill>
              <a:latin typeface="Consolas" panose="020B0609020204030204" pitchFamily="49" charset="0"/>
            </a:endParaRPr>
          </a:p>
          <a:p>
            <a:pPr>
              <a:buFont typeface="Wingdings" panose="05000000000000000000" pitchFamily="2" charset="2"/>
              <a:buChar char="Ø"/>
            </a:pPr>
            <a:r>
              <a:rPr lang="en-US" b="0" i="0" dirty="0" err="1">
                <a:solidFill>
                  <a:srgbClr val="000000"/>
                </a:solidFill>
                <a:effectLst/>
                <a:latin typeface="Verdana" panose="020B0604030504040204" pitchFamily="34" charset="0"/>
              </a:rPr>
              <a:t>OutPut</a:t>
            </a:r>
            <a:r>
              <a:rPr lang="en-US" b="0" i="0" dirty="0">
                <a:solidFill>
                  <a:srgbClr val="000000"/>
                </a:solidFill>
                <a:effectLst/>
                <a:latin typeface="Verdana" panose="020B0604030504040204" pitchFamily="34" charset="0"/>
              </a:rPr>
              <a:t>:</a:t>
            </a:r>
          </a:p>
          <a:p>
            <a:pPr marL="0" indent="0">
              <a:buNone/>
            </a:pPr>
            <a:endParaRPr lang="en-US" b="0" i="0" dirty="0">
              <a:solidFill>
                <a:srgbClr val="000000"/>
              </a:solidFill>
              <a:effectLst/>
              <a:latin typeface="Verdana" panose="020B0604030504040204" pitchFamily="34" charset="0"/>
            </a:endParaRPr>
          </a:p>
          <a:p>
            <a:pPr marL="0" indent="0">
              <a:buNone/>
            </a:pPr>
            <a:br>
              <a:rPr lang="en-US" dirty="0"/>
            </a:br>
            <a:endParaRPr lang="en-IN" b="1" dirty="0"/>
          </a:p>
        </p:txBody>
      </p:sp>
      <p:pic>
        <p:nvPicPr>
          <p:cNvPr id="5" name="Picture 4">
            <a:extLst>
              <a:ext uri="{FF2B5EF4-FFF2-40B4-BE49-F238E27FC236}">
                <a16:creationId xmlns:a16="http://schemas.microsoft.com/office/drawing/2014/main" id="{0CAE5DB1-7EEE-43D7-880D-D151DFF10302}"/>
              </a:ext>
            </a:extLst>
          </p:cNvPr>
          <p:cNvPicPr>
            <a:picLocks noChangeAspect="1"/>
          </p:cNvPicPr>
          <p:nvPr/>
        </p:nvPicPr>
        <p:blipFill>
          <a:blip r:embed="rId2"/>
          <a:stretch>
            <a:fillRect/>
          </a:stretch>
        </p:blipFill>
        <p:spPr>
          <a:xfrm>
            <a:off x="1166985" y="5014762"/>
            <a:ext cx="1239331" cy="418071"/>
          </a:xfrm>
          <a:prstGeom prst="rect">
            <a:avLst/>
          </a:prstGeom>
        </p:spPr>
      </p:pic>
      <p:sp>
        <p:nvSpPr>
          <p:cNvPr id="6" name="Slide Number Placeholder 5"/>
          <p:cNvSpPr>
            <a:spLocks noGrp="1"/>
          </p:cNvSpPr>
          <p:nvPr>
            <p:ph type="sldNum" sz="quarter" idx="15"/>
          </p:nvPr>
        </p:nvSpPr>
        <p:spPr/>
        <p:txBody>
          <a:bodyPr/>
          <a:lstStyle/>
          <a:p>
            <a:fld id="{61DB8AA3-BBCA-4831-B813-33C5FC3FB5EF}" type="slidenum">
              <a:rPr lang="en-IN" smtClean="0"/>
              <a:pPr/>
              <a:t>13</a:t>
            </a:fld>
            <a:endParaRPr lang="en-IN"/>
          </a:p>
        </p:txBody>
      </p:sp>
    </p:spTree>
    <p:extLst>
      <p:ext uri="{BB962C8B-B14F-4D97-AF65-F5344CB8AC3E}">
        <p14:creationId xmlns:p14="http://schemas.microsoft.com/office/powerpoint/2010/main" val="3574322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46EB5-B23F-46A7-B092-A9A477B04563}"/>
              </a:ext>
            </a:extLst>
          </p:cNvPr>
          <p:cNvSpPr>
            <a:spLocks noGrp="1"/>
          </p:cNvSpPr>
          <p:nvPr>
            <p:ph type="title"/>
          </p:nvPr>
        </p:nvSpPr>
        <p:spPr/>
        <p:txBody>
          <a:bodyPr>
            <a:normAutofit fontScale="90000"/>
          </a:bodyPr>
          <a:lstStyle/>
          <a:p>
            <a:r>
              <a:rPr lang="en-IN" b="0" i="0" dirty="0">
                <a:solidFill>
                  <a:srgbClr val="000000"/>
                </a:solidFill>
                <a:effectLst/>
                <a:latin typeface="Segoe UI" panose="020B0502040204020203" pitchFamily="34" charset="0"/>
              </a:rPr>
              <a:t>1-D Arrays</a:t>
            </a:r>
            <a:br>
              <a:rPr lang="en-IN" b="0" i="0" dirty="0">
                <a:solidFill>
                  <a:srgbClr val="000000"/>
                </a:solidFill>
                <a:effectLst/>
                <a:latin typeface="Segoe UI" panose="020B0502040204020203" pitchFamily="34" charset="0"/>
              </a:rPr>
            </a:br>
            <a:br>
              <a:rPr lang="en-IN" dirty="0"/>
            </a:br>
            <a:endParaRPr lang="en-IN" dirty="0"/>
          </a:p>
        </p:txBody>
      </p:sp>
      <p:sp>
        <p:nvSpPr>
          <p:cNvPr id="3" name="Content Placeholder 2">
            <a:extLst>
              <a:ext uri="{FF2B5EF4-FFF2-40B4-BE49-F238E27FC236}">
                <a16:creationId xmlns:a16="http://schemas.microsoft.com/office/drawing/2014/main" id="{A88E7E8B-3013-4CFB-BFDC-6EE54F4A5FAA}"/>
              </a:ext>
            </a:extLst>
          </p:cNvPr>
          <p:cNvSpPr>
            <a:spLocks noGrp="1"/>
          </p:cNvSpPr>
          <p:nvPr>
            <p:ph sz="quarter" idx="1"/>
          </p:nvPr>
        </p:nvSpPr>
        <p:spPr>
          <a:xfrm>
            <a:off x="838200" y="1337912"/>
            <a:ext cx="10515600" cy="4839051"/>
          </a:xfrm>
        </p:spPr>
        <p:txBody>
          <a:bodyPr>
            <a:normAutofit/>
          </a:bodyPr>
          <a:lstStyle/>
          <a:p>
            <a:pPr algn="l">
              <a:buFont typeface="Wingdings" panose="05000000000000000000" pitchFamily="2" charset="2"/>
              <a:buChar char="Ø"/>
            </a:pPr>
            <a:r>
              <a:rPr lang="en-US" b="0" i="0" dirty="0">
                <a:solidFill>
                  <a:srgbClr val="000000"/>
                </a:solidFill>
                <a:effectLst/>
                <a:latin typeface="Verdana" panose="020B0604030504040204" pitchFamily="34" charset="0"/>
              </a:rPr>
              <a:t>An array that has 0-D arrays as its elements is called </a:t>
            </a:r>
            <a:r>
              <a:rPr lang="en-US" b="0" i="0" dirty="0" err="1">
                <a:solidFill>
                  <a:srgbClr val="000000"/>
                </a:solidFill>
                <a:effectLst/>
                <a:latin typeface="Verdana" panose="020B0604030504040204" pitchFamily="34" charset="0"/>
              </a:rPr>
              <a:t>uni</a:t>
            </a:r>
            <a:r>
              <a:rPr lang="en-US" b="0" i="0" dirty="0">
                <a:solidFill>
                  <a:srgbClr val="000000"/>
                </a:solidFill>
                <a:effectLst/>
                <a:latin typeface="Verdana" panose="020B0604030504040204" pitchFamily="34" charset="0"/>
              </a:rPr>
              <a:t>-dimensional or 1-D array.</a:t>
            </a:r>
          </a:p>
          <a:p>
            <a:pPr algn="l">
              <a:buFont typeface="Wingdings" panose="05000000000000000000" pitchFamily="2" charset="2"/>
              <a:buChar char="Ø"/>
            </a:pPr>
            <a:r>
              <a:rPr lang="en-US" b="0" i="0" dirty="0">
                <a:solidFill>
                  <a:srgbClr val="000000"/>
                </a:solidFill>
                <a:effectLst/>
                <a:latin typeface="Verdana" panose="020B0604030504040204" pitchFamily="34" charset="0"/>
              </a:rPr>
              <a:t>These are the most common and basic arrays.</a:t>
            </a:r>
          </a:p>
          <a:p>
            <a:pPr marL="0" indent="0">
              <a:buNone/>
            </a:pPr>
            <a:r>
              <a:rPr lang="en-IN" b="0" i="0" dirty="0">
                <a:solidFill>
                  <a:srgbClr val="000000"/>
                </a:solidFill>
                <a:effectLst/>
                <a:latin typeface="Segoe UI" panose="020B0502040204020203" pitchFamily="34" charset="0"/>
              </a:rPr>
              <a:t>Example:</a:t>
            </a:r>
          </a:p>
          <a:p>
            <a:pPr algn="l">
              <a:buFont typeface="Wingdings" panose="05000000000000000000" pitchFamily="2" charset="2"/>
              <a:buChar char="Ø"/>
            </a:pPr>
            <a:r>
              <a:rPr lang="en-US" b="0" i="0" dirty="0">
                <a:solidFill>
                  <a:srgbClr val="000000"/>
                </a:solidFill>
                <a:effectLst/>
                <a:latin typeface="Verdana" panose="020B0604030504040204" pitchFamily="34" charset="0"/>
              </a:rPr>
              <a:t>Create a 1-D array containing the values 1,2,3,4,5,6,7:</a:t>
            </a:r>
          </a:p>
          <a:p>
            <a:pPr algn="l">
              <a:buFont typeface="Wingdings" panose="05000000000000000000" pitchFamily="2" charset="2"/>
              <a:buChar char="Ø"/>
            </a:pPr>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numpy </a:t>
            </a:r>
            <a:r>
              <a:rPr lang="en-US" b="0" i="0" dirty="0">
                <a:solidFill>
                  <a:srgbClr val="0000CD"/>
                </a:solidFill>
                <a:effectLst/>
                <a:latin typeface="Consolas" panose="020B0609020204030204" pitchFamily="49" charset="0"/>
              </a:rPr>
              <a:t>as</a:t>
            </a:r>
            <a:r>
              <a:rPr lang="en-US" b="0" i="0" dirty="0">
                <a:solidFill>
                  <a:srgbClr val="000000"/>
                </a:solidFill>
                <a:effectLst/>
                <a:latin typeface="Consolas" panose="020B0609020204030204" pitchFamily="49" charset="0"/>
              </a:rPr>
              <a:t> np</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arr = np.array([</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5,6,7</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(arr)</a:t>
            </a:r>
            <a:br>
              <a:rPr lang="en-US" dirty="0"/>
            </a:br>
            <a:r>
              <a:rPr lang="en-US" dirty="0"/>
              <a:t>Out Put:</a:t>
            </a:r>
          </a:p>
          <a:p>
            <a:pPr marL="0" indent="0" algn="l">
              <a:buNone/>
            </a:pPr>
            <a:endParaRPr lang="en-IN" dirty="0"/>
          </a:p>
        </p:txBody>
      </p:sp>
      <p:pic>
        <p:nvPicPr>
          <p:cNvPr id="5" name="Picture 4">
            <a:extLst>
              <a:ext uri="{FF2B5EF4-FFF2-40B4-BE49-F238E27FC236}">
                <a16:creationId xmlns:a16="http://schemas.microsoft.com/office/drawing/2014/main" id="{C251DD9A-2B66-47A6-B464-F3A15D0B4AAB}"/>
              </a:ext>
            </a:extLst>
          </p:cNvPr>
          <p:cNvPicPr>
            <a:picLocks noChangeAspect="1"/>
          </p:cNvPicPr>
          <p:nvPr/>
        </p:nvPicPr>
        <p:blipFill>
          <a:blip r:embed="rId2"/>
          <a:stretch>
            <a:fillRect/>
          </a:stretch>
        </p:blipFill>
        <p:spPr>
          <a:xfrm>
            <a:off x="1191323" y="5368288"/>
            <a:ext cx="2399453" cy="624073"/>
          </a:xfrm>
          <a:prstGeom prst="rect">
            <a:avLst/>
          </a:prstGeom>
        </p:spPr>
      </p:pic>
      <p:sp>
        <p:nvSpPr>
          <p:cNvPr id="6" name="Slide Number Placeholder 5"/>
          <p:cNvSpPr>
            <a:spLocks noGrp="1"/>
          </p:cNvSpPr>
          <p:nvPr>
            <p:ph type="sldNum" sz="quarter" idx="15"/>
          </p:nvPr>
        </p:nvSpPr>
        <p:spPr/>
        <p:txBody>
          <a:bodyPr/>
          <a:lstStyle/>
          <a:p>
            <a:fld id="{61DB8AA3-BBCA-4831-B813-33C5FC3FB5EF}" type="slidenum">
              <a:rPr lang="en-IN" smtClean="0"/>
              <a:pPr/>
              <a:t>14</a:t>
            </a:fld>
            <a:endParaRPr lang="en-IN"/>
          </a:p>
        </p:txBody>
      </p:sp>
    </p:spTree>
    <p:extLst>
      <p:ext uri="{BB962C8B-B14F-4D97-AF65-F5344CB8AC3E}">
        <p14:creationId xmlns:p14="http://schemas.microsoft.com/office/powerpoint/2010/main" val="2062238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EC453-0272-43BA-A5EF-68DBE31AEE95}"/>
              </a:ext>
            </a:extLst>
          </p:cNvPr>
          <p:cNvSpPr>
            <a:spLocks noGrp="1"/>
          </p:cNvSpPr>
          <p:nvPr>
            <p:ph type="title"/>
          </p:nvPr>
        </p:nvSpPr>
        <p:spPr/>
        <p:txBody>
          <a:bodyPr>
            <a:normAutofit fontScale="90000"/>
          </a:bodyPr>
          <a:lstStyle/>
          <a:p>
            <a:r>
              <a:rPr lang="en-IN" b="0" i="0" dirty="0">
                <a:solidFill>
                  <a:srgbClr val="000000"/>
                </a:solidFill>
                <a:effectLst/>
                <a:latin typeface="Segoe UI" panose="020B0502040204020203" pitchFamily="34" charset="0"/>
              </a:rPr>
              <a:t>2-D Arrays</a:t>
            </a:r>
            <a:br>
              <a:rPr lang="en-IN" b="0" i="0" dirty="0">
                <a:solidFill>
                  <a:srgbClr val="000000"/>
                </a:solidFill>
                <a:effectLst/>
                <a:latin typeface="Segoe UI" panose="020B0502040204020203" pitchFamily="34" charset="0"/>
              </a:rPr>
            </a:br>
            <a:br>
              <a:rPr lang="en-IN" dirty="0"/>
            </a:br>
            <a:endParaRPr lang="en-IN" dirty="0"/>
          </a:p>
        </p:txBody>
      </p:sp>
      <p:sp>
        <p:nvSpPr>
          <p:cNvPr id="3" name="Content Placeholder 2">
            <a:extLst>
              <a:ext uri="{FF2B5EF4-FFF2-40B4-BE49-F238E27FC236}">
                <a16:creationId xmlns:a16="http://schemas.microsoft.com/office/drawing/2014/main" id="{3C391171-B678-40D3-AADC-77BE189F6E7B}"/>
              </a:ext>
            </a:extLst>
          </p:cNvPr>
          <p:cNvSpPr>
            <a:spLocks noGrp="1"/>
          </p:cNvSpPr>
          <p:nvPr>
            <p:ph sz="quarter" idx="1"/>
          </p:nvPr>
        </p:nvSpPr>
        <p:spPr/>
        <p:txBody>
          <a:bodyPr/>
          <a:lstStyle/>
          <a:p>
            <a:pPr algn="l">
              <a:buFont typeface="Wingdings" panose="05000000000000000000" pitchFamily="2" charset="2"/>
              <a:buChar char="Ø"/>
            </a:pPr>
            <a:r>
              <a:rPr lang="en-US" b="0" i="0" dirty="0">
                <a:solidFill>
                  <a:srgbClr val="000000"/>
                </a:solidFill>
                <a:effectLst/>
                <a:latin typeface="Verdana" panose="020B0604030504040204" pitchFamily="34" charset="0"/>
              </a:rPr>
              <a:t>An array that has 1-D arrays as its elements is called a 2-D array.</a:t>
            </a:r>
          </a:p>
          <a:p>
            <a:pPr>
              <a:buFont typeface="Wingdings" panose="05000000000000000000" pitchFamily="2" charset="2"/>
              <a:buChar char="Ø"/>
            </a:pPr>
            <a:r>
              <a:rPr lang="en-US" b="0" i="0" dirty="0">
                <a:solidFill>
                  <a:srgbClr val="000000"/>
                </a:solidFill>
                <a:effectLst/>
                <a:latin typeface="Verdana" panose="020B0604030504040204" pitchFamily="34" charset="0"/>
              </a:rPr>
              <a:t>These are often used to represent matrix or 2nd order tensors.</a:t>
            </a:r>
          </a:p>
          <a:p>
            <a:pPr>
              <a:buFont typeface="Wingdings" panose="05000000000000000000" pitchFamily="2" charset="2"/>
              <a:buChar char="Ø"/>
            </a:pPr>
            <a:r>
              <a:rPr lang="en-US" dirty="0">
                <a:solidFill>
                  <a:srgbClr val="000000"/>
                </a:solidFill>
                <a:latin typeface="Verdana" panose="020B0604030504040204" pitchFamily="34" charset="0"/>
              </a:rPr>
              <a:t>Numpy has a whole sub </a:t>
            </a:r>
            <a:r>
              <a:rPr lang="en-US" b="0" i="0" dirty="0">
                <a:solidFill>
                  <a:srgbClr val="000000"/>
                </a:solidFill>
                <a:effectLst/>
                <a:latin typeface="Verdana" panose="020B0604030504040204" pitchFamily="34" charset="0"/>
              </a:rPr>
              <a:t>module dedicated towards matrix operations called numpy mat.</a:t>
            </a:r>
            <a:endParaRPr lang="en-IN"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15</a:t>
            </a:fld>
            <a:endParaRPr lang="en-IN"/>
          </a:p>
        </p:txBody>
      </p:sp>
    </p:spTree>
    <p:extLst>
      <p:ext uri="{BB962C8B-B14F-4D97-AF65-F5344CB8AC3E}">
        <p14:creationId xmlns:p14="http://schemas.microsoft.com/office/powerpoint/2010/main" val="3935726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6CA8-68EC-4BCC-A4A9-E245728BB39B}"/>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286D3747-3991-4D4E-8395-5CB4F61C3796}"/>
              </a:ext>
            </a:extLst>
          </p:cNvPr>
          <p:cNvSpPr>
            <a:spLocks noGrp="1"/>
          </p:cNvSpPr>
          <p:nvPr>
            <p:ph sz="quarter" idx="1"/>
          </p:nvPr>
        </p:nvSpPr>
        <p:spPr/>
        <p:txBody>
          <a:bodyPr>
            <a:normAutofit fontScale="92500" lnSpcReduction="10000"/>
          </a:bodyPr>
          <a:lstStyle/>
          <a:p>
            <a:pPr algn="l">
              <a:buFont typeface="Wingdings" panose="05000000000000000000" pitchFamily="2" charset="2"/>
              <a:buChar char="Ø"/>
            </a:pPr>
            <a:r>
              <a:rPr lang="en-US" b="0" i="0" dirty="0">
                <a:solidFill>
                  <a:srgbClr val="000000"/>
                </a:solidFill>
                <a:effectLst/>
                <a:latin typeface="Verdana" panose="020B0604030504040204" pitchFamily="34" charset="0"/>
              </a:rPr>
              <a:t>Create a 2-D array containing two arrays with the values 1,2,3 and 4,5,6:</a:t>
            </a:r>
          </a:p>
          <a:p>
            <a:pPr algn="l">
              <a:buFont typeface="Wingdings" panose="05000000000000000000" pitchFamily="2" charset="2"/>
              <a:buChar char="Ø"/>
            </a:pPr>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numpy </a:t>
            </a:r>
            <a:r>
              <a:rPr lang="en-US" b="0" i="0" dirty="0">
                <a:solidFill>
                  <a:srgbClr val="0000CD"/>
                </a:solidFill>
                <a:effectLst/>
                <a:latin typeface="Consolas" panose="020B0609020204030204" pitchFamily="49" charset="0"/>
              </a:rPr>
              <a:t>as</a:t>
            </a:r>
            <a:r>
              <a:rPr lang="en-US" b="0" i="0" dirty="0">
                <a:solidFill>
                  <a:srgbClr val="000000"/>
                </a:solidFill>
                <a:effectLst/>
                <a:latin typeface="Consolas" panose="020B0609020204030204" pitchFamily="49" charset="0"/>
              </a:rPr>
              <a:t> np</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arr = np.array([[</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6</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(arr)</a:t>
            </a:r>
          </a:p>
          <a:p>
            <a:pPr marL="0" indent="0" algn="l">
              <a:buNone/>
            </a:pPr>
            <a:endParaRPr lang="en-US" dirty="0"/>
          </a:p>
          <a:p>
            <a:pPr marL="0" indent="0" algn="l">
              <a:buNone/>
            </a:pPr>
            <a:r>
              <a:rPr lang="en-US" dirty="0"/>
              <a:t>Out Put:</a:t>
            </a:r>
          </a:p>
          <a:p>
            <a:pPr marL="0" indent="0" algn="l">
              <a:buNone/>
            </a:pPr>
            <a:endParaRPr lang="en-US" dirty="0"/>
          </a:p>
          <a:p>
            <a:pPr marL="0" indent="0" algn="l">
              <a:buNone/>
            </a:pPr>
            <a:endParaRPr lang="en-US" dirty="0"/>
          </a:p>
          <a:p>
            <a:pPr marL="0" indent="0" algn="l">
              <a:buNone/>
            </a:pPr>
            <a:endParaRPr lang="en-US" dirty="0"/>
          </a:p>
          <a:p>
            <a:pPr marL="0" indent="0" algn="l">
              <a:buNone/>
            </a:pPr>
            <a:br>
              <a:rPr lang="en-US" dirty="0"/>
            </a:br>
            <a:endParaRPr lang="en-IN" dirty="0"/>
          </a:p>
        </p:txBody>
      </p:sp>
      <p:pic>
        <p:nvPicPr>
          <p:cNvPr id="5" name="Picture 4">
            <a:extLst>
              <a:ext uri="{FF2B5EF4-FFF2-40B4-BE49-F238E27FC236}">
                <a16:creationId xmlns:a16="http://schemas.microsoft.com/office/drawing/2014/main" id="{B6A3D672-3950-413A-A151-E0F8EC122DF1}"/>
              </a:ext>
            </a:extLst>
          </p:cNvPr>
          <p:cNvPicPr>
            <a:picLocks noChangeAspect="1"/>
          </p:cNvPicPr>
          <p:nvPr/>
        </p:nvPicPr>
        <p:blipFill>
          <a:blip r:embed="rId2"/>
          <a:stretch>
            <a:fillRect/>
          </a:stretch>
        </p:blipFill>
        <p:spPr>
          <a:xfrm>
            <a:off x="1249257" y="4573924"/>
            <a:ext cx="1542069" cy="957952"/>
          </a:xfrm>
          <a:prstGeom prst="rect">
            <a:avLst/>
          </a:prstGeom>
        </p:spPr>
      </p:pic>
      <p:sp>
        <p:nvSpPr>
          <p:cNvPr id="6" name="Slide Number Placeholder 5"/>
          <p:cNvSpPr>
            <a:spLocks noGrp="1"/>
          </p:cNvSpPr>
          <p:nvPr>
            <p:ph type="sldNum" sz="quarter" idx="15"/>
          </p:nvPr>
        </p:nvSpPr>
        <p:spPr/>
        <p:txBody>
          <a:bodyPr/>
          <a:lstStyle/>
          <a:p>
            <a:fld id="{61DB8AA3-BBCA-4831-B813-33C5FC3FB5EF}" type="slidenum">
              <a:rPr lang="en-IN" smtClean="0"/>
              <a:pPr/>
              <a:t>16</a:t>
            </a:fld>
            <a:endParaRPr lang="en-IN"/>
          </a:p>
        </p:txBody>
      </p:sp>
    </p:spTree>
    <p:extLst>
      <p:ext uri="{BB962C8B-B14F-4D97-AF65-F5344CB8AC3E}">
        <p14:creationId xmlns:p14="http://schemas.microsoft.com/office/powerpoint/2010/main" val="1355486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46CDE-520F-420C-BC0D-D3D6697BD61F}"/>
              </a:ext>
            </a:extLst>
          </p:cNvPr>
          <p:cNvSpPr>
            <a:spLocks noGrp="1"/>
          </p:cNvSpPr>
          <p:nvPr>
            <p:ph type="title"/>
          </p:nvPr>
        </p:nvSpPr>
        <p:spPr/>
        <p:txBody>
          <a:bodyPr>
            <a:normAutofit/>
          </a:bodyPr>
          <a:lstStyle/>
          <a:p>
            <a:r>
              <a:rPr lang="en-IN" sz="2800" b="0" i="0" dirty="0">
                <a:solidFill>
                  <a:srgbClr val="000000"/>
                </a:solidFill>
                <a:effectLst/>
                <a:latin typeface="Segoe UI" panose="020B0502040204020203" pitchFamily="34" charset="0"/>
              </a:rPr>
              <a:t>3-Darrays</a:t>
            </a:r>
            <a:br>
              <a:rPr lang="en-IN" sz="1100" b="0" i="0" dirty="0">
                <a:solidFill>
                  <a:srgbClr val="000000"/>
                </a:solidFill>
                <a:effectLst/>
                <a:latin typeface="Segoe UI" panose="020B0502040204020203" pitchFamily="34" charset="0"/>
              </a:rPr>
            </a:br>
            <a:br>
              <a:rPr lang="en-IN" sz="1100" dirty="0"/>
            </a:br>
            <a:endParaRPr lang="en-IN" sz="2800" dirty="0"/>
          </a:p>
        </p:txBody>
      </p:sp>
      <p:sp>
        <p:nvSpPr>
          <p:cNvPr id="3" name="Content Placeholder 2">
            <a:extLst>
              <a:ext uri="{FF2B5EF4-FFF2-40B4-BE49-F238E27FC236}">
                <a16:creationId xmlns:a16="http://schemas.microsoft.com/office/drawing/2014/main" id="{1792EE91-D315-4190-9F8F-363034B77897}"/>
              </a:ext>
            </a:extLst>
          </p:cNvPr>
          <p:cNvSpPr>
            <a:spLocks noGrp="1"/>
          </p:cNvSpPr>
          <p:nvPr>
            <p:ph sz="quarter" idx="1"/>
          </p:nvPr>
        </p:nvSpPr>
        <p:spPr/>
        <p:txBody>
          <a:bodyPr>
            <a:normAutofit fontScale="92500" lnSpcReduction="10000"/>
          </a:bodyPr>
          <a:lstStyle/>
          <a:p>
            <a:pPr algn="l">
              <a:buFont typeface="Wingdings" panose="05000000000000000000" pitchFamily="2" charset="2"/>
              <a:buChar char="Ø"/>
            </a:pPr>
            <a:r>
              <a:rPr lang="en-US" b="0" i="0" dirty="0">
                <a:solidFill>
                  <a:srgbClr val="000000"/>
                </a:solidFill>
                <a:effectLst/>
                <a:latin typeface="Verdana" panose="020B0604030504040204" pitchFamily="34" charset="0"/>
              </a:rPr>
              <a:t>An array that has 2-D arrays (matrices) as its elements is called 3-D array.</a:t>
            </a:r>
          </a:p>
          <a:p>
            <a:pPr algn="l">
              <a:buFont typeface="Wingdings" panose="05000000000000000000" pitchFamily="2" charset="2"/>
              <a:buChar char="Ø"/>
            </a:pPr>
            <a:r>
              <a:rPr lang="en-US" b="0" i="0" dirty="0">
                <a:solidFill>
                  <a:srgbClr val="000000"/>
                </a:solidFill>
                <a:effectLst/>
                <a:latin typeface="Verdana" panose="020B0604030504040204" pitchFamily="34" charset="0"/>
              </a:rPr>
              <a:t>These are often used to represent a 3rd order tensor.</a:t>
            </a:r>
          </a:p>
          <a:p>
            <a:pPr marL="0" indent="0" algn="l">
              <a:buNone/>
            </a:pPr>
            <a:endParaRPr lang="en-US" dirty="0">
              <a:solidFill>
                <a:srgbClr val="000000"/>
              </a:solidFill>
              <a:latin typeface="Segoe UI" panose="020B0502040204020203" pitchFamily="34" charset="0"/>
            </a:endParaRPr>
          </a:p>
          <a:p>
            <a:pPr marL="0" indent="0" algn="l">
              <a:buNone/>
            </a:pPr>
            <a:r>
              <a:rPr lang="en-US" dirty="0">
                <a:solidFill>
                  <a:srgbClr val="000000"/>
                </a:solidFill>
                <a:latin typeface="Segoe UI" panose="020B0502040204020203" pitchFamily="34" charset="0"/>
              </a:rPr>
              <a:t>Example:</a:t>
            </a:r>
            <a:endParaRPr lang="en-US" b="0" i="0" dirty="0">
              <a:solidFill>
                <a:srgbClr val="000000"/>
              </a:solidFill>
              <a:effectLst/>
              <a:latin typeface="Segoe UI" panose="020B0502040204020203" pitchFamily="34" charset="0"/>
            </a:endParaRPr>
          </a:p>
          <a:p>
            <a:pPr algn="l">
              <a:buFont typeface="Wingdings" panose="05000000000000000000" pitchFamily="2" charset="2"/>
              <a:buChar char="Ø"/>
            </a:pPr>
            <a:r>
              <a:rPr lang="en-US" b="0" i="0" dirty="0">
                <a:solidFill>
                  <a:srgbClr val="000000"/>
                </a:solidFill>
                <a:effectLst/>
                <a:latin typeface="Verdana" panose="020B0604030504040204" pitchFamily="34" charset="0"/>
              </a:rPr>
              <a:t>Create a 3-D array with two 2-D arrays, both containing two arrays with the values 1,2,3 and 4,5,6:</a:t>
            </a:r>
          </a:p>
          <a:p>
            <a:pPr marL="0" indent="0">
              <a:buNone/>
            </a:pPr>
            <a:br>
              <a:rPr lang="en-US" dirty="0"/>
            </a:br>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numpy </a:t>
            </a:r>
            <a:r>
              <a:rPr lang="en-US" b="0" i="0" dirty="0">
                <a:solidFill>
                  <a:srgbClr val="0000CD"/>
                </a:solidFill>
                <a:effectLst/>
                <a:latin typeface="Consolas" panose="020B0609020204030204" pitchFamily="49" charset="0"/>
              </a:rPr>
              <a:t>as</a:t>
            </a:r>
            <a:r>
              <a:rPr lang="en-US" b="0" i="0" dirty="0">
                <a:solidFill>
                  <a:srgbClr val="000000"/>
                </a:solidFill>
                <a:effectLst/>
                <a:latin typeface="Consolas" panose="020B0609020204030204" pitchFamily="49" charset="0"/>
              </a:rPr>
              <a:t> np</a:t>
            </a:r>
            <a:br>
              <a:rPr lang="en-US" dirty="0"/>
            </a:br>
            <a:br>
              <a:rPr lang="en-US" dirty="0"/>
            </a:br>
            <a:r>
              <a:rPr lang="en-US" b="0" i="0" dirty="0">
                <a:solidFill>
                  <a:srgbClr val="000000"/>
                </a:solidFill>
                <a:effectLst/>
                <a:latin typeface="Consolas" panose="020B0609020204030204" pitchFamily="49" charset="0"/>
              </a:rPr>
              <a:t>arr = np.array([[[</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6</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6</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(arr)</a:t>
            </a:r>
            <a:endParaRPr lang="en-IN"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17</a:t>
            </a:fld>
            <a:endParaRPr lang="en-IN"/>
          </a:p>
        </p:txBody>
      </p:sp>
    </p:spTree>
    <p:extLst>
      <p:ext uri="{BB962C8B-B14F-4D97-AF65-F5344CB8AC3E}">
        <p14:creationId xmlns:p14="http://schemas.microsoft.com/office/powerpoint/2010/main" val="2179328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F8C9-47AD-484E-B01E-F517BE1FEE18}"/>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7377C74D-1FF6-4895-B020-34DDDE8E3E39}"/>
              </a:ext>
            </a:extLst>
          </p:cNvPr>
          <p:cNvSpPr>
            <a:spLocks noGrp="1"/>
          </p:cNvSpPr>
          <p:nvPr>
            <p:ph sz="quarter" idx="1"/>
          </p:nvPr>
        </p:nvSpPr>
        <p:spPr/>
        <p:txBody>
          <a:bodyPr/>
          <a:lstStyle/>
          <a:p>
            <a:pPr marL="0" indent="0" algn="l">
              <a:buNone/>
            </a:pPr>
            <a:endParaRPr lang="en-US" b="0" i="0" dirty="0">
              <a:solidFill>
                <a:srgbClr val="000000"/>
              </a:solidFill>
              <a:effectLst/>
              <a:latin typeface="Segoe UI" panose="020B0502040204020203" pitchFamily="34" charset="0"/>
            </a:endParaRPr>
          </a:p>
          <a:p>
            <a:pPr algn="l">
              <a:buFont typeface="Wingdings" panose="05000000000000000000" pitchFamily="2" charset="2"/>
              <a:buChar char="Ø"/>
            </a:pPr>
            <a:r>
              <a:rPr lang="en-US" b="0" i="0" dirty="0">
                <a:solidFill>
                  <a:srgbClr val="000000"/>
                </a:solidFill>
                <a:effectLst/>
                <a:latin typeface="Verdana" panose="020B0604030504040204" pitchFamily="34" charset="0"/>
              </a:rPr>
              <a:t>Create a 3-D array with two 2-D arrays, both containing two arrays with the values 1,2,3 and 4,5,6:</a:t>
            </a:r>
          </a:p>
          <a:p>
            <a:pPr marL="0" indent="0">
              <a:buNone/>
            </a:pPr>
            <a:br>
              <a:rPr lang="en-US" dirty="0"/>
            </a:br>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numpy </a:t>
            </a:r>
            <a:r>
              <a:rPr lang="en-US" b="0" i="0" dirty="0">
                <a:solidFill>
                  <a:srgbClr val="0000CD"/>
                </a:solidFill>
                <a:effectLst/>
                <a:latin typeface="Consolas" panose="020B0609020204030204" pitchFamily="49" charset="0"/>
              </a:rPr>
              <a:t>as</a:t>
            </a:r>
            <a:r>
              <a:rPr lang="en-US" b="0" i="0" dirty="0">
                <a:solidFill>
                  <a:srgbClr val="000000"/>
                </a:solidFill>
                <a:effectLst/>
                <a:latin typeface="Consolas" panose="020B0609020204030204" pitchFamily="49" charset="0"/>
              </a:rPr>
              <a:t> np</a:t>
            </a:r>
            <a:br>
              <a:rPr lang="en-US" dirty="0"/>
            </a:br>
            <a:br>
              <a:rPr lang="en-US" dirty="0"/>
            </a:br>
            <a:r>
              <a:rPr lang="en-US" b="0" i="0" dirty="0">
                <a:solidFill>
                  <a:srgbClr val="000000"/>
                </a:solidFill>
                <a:effectLst/>
                <a:latin typeface="Consolas" panose="020B0609020204030204" pitchFamily="49" charset="0"/>
              </a:rPr>
              <a:t>arr = np.array([[[</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6</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6</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(arr)</a:t>
            </a:r>
            <a:endParaRPr lang="en-IN" dirty="0"/>
          </a:p>
          <a:p>
            <a:endParaRPr lang="en-IN"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18</a:t>
            </a:fld>
            <a:endParaRPr lang="en-IN"/>
          </a:p>
        </p:txBody>
      </p:sp>
    </p:spTree>
    <p:extLst>
      <p:ext uri="{BB962C8B-B14F-4D97-AF65-F5344CB8AC3E}">
        <p14:creationId xmlns:p14="http://schemas.microsoft.com/office/powerpoint/2010/main" val="1144219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E79AF-5F1C-41F3-88C9-E28829C59A2A}"/>
              </a:ext>
            </a:extLst>
          </p:cNvPr>
          <p:cNvSpPr>
            <a:spLocks noGrp="1"/>
          </p:cNvSpPr>
          <p:nvPr>
            <p:ph type="title"/>
          </p:nvPr>
        </p:nvSpPr>
        <p:spPr/>
        <p:txBody>
          <a:bodyPr/>
          <a:lstStyle/>
          <a:p>
            <a:r>
              <a:rPr lang="en-US" dirty="0"/>
              <a:t>Out Put:</a:t>
            </a:r>
            <a:endParaRPr lang="en-IN" dirty="0"/>
          </a:p>
        </p:txBody>
      </p:sp>
      <p:pic>
        <p:nvPicPr>
          <p:cNvPr id="5" name="Content Placeholder 4">
            <a:extLst>
              <a:ext uri="{FF2B5EF4-FFF2-40B4-BE49-F238E27FC236}">
                <a16:creationId xmlns:a16="http://schemas.microsoft.com/office/drawing/2014/main" id="{AC29D5E9-E2C1-423F-87C3-6F334E5F3326}"/>
              </a:ext>
            </a:extLst>
          </p:cNvPr>
          <p:cNvPicPr>
            <a:picLocks noGrp="1" noChangeAspect="1"/>
          </p:cNvPicPr>
          <p:nvPr>
            <p:ph sz="quarter" idx="1"/>
          </p:nvPr>
        </p:nvPicPr>
        <p:blipFill>
          <a:blip r:embed="rId2"/>
          <a:stretch>
            <a:fillRect/>
          </a:stretch>
        </p:blipFill>
        <p:spPr>
          <a:xfrm>
            <a:off x="942346" y="1938148"/>
            <a:ext cx="1047804" cy="1200212"/>
          </a:xfrm>
        </p:spPr>
      </p:pic>
      <p:sp>
        <p:nvSpPr>
          <p:cNvPr id="4" name="Slide Number Placeholder 3"/>
          <p:cNvSpPr>
            <a:spLocks noGrp="1"/>
          </p:cNvSpPr>
          <p:nvPr>
            <p:ph type="sldNum" sz="quarter" idx="15"/>
          </p:nvPr>
        </p:nvSpPr>
        <p:spPr/>
        <p:txBody>
          <a:bodyPr/>
          <a:lstStyle/>
          <a:p>
            <a:fld id="{61DB8AA3-BBCA-4831-B813-33C5FC3FB5EF}" type="slidenum">
              <a:rPr lang="en-IN" smtClean="0"/>
              <a:pPr/>
              <a:t>19</a:t>
            </a:fld>
            <a:endParaRPr lang="en-IN"/>
          </a:p>
        </p:txBody>
      </p:sp>
    </p:spTree>
    <p:extLst>
      <p:ext uri="{BB962C8B-B14F-4D97-AF65-F5344CB8AC3E}">
        <p14:creationId xmlns:p14="http://schemas.microsoft.com/office/powerpoint/2010/main" val="2898427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91603-53DB-473A-A44F-AFDCDCA66EEA}"/>
              </a:ext>
            </a:extLst>
          </p:cNvPr>
          <p:cNvSpPr>
            <a:spLocks noGrp="1"/>
          </p:cNvSpPr>
          <p:nvPr>
            <p:ph type="title"/>
          </p:nvPr>
        </p:nvSpPr>
        <p:spPr/>
        <p:txBody>
          <a:bodyPr/>
          <a:lstStyle/>
          <a:p>
            <a:r>
              <a:rPr lang="en-IN" dirty="0"/>
              <a:t>Why Use NumPy?</a:t>
            </a:r>
          </a:p>
        </p:txBody>
      </p:sp>
      <p:sp>
        <p:nvSpPr>
          <p:cNvPr id="3" name="Content Placeholder 2">
            <a:extLst>
              <a:ext uri="{FF2B5EF4-FFF2-40B4-BE49-F238E27FC236}">
                <a16:creationId xmlns:a16="http://schemas.microsoft.com/office/drawing/2014/main" id="{44D3A1B3-1804-43CA-BC3D-DD74F55E3165}"/>
              </a:ext>
            </a:extLst>
          </p:cNvPr>
          <p:cNvSpPr>
            <a:spLocks noGrp="1"/>
          </p:cNvSpPr>
          <p:nvPr>
            <p:ph sz="quarter" idx="1"/>
          </p:nvPr>
        </p:nvSpPr>
        <p:spPr/>
        <p:txBody>
          <a:bodyPr/>
          <a:lstStyle/>
          <a:p>
            <a:r>
              <a:rPr lang="en-US" dirty="0"/>
              <a:t>In Python we have lists that serve the purpose of arrays, but they are slow to process.</a:t>
            </a:r>
          </a:p>
          <a:p>
            <a:endParaRPr lang="en-US" dirty="0"/>
          </a:p>
          <a:p>
            <a:r>
              <a:rPr lang="en-US" dirty="0"/>
              <a:t>NumPy aims to provide an array object that is up to 50x faster than traditional Python lists.</a:t>
            </a:r>
          </a:p>
          <a:p>
            <a:endParaRPr lang="en-US" dirty="0"/>
          </a:p>
          <a:p>
            <a:r>
              <a:rPr lang="en-US" dirty="0"/>
              <a:t>The array object in NumPy is called </a:t>
            </a:r>
            <a:r>
              <a:rPr lang="en-US" dirty="0" err="1"/>
              <a:t>ndarray</a:t>
            </a:r>
            <a:r>
              <a:rPr lang="en-US" dirty="0"/>
              <a:t>, it provides a lot of supporting functions that make working with </a:t>
            </a:r>
            <a:r>
              <a:rPr lang="en-US" dirty="0" err="1"/>
              <a:t>ndarray</a:t>
            </a:r>
            <a:r>
              <a:rPr lang="en-US" dirty="0"/>
              <a:t> very easy.</a:t>
            </a:r>
          </a:p>
          <a:p>
            <a:endParaRPr lang="en-US" dirty="0"/>
          </a:p>
          <a:p>
            <a:r>
              <a:rPr lang="en-US" dirty="0"/>
              <a:t>Arrays are very frequently used in data science, where speed and resources are very important.</a:t>
            </a:r>
            <a:endParaRPr lang="en-IN" dirty="0"/>
          </a:p>
        </p:txBody>
      </p:sp>
      <p:sp>
        <p:nvSpPr>
          <p:cNvPr id="4" name="Slide Number Placeholder 3">
            <a:extLst>
              <a:ext uri="{FF2B5EF4-FFF2-40B4-BE49-F238E27FC236}">
                <a16:creationId xmlns:a16="http://schemas.microsoft.com/office/drawing/2014/main" id="{6B6B534A-BB97-4D90-80F4-194869EECD34}"/>
              </a:ext>
            </a:extLst>
          </p:cNvPr>
          <p:cNvSpPr>
            <a:spLocks noGrp="1"/>
          </p:cNvSpPr>
          <p:nvPr>
            <p:ph type="sldNum" sz="quarter" idx="15"/>
          </p:nvPr>
        </p:nvSpPr>
        <p:spPr/>
        <p:txBody>
          <a:bodyPr/>
          <a:lstStyle/>
          <a:p>
            <a:fld id="{61DB8AA3-BBCA-4831-B813-33C5FC3FB5EF}" type="slidenum">
              <a:rPr lang="en-IN" smtClean="0"/>
              <a:pPr/>
              <a:t>2</a:t>
            </a:fld>
            <a:endParaRPr lang="en-IN"/>
          </a:p>
        </p:txBody>
      </p:sp>
    </p:spTree>
    <p:extLst>
      <p:ext uri="{BB962C8B-B14F-4D97-AF65-F5344CB8AC3E}">
        <p14:creationId xmlns:p14="http://schemas.microsoft.com/office/powerpoint/2010/main" val="658555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C970A-F12D-42E1-9F3D-D0829F6574C5}"/>
              </a:ext>
            </a:extLst>
          </p:cNvPr>
          <p:cNvSpPr>
            <a:spLocks noGrp="1"/>
          </p:cNvSpPr>
          <p:nvPr>
            <p:ph type="title"/>
          </p:nvPr>
        </p:nvSpPr>
        <p:spPr/>
        <p:txBody>
          <a:bodyPr>
            <a:normAutofit/>
          </a:bodyPr>
          <a:lstStyle/>
          <a:p>
            <a:r>
              <a:rPr lang="en-IN" b="0" i="0" dirty="0">
                <a:solidFill>
                  <a:srgbClr val="000000"/>
                </a:solidFill>
                <a:effectLst/>
                <a:latin typeface="Segoe UI" panose="020B0502040204020203" pitchFamily="34" charset="0"/>
              </a:rPr>
              <a:t>Check Number of Dimension</a:t>
            </a:r>
            <a:endParaRPr lang="en-IN" dirty="0"/>
          </a:p>
        </p:txBody>
      </p:sp>
      <p:sp>
        <p:nvSpPr>
          <p:cNvPr id="8" name="Content Placeholder 7">
            <a:extLst>
              <a:ext uri="{FF2B5EF4-FFF2-40B4-BE49-F238E27FC236}">
                <a16:creationId xmlns:a16="http://schemas.microsoft.com/office/drawing/2014/main" id="{20E49AC9-4AC4-4E6A-8330-20FDFE3501CD}"/>
              </a:ext>
            </a:extLst>
          </p:cNvPr>
          <p:cNvSpPr>
            <a:spLocks noGrp="1"/>
          </p:cNvSpPr>
          <p:nvPr>
            <p:ph sz="quarter" idx="1"/>
          </p:nvPr>
        </p:nvSpPr>
        <p:spPr/>
        <p:txBody>
          <a:bodyPr/>
          <a:lstStyle/>
          <a:p>
            <a:pPr>
              <a:buFont typeface="Wingdings" panose="05000000000000000000" pitchFamily="2" charset="2"/>
              <a:buChar char="Ø"/>
            </a:pPr>
            <a:r>
              <a:rPr lang="en-US" dirty="0"/>
              <a:t>NumPy Arrays provides  the </a:t>
            </a:r>
            <a:r>
              <a:rPr lang="en-US" dirty="0" err="1"/>
              <a:t>ndim</a:t>
            </a:r>
            <a:r>
              <a:rPr lang="en-US" dirty="0"/>
              <a:t> attributes that returns an integer that tells us how many dimensions on the array have.</a:t>
            </a:r>
          </a:p>
          <a:p>
            <a:pPr marL="0" indent="0">
              <a:buNone/>
            </a:pPr>
            <a:r>
              <a:rPr lang="en-US" dirty="0"/>
              <a:t> </a:t>
            </a:r>
          </a:p>
          <a:p>
            <a:pPr marL="0" indent="0" algn="l">
              <a:buNone/>
            </a:pPr>
            <a:r>
              <a:rPr lang="en-IN" b="0" i="0" dirty="0">
                <a:solidFill>
                  <a:srgbClr val="000000"/>
                </a:solidFill>
                <a:effectLst/>
                <a:latin typeface="Segoe UI" panose="020B0502040204020203" pitchFamily="34" charset="0"/>
              </a:rPr>
              <a:t>Example</a:t>
            </a:r>
          </a:p>
          <a:p>
            <a:pPr algn="l">
              <a:buFont typeface="Wingdings" panose="05000000000000000000" pitchFamily="2" charset="2"/>
              <a:buChar char="Ø"/>
            </a:pPr>
            <a:r>
              <a:rPr lang="en-US" b="0" i="0" dirty="0">
                <a:solidFill>
                  <a:srgbClr val="000000"/>
                </a:solidFill>
                <a:effectLst/>
                <a:latin typeface="Verdana" panose="020B0604030504040204" pitchFamily="34" charset="0"/>
              </a:rPr>
              <a:t>Check how many dimensions the arrays have:</a:t>
            </a:r>
          </a:p>
          <a:p>
            <a:pPr marL="0" indent="0" algn="l">
              <a:buNone/>
            </a:pPr>
            <a:br>
              <a:rPr lang="en-US" dirty="0"/>
            </a:br>
            <a:br>
              <a:rPr lang="en-IN" dirty="0"/>
            </a:br>
            <a:endParaRPr lang="en-IN"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20</a:t>
            </a:fld>
            <a:endParaRPr lang="en-IN"/>
          </a:p>
        </p:txBody>
      </p:sp>
    </p:spTree>
    <p:extLst>
      <p:ext uri="{BB962C8B-B14F-4D97-AF65-F5344CB8AC3E}">
        <p14:creationId xmlns:p14="http://schemas.microsoft.com/office/powerpoint/2010/main" val="3812575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F1F700-F257-4D14-BE0C-3A484115D2EC}"/>
              </a:ext>
            </a:extLst>
          </p:cNvPr>
          <p:cNvSpPr txBox="1"/>
          <p:nvPr/>
        </p:nvSpPr>
        <p:spPr>
          <a:xfrm>
            <a:off x="452386" y="712269"/>
            <a:ext cx="9846645" cy="4801314"/>
          </a:xfrm>
          <a:prstGeom prst="rect">
            <a:avLst/>
          </a:prstGeom>
          <a:noFill/>
        </p:spPr>
        <p:txBody>
          <a:bodyPr wrap="square">
            <a:spAutoFit/>
          </a:bodyPr>
          <a:lstStyle/>
          <a:p>
            <a:pPr algn="l"/>
            <a:r>
              <a:rPr lang="en-IN" b="0" i="0" dirty="0">
                <a:solidFill>
                  <a:srgbClr val="0000CD"/>
                </a:solidFill>
                <a:effectLst/>
                <a:latin typeface="Consolas" panose="020B0609020204030204" pitchFamily="49" charset="0"/>
              </a:rPr>
              <a:t>Example:</a:t>
            </a:r>
          </a:p>
          <a:p>
            <a:pPr algn="l"/>
            <a:endParaRPr lang="en-IN" dirty="0">
              <a:solidFill>
                <a:srgbClr val="0000CD"/>
              </a:solidFill>
              <a:latin typeface="Consolas" panose="020B0609020204030204" pitchFamily="49" charset="0"/>
            </a:endParaRPr>
          </a:p>
          <a:p>
            <a:pPr algn="l"/>
            <a:endParaRPr lang="en-IN" b="0" i="0" dirty="0">
              <a:solidFill>
                <a:srgbClr val="0000CD"/>
              </a:solidFill>
              <a:effectLst/>
              <a:latin typeface="Consolas" panose="020B0609020204030204" pitchFamily="49" charset="0"/>
            </a:endParaRPr>
          </a:p>
          <a:p>
            <a:pPr algn="l"/>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a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42</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b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4</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5</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c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4</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5</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6</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d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4</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5</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6</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4</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5</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6</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print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a.ndim</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print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b.ndim</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print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c.ndim</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print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d.ndim</a:t>
            </a:r>
            <a:r>
              <a:rPr lang="en-IN" b="0" i="0" dirty="0">
                <a:solidFill>
                  <a:srgbClr val="000000"/>
                </a:solidFill>
                <a:effectLst/>
                <a:latin typeface="Consolas" panose="020B0609020204030204" pitchFamily="49" charset="0"/>
              </a:rPr>
              <a:t>)</a:t>
            </a:r>
          </a:p>
          <a:p>
            <a:pPr algn="l"/>
            <a:endParaRPr lang="en-IN" b="0" i="0" dirty="0">
              <a:solidFill>
                <a:srgbClr val="000000"/>
              </a:solidFill>
              <a:effectLst/>
              <a:latin typeface="Verdana" panose="020B0604030504040204" pitchFamily="34" charset="0"/>
            </a:endParaRPr>
          </a:p>
          <a:p>
            <a:br>
              <a:rPr lang="en-IN" dirty="0"/>
            </a:br>
            <a:endParaRPr lang="en-IN" dirty="0"/>
          </a:p>
        </p:txBody>
      </p:sp>
      <p:sp>
        <p:nvSpPr>
          <p:cNvPr id="4" name="Slide Number Placeholder 3"/>
          <p:cNvSpPr>
            <a:spLocks noGrp="1"/>
          </p:cNvSpPr>
          <p:nvPr>
            <p:ph type="sldNum" sz="quarter" idx="12"/>
          </p:nvPr>
        </p:nvSpPr>
        <p:spPr/>
        <p:txBody>
          <a:bodyPr/>
          <a:lstStyle/>
          <a:p>
            <a:fld id="{61DB8AA3-BBCA-4831-B813-33C5FC3FB5EF}" type="slidenum">
              <a:rPr lang="en-IN" smtClean="0"/>
              <a:pPr/>
              <a:t>21</a:t>
            </a:fld>
            <a:endParaRPr lang="en-IN"/>
          </a:p>
        </p:txBody>
      </p:sp>
    </p:spTree>
    <p:extLst>
      <p:ext uri="{BB962C8B-B14F-4D97-AF65-F5344CB8AC3E}">
        <p14:creationId xmlns:p14="http://schemas.microsoft.com/office/powerpoint/2010/main" val="1844882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73DB7-C2A7-44C8-951E-C2B491147F69}"/>
              </a:ext>
            </a:extLst>
          </p:cNvPr>
          <p:cNvSpPr>
            <a:spLocks noGrp="1"/>
          </p:cNvSpPr>
          <p:nvPr>
            <p:ph type="title"/>
          </p:nvPr>
        </p:nvSpPr>
        <p:spPr/>
        <p:txBody>
          <a:bodyPr/>
          <a:lstStyle/>
          <a:p>
            <a:r>
              <a:rPr lang="en-US" dirty="0"/>
              <a:t>Out Put</a:t>
            </a:r>
            <a:endParaRPr lang="en-IN" dirty="0"/>
          </a:p>
        </p:txBody>
      </p:sp>
      <p:pic>
        <p:nvPicPr>
          <p:cNvPr id="4" name="Picture 3">
            <a:extLst>
              <a:ext uri="{FF2B5EF4-FFF2-40B4-BE49-F238E27FC236}">
                <a16:creationId xmlns:a16="http://schemas.microsoft.com/office/drawing/2014/main" id="{019BB4AC-D29E-4CA7-8758-860F042B5286}"/>
              </a:ext>
            </a:extLst>
          </p:cNvPr>
          <p:cNvPicPr>
            <a:picLocks noChangeAspect="1"/>
          </p:cNvPicPr>
          <p:nvPr/>
        </p:nvPicPr>
        <p:blipFill>
          <a:blip r:embed="rId2"/>
          <a:stretch>
            <a:fillRect/>
          </a:stretch>
        </p:blipFill>
        <p:spPr>
          <a:xfrm>
            <a:off x="973680" y="2409637"/>
            <a:ext cx="681865" cy="787440"/>
          </a:xfrm>
          <a:prstGeom prst="rect">
            <a:avLst/>
          </a:prstGeom>
        </p:spPr>
      </p:pic>
      <p:sp>
        <p:nvSpPr>
          <p:cNvPr id="5" name="Slide Number Placeholder 4"/>
          <p:cNvSpPr>
            <a:spLocks noGrp="1"/>
          </p:cNvSpPr>
          <p:nvPr>
            <p:ph type="sldNum" sz="quarter" idx="11"/>
          </p:nvPr>
        </p:nvSpPr>
        <p:spPr/>
        <p:txBody>
          <a:bodyPr/>
          <a:lstStyle/>
          <a:p>
            <a:fld id="{61DB8AA3-BBCA-4831-B813-33C5FC3FB5EF}" type="slidenum">
              <a:rPr lang="en-IN" smtClean="0"/>
              <a:pPr/>
              <a:t>22</a:t>
            </a:fld>
            <a:endParaRPr lang="en-IN"/>
          </a:p>
        </p:txBody>
      </p:sp>
    </p:spTree>
    <p:extLst>
      <p:ext uri="{BB962C8B-B14F-4D97-AF65-F5344CB8AC3E}">
        <p14:creationId xmlns:p14="http://schemas.microsoft.com/office/powerpoint/2010/main" val="3582408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BA8E0-A244-41A2-BB47-AF945D0B2C44}"/>
              </a:ext>
            </a:extLst>
          </p:cNvPr>
          <p:cNvSpPr>
            <a:spLocks noGrp="1"/>
          </p:cNvSpPr>
          <p:nvPr>
            <p:ph type="title"/>
          </p:nvPr>
        </p:nvSpPr>
        <p:spPr>
          <a:xfrm>
            <a:off x="838200" y="365126"/>
            <a:ext cx="10515600" cy="1194168"/>
          </a:xfrm>
        </p:spPr>
        <p:txBody>
          <a:bodyPr>
            <a:normAutofit fontScale="90000"/>
          </a:bodyPr>
          <a:lstStyle/>
          <a:p>
            <a:br>
              <a:rPr lang="en-IN" b="0" i="0" dirty="0">
                <a:solidFill>
                  <a:srgbClr val="000000"/>
                </a:solidFill>
                <a:effectLst/>
                <a:latin typeface="Segoe UI" panose="020B0502040204020203" pitchFamily="34" charset="0"/>
              </a:rPr>
            </a:br>
            <a:r>
              <a:rPr lang="en-IN" b="0" i="0" dirty="0">
                <a:solidFill>
                  <a:srgbClr val="000000"/>
                </a:solidFill>
                <a:effectLst/>
                <a:latin typeface="Segoe UI" panose="020B0502040204020203" pitchFamily="34" charset="0"/>
              </a:rPr>
              <a:t>Higher Dimensional Arrays</a:t>
            </a:r>
            <a:br>
              <a:rPr lang="en-IN" b="0" i="0" dirty="0">
                <a:solidFill>
                  <a:srgbClr val="000000"/>
                </a:solidFill>
                <a:effectLst/>
                <a:latin typeface="Segoe UI" panose="020B0502040204020203" pitchFamily="34" charset="0"/>
              </a:rPr>
            </a:br>
            <a:br>
              <a:rPr lang="en-IN" dirty="0"/>
            </a:br>
            <a:endParaRPr lang="en-IN" dirty="0"/>
          </a:p>
        </p:txBody>
      </p:sp>
      <p:sp>
        <p:nvSpPr>
          <p:cNvPr id="5" name="Content Placeholder 4">
            <a:extLst>
              <a:ext uri="{FF2B5EF4-FFF2-40B4-BE49-F238E27FC236}">
                <a16:creationId xmlns:a16="http://schemas.microsoft.com/office/drawing/2014/main" id="{474D033A-1BED-40EC-94DC-EB3AC6F6ED48}"/>
              </a:ext>
            </a:extLst>
          </p:cNvPr>
          <p:cNvSpPr>
            <a:spLocks noGrp="1"/>
          </p:cNvSpPr>
          <p:nvPr>
            <p:ph sz="quarter" idx="1"/>
          </p:nvPr>
        </p:nvSpPr>
        <p:spPr>
          <a:xfrm>
            <a:off x="838200" y="1825625"/>
            <a:ext cx="10515600" cy="3699276"/>
          </a:xfrm>
        </p:spPr>
        <p:txBody>
          <a:bodyPr/>
          <a:lstStyle/>
          <a:p>
            <a:pPr algn="l">
              <a:buFont typeface="Wingdings" panose="05000000000000000000" pitchFamily="2" charset="2"/>
              <a:buChar char="Ø"/>
            </a:pPr>
            <a:r>
              <a:rPr lang="en-US" b="0" i="0" dirty="0">
                <a:solidFill>
                  <a:srgbClr val="000000"/>
                </a:solidFill>
                <a:effectLst/>
              </a:rPr>
              <a:t>An array can have any number of dimensions.</a:t>
            </a:r>
          </a:p>
          <a:p>
            <a:pPr algn="l">
              <a:buFont typeface="Wingdings" panose="05000000000000000000" pitchFamily="2" charset="2"/>
              <a:buChar char="Ø"/>
            </a:pPr>
            <a:r>
              <a:rPr lang="en-US" dirty="0">
                <a:solidFill>
                  <a:srgbClr val="000000"/>
                </a:solidFill>
              </a:rPr>
              <a:t>When the array is created, you can define the number of dimension by using the ndmin argument </a:t>
            </a:r>
            <a:endParaRPr lang="en-US" b="0" i="0" dirty="0">
              <a:solidFill>
                <a:srgbClr val="000000"/>
              </a:solidFill>
              <a:effectLst/>
            </a:endParaRPr>
          </a:p>
          <a:p>
            <a:pPr marL="0" indent="0">
              <a:buNone/>
            </a:pPr>
            <a:endParaRPr lang="en-IN"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23</a:t>
            </a:fld>
            <a:endParaRPr lang="en-IN"/>
          </a:p>
        </p:txBody>
      </p:sp>
    </p:spTree>
    <p:extLst>
      <p:ext uri="{BB962C8B-B14F-4D97-AF65-F5344CB8AC3E}">
        <p14:creationId xmlns:p14="http://schemas.microsoft.com/office/powerpoint/2010/main" val="4164670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28C4-BB1F-49BA-BA38-AEE113F33765}"/>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08DCA90E-CBC4-4C0E-ACAA-39FADD248134}"/>
              </a:ext>
            </a:extLst>
          </p:cNvPr>
          <p:cNvSpPr>
            <a:spLocks noGrp="1"/>
          </p:cNvSpPr>
          <p:nvPr>
            <p:ph sz="quarter" idx="1"/>
          </p:nvPr>
        </p:nvSpPr>
        <p:spPr/>
        <p:txBody>
          <a:bodyPr>
            <a:normAutofit/>
          </a:bodyPr>
          <a:lstStyle/>
          <a:p>
            <a:pPr algn="l">
              <a:buFont typeface="Wingdings" panose="05000000000000000000" pitchFamily="2" charset="2"/>
              <a:buChar char="Ø"/>
            </a:pPr>
            <a:r>
              <a:rPr lang="en-US" b="0" i="0" dirty="0">
                <a:solidFill>
                  <a:srgbClr val="000000"/>
                </a:solidFill>
                <a:effectLst/>
                <a:latin typeface="Verdana" panose="020B0604030504040204" pitchFamily="34" charset="0"/>
              </a:rPr>
              <a:t>Create an array with 5 dimensions and verify that it has 5 dimensions:</a:t>
            </a:r>
          </a:p>
          <a:p>
            <a:pPr algn="l">
              <a:buFont typeface="Wingdings" panose="05000000000000000000" pitchFamily="2" charset="2"/>
              <a:buChar char="Ø"/>
            </a:pPr>
            <a:endParaRPr lang="en-US" b="0" i="0" dirty="0">
              <a:solidFill>
                <a:srgbClr val="000000"/>
              </a:solidFill>
              <a:effectLst/>
              <a:latin typeface="Verdana" panose="020B0604030504040204" pitchFamily="34" charset="0"/>
            </a:endParaRPr>
          </a:p>
          <a:p>
            <a:pPr algn="l">
              <a:buFont typeface="Wingdings" panose="05000000000000000000" pitchFamily="2" charset="2"/>
              <a:buChar char="Ø"/>
            </a:pPr>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numpy </a:t>
            </a:r>
            <a:r>
              <a:rPr lang="en-US" b="0" i="0" dirty="0">
                <a:solidFill>
                  <a:srgbClr val="0000CD"/>
                </a:solidFill>
                <a:effectLst/>
                <a:latin typeface="Consolas" panose="020B0609020204030204" pitchFamily="49" charset="0"/>
              </a:rPr>
              <a:t>as</a:t>
            </a:r>
            <a:r>
              <a:rPr lang="en-US" b="0" i="0" dirty="0">
                <a:solidFill>
                  <a:srgbClr val="000000"/>
                </a:solidFill>
                <a:effectLst/>
                <a:latin typeface="Consolas" panose="020B0609020204030204" pitchFamily="49" charset="0"/>
              </a:rPr>
              <a:t> np</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arr = np.array([</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 ndmin=</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(arr)</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'number of dimensions :'</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arr.ndim</a:t>
            </a:r>
            <a:r>
              <a:rPr lang="en-US" b="0" i="0" dirty="0">
                <a:solidFill>
                  <a:srgbClr val="000000"/>
                </a:solidFill>
                <a:effectLst/>
                <a:latin typeface="Consolas" panose="020B0609020204030204" pitchFamily="49" charset="0"/>
              </a:rPr>
              <a:t>)</a:t>
            </a:r>
          </a:p>
          <a:p>
            <a:pPr algn="l"/>
            <a:r>
              <a:rPr lang="en-US" dirty="0">
                <a:solidFill>
                  <a:srgbClr val="FFFFFF"/>
                </a:solidFill>
                <a:latin typeface="Source Sans Pro" panose="020B0503030403020204" pitchFamily="34" charset="0"/>
              </a:rPr>
              <a:t>Tr</a:t>
            </a:r>
            <a:endParaRPr lang="en-US" b="0" i="0" dirty="0">
              <a:solidFill>
                <a:srgbClr val="000000"/>
              </a:solidFill>
              <a:effectLst/>
              <a:latin typeface="Verdana" panose="020B0604030504040204" pitchFamily="34" charset="0"/>
            </a:endParaRPr>
          </a:p>
          <a:p>
            <a:pPr marL="0" indent="0">
              <a:buNone/>
            </a:pPr>
            <a:br>
              <a:rPr lang="en-US" dirty="0"/>
            </a:br>
            <a:endParaRPr lang="en-IN"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24</a:t>
            </a:fld>
            <a:endParaRPr lang="en-IN"/>
          </a:p>
        </p:txBody>
      </p:sp>
    </p:spTree>
    <p:extLst>
      <p:ext uri="{BB962C8B-B14F-4D97-AF65-F5344CB8AC3E}">
        <p14:creationId xmlns:p14="http://schemas.microsoft.com/office/powerpoint/2010/main" val="1243722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3E157-0B07-4E6D-A01A-129E8F6756BC}"/>
              </a:ext>
            </a:extLst>
          </p:cNvPr>
          <p:cNvSpPr>
            <a:spLocks noGrp="1"/>
          </p:cNvSpPr>
          <p:nvPr>
            <p:ph type="title"/>
          </p:nvPr>
        </p:nvSpPr>
        <p:spPr/>
        <p:txBody>
          <a:bodyPr/>
          <a:lstStyle/>
          <a:p>
            <a:r>
              <a:rPr lang="en-US" dirty="0"/>
              <a:t>Out Put</a:t>
            </a:r>
            <a:endParaRPr lang="en-IN" dirty="0"/>
          </a:p>
        </p:txBody>
      </p:sp>
      <p:sp>
        <p:nvSpPr>
          <p:cNvPr id="5" name="Title 1">
            <a:extLst>
              <a:ext uri="{FF2B5EF4-FFF2-40B4-BE49-F238E27FC236}">
                <a16:creationId xmlns:a16="http://schemas.microsoft.com/office/drawing/2014/main" id="{2D9FF1AE-985C-498E-925F-057C18DA046C}"/>
              </a:ext>
            </a:extLst>
          </p:cNvPr>
          <p:cNvSpPr txBox="1">
            <a:spLocks/>
          </p:cNvSpPr>
          <p:nvPr/>
        </p:nvSpPr>
        <p:spPr>
          <a:xfrm>
            <a:off x="838200" y="33624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pic>
        <p:nvPicPr>
          <p:cNvPr id="7" name="Picture 6">
            <a:extLst>
              <a:ext uri="{FF2B5EF4-FFF2-40B4-BE49-F238E27FC236}">
                <a16:creationId xmlns:a16="http://schemas.microsoft.com/office/drawing/2014/main" id="{E0B3E84B-5F29-4CE7-A91D-E4CD9550AC43}"/>
              </a:ext>
            </a:extLst>
          </p:cNvPr>
          <p:cNvPicPr>
            <a:picLocks noChangeAspect="1"/>
          </p:cNvPicPr>
          <p:nvPr/>
        </p:nvPicPr>
        <p:blipFill>
          <a:blip r:embed="rId2"/>
          <a:stretch>
            <a:fillRect/>
          </a:stretch>
        </p:blipFill>
        <p:spPr>
          <a:xfrm>
            <a:off x="906755" y="2022930"/>
            <a:ext cx="3811609" cy="797271"/>
          </a:xfrm>
          <a:prstGeom prst="rect">
            <a:avLst/>
          </a:prstGeom>
        </p:spPr>
      </p:pic>
      <p:sp>
        <p:nvSpPr>
          <p:cNvPr id="6" name="Slide Number Placeholder 5"/>
          <p:cNvSpPr>
            <a:spLocks noGrp="1"/>
          </p:cNvSpPr>
          <p:nvPr>
            <p:ph type="sldNum" sz="quarter" idx="11"/>
          </p:nvPr>
        </p:nvSpPr>
        <p:spPr/>
        <p:txBody>
          <a:bodyPr/>
          <a:lstStyle/>
          <a:p>
            <a:fld id="{61DB8AA3-BBCA-4831-B813-33C5FC3FB5EF}" type="slidenum">
              <a:rPr lang="en-IN" smtClean="0"/>
              <a:pPr/>
              <a:t>25</a:t>
            </a:fld>
            <a:endParaRPr lang="en-IN"/>
          </a:p>
        </p:txBody>
      </p:sp>
    </p:spTree>
    <p:extLst>
      <p:ext uri="{BB962C8B-B14F-4D97-AF65-F5344CB8AC3E}">
        <p14:creationId xmlns:p14="http://schemas.microsoft.com/office/powerpoint/2010/main" val="2580960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18DF2-122F-4DDC-A681-81B8E52A8BDD}"/>
              </a:ext>
            </a:extLst>
          </p:cNvPr>
          <p:cNvSpPr>
            <a:spLocks noGrp="1"/>
          </p:cNvSpPr>
          <p:nvPr>
            <p:ph type="title"/>
          </p:nvPr>
        </p:nvSpPr>
        <p:spPr>
          <a:xfrm>
            <a:off x="664945" y="461377"/>
            <a:ext cx="10515600" cy="4014370"/>
          </a:xfrm>
        </p:spPr>
        <p:txBody>
          <a:bodyPr>
            <a:normAutofit/>
          </a:bodyPr>
          <a:lstStyle/>
          <a:p>
            <a:pPr marL="457200" indent="-457200">
              <a:buFont typeface="Wingdings" panose="05000000000000000000" pitchFamily="2" charset="2"/>
              <a:buChar char="Ø"/>
            </a:pPr>
            <a:r>
              <a:rPr lang="en-US" sz="2800" b="0" i="0" dirty="0">
                <a:solidFill>
                  <a:srgbClr val="000000"/>
                </a:solidFill>
                <a:effectLst/>
                <a:latin typeface="+mn-lt"/>
              </a:rPr>
              <a:t>In this array the innermost dimension (5th dim) has 4 elements, the 4th dim has 1 element that is the vector, the 3rd dim has 1 element that is the matrix with the vector, the 2nd dim has 1 element that is 3D array and 1st dim has 1 element that is a 4D array.</a:t>
            </a:r>
            <a:endParaRPr lang="en-IN" sz="2800" dirty="0">
              <a:latin typeface="+mn-lt"/>
            </a:endParaRPr>
          </a:p>
        </p:txBody>
      </p:sp>
      <p:sp>
        <p:nvSpPr>
          <p:cNvPr id="3" name="Slide Number Placeholder 2"/>
          <p:cNvSpPr>
            <a:spLocks noGrp="1"/>
          </p:cNvSpPr>
          <p:nvPr>
            <p:ph type="sldNum" sz="quarter" idx="11"/>
          </p:nvPr>
        </p:nvSpPr>
        <p:spPr/>
        <p:txBody>
          <a:bodyPr/>
          <a:lstStyle/>
          <a:p>
            <a:fld id="{61DB8AA3-BBCA-4831-B813-33C5FC3FB5EF}" type="slidenum">
              <a:rPr lang="en-IN" smtClean="0"/>
              <a:pPr/>
              <a:t>26</a:t>
            </a:fld>
            <a:endParaRPr lang="en-IN"/>
          </a:p>
        </p:txBody>
      </p:sp>
    </p:spTree>
    <p:extLst>
      <p:ext uri="{BB962C8B-B14F-4D97-AF65-F5344CB8AC3E}">
        <p14:creationId xmlns:p14="http://schemas.microsoft.com/office/powerpoint/2010/main" val="604330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CC7E3-9F13-460D-B03C-80D47C387A3A}"/>
              </a:ext>
            </a:extLst>
          </p:cNvPr>
          <p:cNvSpPr>
            <a:spLocks noGrp="1"/>
          </p:cNvSpPr>
          <p:nvPr>
            <p:ph type="title"/>
          </p:nvPr>
        </p:nvSpPr>
        <p:spPr/>
        <p:txBody>
          <a:bodyPr>
            <a:normAutofit fontScale="90000"/>
          </a:bodyPr>
          <a:lstStyle/>
          <a:p>
            <a:br>
              <a:rPr lang="en-IN" b="0" i="0" dirty="0">
                <a:solidFill>
                  <a:srgbClr val="000000"/>
                </a:solidFill>
                <a:effectLst/>
                <a:latin typeface="Segoe UI" panose="020B0502040204020203" pitchFamily="34" charset="0"/>
              </a:rPr>
            </a:br>
            <a:br>
              <a:rPr lang="en-IN" b="0" i="0" dirty="0">
                <a:solidFill>
                  <a:srgbClr val="000000"/>
                </a:solidFill>
                <a:effectLst/>
                <a:latin typeface="Segoe UI" panose="020B0502040204020203" pitchFamily="34" charset="0"/>
              </a:rPr>
            </a:br>
            <a:br>
              <a:rPr lang="en-IN" b="0" i="0" dirty="0">
                <a:solidFill>
                  <a:srgbClr val="000000"/>
                </a:solidFill>
                <a:effectLst/>
                <a:latin typeface="Segoe UI" panose="020B0502040204020203" pitchFamily="34" charset="0"/>
              </a:rPr>
            </a:br>
            <a:r>
              <a:rPr lang="en-IN" b="0" i="0" dirty="0">
                <a:solidFill>
                  <a:srgbClr val="000000"/>
                </a:solidFill>
                <a:effectLst/>
                <a:latin typeface="Segoe UI" panose="020B0502040204020203" pitchFamily="34" charset="0"/>
              </a:rPr>
              <a:t>NumPy Array Indexing</a:t>
            </a:r>
            <a:endParaRPr lang="en-IN" dirty="0">
              <a:latin typeface="+mn-lt"/>
            </a:endParaRPr>
          </a:p>
        </p:txBody>
      </p:sp>
      <p:sp>
        <p:nvSpPr>
          <p:cNvPr id="3" name="Content Placeholder 2">
            <a:extLst>
              <a:ext uri="{FF2B5EF4-FFF2-40B4-BE49-F238E27FC236}">
                <a16:creationId xmlns:a16="http://schemas.microsoft.com/office/drawing/2014/main" id="{D29A0A05-7604-4806-A63B-0366F48ED684}"/>
              </a:ext>
            </a:extLst>
          </p:cNvPr>
          <p:cNvSpPr>
            <a:spLocks noGrp="1"/>
          </p:cNvSpPr>
          <p:nvPr>
            <p:ph sz="quarter" idx="1"/>
          </p:nvPr>
        </p:nvSpPr>
        <p:spPr/>
        <p:txBody>
          <a:bodyPr>
            <a:normAutofit/>
          </a:bodyPr>
          <a:lstStyle/>
          <a:p>
            <a:pPr algn="l">
              <a:buFont typeface="Wingdings" panose="05000000000000000000" pitchFamily="2" charset="2"/>
              <a:buChar char="Ø"/>
            </a:pPr>
            <a:r>
              <a:rPr lang="en-IN" b="0" i="0" dirty="0">
                <a:solidFill>
                  <a:srgbClr val="000000"/>
                </a:solidFill>
                <a:effectLst/>
                <a:latin typeface="Segoe UI" panose="020B0502040204020203" pitchFamily="34" charset="0"/>
              </a:rPr>
              <a:t>Access Array Elements</a:t>
            </a:r>
          </a:p>
          <a:p>
            <a:pPr algn="l">
              <a:buFont typeface="Wingdings" panose="05000000000000000000" pitchFamily="2" charset="2"/>
              <a:buChar char="Ø"/>
            </a:pPr>
            <a:r>
              <a:rPr lang="en-US" b="0" i="0" dirty="0">
                <a:solidFill>
                  <a:srgbClr val="000000"/>
                </a:solidFill>
                <a:effectLst/>
                <a:latin typeface="Verdana" panose="020B0604030504040204" pitchFamily="34" charset="0"/>
              </a:rPr>
              <a:t>Array indexing is the same as accessing an array element.</a:t>
            </a:r>
          </a:p>
          <a:p>
            <a:pPr algn="l">
              <a:buFont typeface="Wingdings" panose="05000000000000000000" pitchFamily="2" charset="2"/>
              <a:buChar char="Ø"/>
            </a:pPr>
            <a:r>
              <a:rPr lang="en-US" b="0" i="0" dirty="0">
                <a:solidFill>
                  <a:srgbClr val="000000"/>
                </a:solidFill>
                <a:effectLst/>
                <a:latin typeface="Verdana" panose="020B0604030504040204" pitchFamily="34" charset="0"/>
              </a:rPr>
              <a:t>You can access an array element by referring to its index number.</a:t>
            </a:r>
          </a:p>
          <a:p>
            <a:pPr algn="l">
              <a:buFont typeface="Wingdings" panose="05000000000000000000" pitchFamily="2" charset="2"/>
              <a:buChar char="Ø"/>
            </a:pPr>
            <a:r>
              <a:rPr lang="en-US" b="0" i="0" dirty="0">
                <a:solidFill>
                  <a:srgbClr val="000000"/>
                </a:solidFill>
                <a:effectLst/>
                <a:latin typeface="Verdana" panose="020B0604030504040204" pitchFamily="34" charset="0"/>
              </a:rPr>
              <a:t>The indexes in NumPy arrays start with 0, meaning that the first element has index 0, and the second has index 1 etc.</a:t>
            </a:r>
          </a:p>
          <a:p>
            <a:pPr marL="0" indent="0">
              <a:buNone/>
            </a:pPr>
            <a:br>
              <a:rPr lang="en-US" b="0" i="0" dirty="0">
                <a:solidFill>
                  <a:srgbClr val="000000"/>
                </a:solidFill>
                <a:effectLst/>
                <a:latin typeface="Verdana" panose="020B0604030504040204" pitchFamily="34" charset="0"/>
              </a:rPr>
            </a:br>
            <a:br>
              <a:rPr lang="en-IN" dirty="0"/>
            </a:br>
            <a:endParaRPr lang="en-IN"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27</a:t>
            </a:fld>
            <a:endParaRPr lang="en-IN"/>
          </a:p>
        </p:txBody>
      </p:sp>
    </p:spTree>
    <p:extLst>
      <p:ext uri="{BB962C8B-B14F-4D97-AF65-F5344CB8AC3E}">
        <p14:creationId xmlns:p14="http://schemas.microsoft.com/office/powerpoint/2010/main" val="1529643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E013-2714-4AD2-BA10-3F4178841220}"/>
              </a:ext>
            </a:extLst>
          </p:cNvPr>
          <p:cNvSpPr>
            <a:spLocks noGrp="1"/>
          </p:cNvSpPr>
          <p:nvPr>
            <p:ph type="title"/>
          </p:nvPr>
        </p:nvSpPr>
        <p:spPr/>
        <p:txBody>
          <a:bodyPr>
            <a:normAutofit fontScale="90000"/>
          </a:bodyPr>
          <a:lstStyle/>
          <a:p>
            <a:br>
              <a:rPr lang="en-IN" b="0" i="0" dirty="0">
                <a:solidFill>
                  <a:srgbClr val="000000"/>
                </a:solidFill>
                <a:effectLst/>
                <a:latin typeface="Segoe UI" panose="020B0502040204020203" pitchFamily="34" charset="0"/>
              </a:rPr>
            </a:br>
            <a:r>
              <a:rPr lang="en-IN" b="0" i="0" dirty="0">
                <a:solidFill>
                  <a:srgbClr val="000000"/>
                </a:solidFill>
                <a:effectLst/>
                <a:latin typeface="Segoe UI" panose="020B0502040204020203" pitchFamily="34" charset="0"/>
              </a:rPr>
              <a:t>Example</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22CBA129-F331-4889-9E1D-F9E848C2F84D}"/>
              </a:ext>
            </a:extLst>
          </p:cNvPr>
          <p:cNvSpPr>
            <a:spLocks noGrp="1"/>
          </p:cNvSpPr>
          <p:nvPr>
            <p:ph sz="quarter" idx="1"/>
          </p:nvPr>
        </p:nvSpPr>
        <p:spPr/>
        <p:txBody>
          <a:bodyPr>
            <a:normAutofit/>
          </a:bodyPr>
          <a:lstStyle/>
          <a:p>
            <a:pPr algn="l">
              <a:buFont typeface="Wingdings" panose="05000000000000000000" pitchFamily="2" charset="2"/>
              <a:buChar char="Ø"/>
            </a:pPr>
            <a:r>
              <a:rPr lang="en-US" b="0" i="0" dirty="0">
                <a:solidFill>
                  <a:srgbClr val="000000"/>
                </a:solidFill>
                <a:effectLst/>
                <a:latin typeface="Verdana" panose="020B0604030504040204" pitchFamily="34" charset="0"/>
              </a:rPr>
              <a:t>Get the first element from the following array:</a:t>
            </a:r>
          </a:p>
          <a:p>
            <a:pPr marL="0" indent="0" algn="l">
              <a:buNone/>
            </a:pPr>
            <a:endParaRPr lang="en-US" b="0" i="0" dirty="0">
              <a:solidFill>
                <a:srgbClr val="000000"/>
              </a:solidFill>
              <a:effectLst/>
              <a:latin typeface="Verdana" panose="020B0604030504040204" pitchFamily="34" charset="0"/>
            </a:endParaRPr>
          </a:p>
          <a:p>
            <a:pPr marL="0" indent="0" algn="l">
              <a:buNone/>
            </a:pPr>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numpy </a:t>
            </a:r>
            <a:r>
              <a:rPr lang="en-US" b="0" i="0" dirty="0">
                <a:solidFill>
                  <a:srgbClr val="0000CD"/>
                </a:solidFill>
                <a:effectLst/>
                <a:latin typeface="Consolas" panose="020B0609020204030204" pitchFamily="49" charset="0"/>
              </a:rPr>
              <a:t>as</a:t>
            </a:r>
            <a:r>
              <a:rPr lang="en-US" b="0" i="0" dirty="0">
                <a:solidFill>
                  <a:srgbClr val="000000"/>
                </a:solidFill>
                <a:effectLst/>
                <a:latin typeface="Consolas" panose="020B0609020204030204" pitchFamily="49" charset="0"/>
              </a:rPr>
              <a:t> np</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arr = np.array([</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(arr[</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a:t>
            </a:r>
          </a:p>
          <a:p>
            <a:pPr algn="l"/>
            <a:r>
              <a:rPr lang="en-US" dirty="0">
                <a:solidFill>
                  <a:srgbClr val="FFFFFF"/>
                </a:solidFill>
                <a:latin typeface="Source Sans Pro" panose="020B0503030403020204" pitchFamily="34" charset="0"/>
              </a:rPr>
              <a:t>Try it Yourself »</a:t>
            </a:r>
            <a:endParaRPr lang="en-US" b="0" i="0" dirty="0">
              <a:solidFill>
                <a:srgbClr val="000000"/>
              </a:solidFill>
              <a:effectLst/>
              <a:latin typeface="Verdana" panose="020B0604030504040204" pitchFamily="34" charset="0"/>
            </a:endParaRPr>
          </a:p>
          <a:p>
            <a:pPr marL="0" indent="0">
              <a:buNone/>
            </a:pPr>
            <a:br>
              <a:rPr lang="en-US" dirty="0"/>
            </a:br>
            <a:endParaRPr lang="en-IN"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28</a:t>
            </a:fld>
            <a:endParaRPr lang="en-IN"/>
          </a:p>
        </p:txBody>
      </p:sp>
    </p:spTree>
    <p:extLst>
      <p:ext uri="{BB962C8B-B14F-4D97-AF65-F5344CB8AC3E}">
        <p14:creationId xmlns:p14="http://schemas.microsoft.com/office/powerpoint/2010/main" val="1773250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90E39-C2FA-460B-8BF3-6E20AD508421}"/>
              </a:ext>
            </a:extLst>
          </p:cNvPr>
          <p:cNvSpPr>
            <a:spLocks noGrp="1"/>
          </p:cNvSpPr>
          <p:nvPr>
            <p:ph type="title"/>
          </p:nvPr>
        </p:nvSpPr>
        <p:spPr>
          <a:xfrm>
            <a:off x="838200" y="365126"/>
            <a:ext cx="10515600" cy="1319296"/>
          </a:xfrm>
        </p:spPr>
        <p:txBody>
          <a:bodyPr>
            <a:normAutofit/>
          </a:bodyPr>
          <a:lstStyle/>
          <a:p>
            <a:r>
              <a:rPr lang="en-IN" b="0" i="0" dirty="0">
                <a:solidFill>
                  <a:srgbClr val="000000"/>
                </a:solidFill>
                <a:effectLst/>
                <a:latin typeface="Segoe UI" panose="020B0502040204020203" pitchFamily="34" charset="0"/>
              </a:rPr>
              <a:t>Example</a:t>
            </a:r>
            <a:endParaRPr lang="en-IN" dirty="0"/>
          </a:p>
        </p:txBody>
      </p:sp>
      <p:sp>
        <p:nvSpPr>
          <p:cNvPr id="3" name="Content Placeholder 2">
            <a:extLst>
              <a:ext uri="{FF2B5EF4-FFF2-40B4-BE49-F238E27FC236}">
                <a16:creationId xmlns:a16="http://schemas.microsoft.com/office/drawing/2014/main" id="{3294EFC0-990B-4C39-AE21-D0221224B7F7}"/>
              </a:ext>
            </a:extLst>
          </p:cNvPr>
          <p:cNvSpPr>
            <a:spLocks noGrp="1"/>
          </p:cNvSpPr>
          <p:nvPr>
            <p:ph sz="quarter" idx="1"/>
          </p:nvPr>
        </p:nvSpPr>
        <p:spPr/>
        <p:txBody>
          <a:bodyPr>
            <a:normAutofit/>
          </a:bodyPr>
          <a:lstStyle/>
          <a:p>
            <a:pPr algn="l">
              <a:buFont typeface="Wingdings" panose="05000000000000000000" pitchFamily="2" charset="2"/>
              <a:buChar char="Ø"/>
            </a:pPr>
            <a:r>
              <a:rPr lang="en-US" b="0" i="0" dirty="0">
                <a:solidFill>
                  <a:srgbClr val="000000"/>
                </a:solidFill>
                <a:effectLst/>
                <a:latin typeface="Verdana" panose="020B0604030504040204" pitchFamily="34" charset="0"/>
              </a:rPr>
              <a:t>Get the second element from the following array.</a:t>
            </a:r>
          </a:p>
          <a:p>
            <a:pPr algn="l">
              <a:buFont typeface="Wingdings" panose="05000000000000000000" pitchFamily="2" charset="2"/>
              <a:buChar char="Ø"/>
            </a:pPr>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numpy </a:t>
            </a:r>
            <a:r>
              <a:rPr lang="en-US" b="0" i="0" dirty="0">
                <a:solidFill>
                  <a:srgbClr val="0000CD"/>
                </a:solidFill>
                <a:effectLst/>
                <a:latin typeface="Consolas" panose="020B0609020204030204" pitchFamily="49" charset="0"/>
              </a:rPr>
              <a:t>as</a:t>
            </a:r>
            <a:r>
              <a:rPr lang="en-US" b="0" i="0" dirty="0">
                <a:solidFill>
                  <a:srgbClr val="000000"/>
                </a:solidFill>
                <a:effectLst/>
                <a:latin typeface="Consolas" panose="020B0609020204030204" pitchFamily="49" charset="0"/>
              </a:rPr>
              <a:t> np</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arr = np.array([</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(arr[</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a:t>
            </a:r>
          </a:p>
          <a:p>
            <a:pPr algn="l"/>
            <a:r>
              <a:rPr lang="en-US" dirty="0" err="1">
                <a:solidFill>
                  <a:srgbClr val="FFFFFF"/>
                </a:solidFill>
                <a:latin typeface="Source Sans Pro" panose="020B0503030403020204" pitchFamily="34" charset="0"/>
              </a:rPr>
              <a:t>ot</a:t>
            </a:r>
            <a:r>
              <a:rPr lang="en-US" dirty="0">
                <a:solidFill>
                  <a:srgbClr val="FFFFFF"/>
                </a:solidFill>
                <a:latin typeface="Source Sans Pro" panose="020B0503030403020204" pitchFamily="34" charset="0"/>
              </a:rPr>
              <a:t> Yourself</a:t>
            </a:r>
            <a:endParaRPr lang="en-US" b="0" i="0" dirty="0">
              <a:solidFill>
                <a:srgbClr val="000000"/>
              </a:solidFill>
              <a:effectLst/>
              <a:latin typeface="Verdana" panose="020B0604030504040204" pitchFamily="34" charset="0"/>
            </a:endParaRPr>
          </a:p>
          <a:p>
            <a:pPr marL="0" indent="0">
              <a:buNone/>
            </a:pPr>
            <a:br>
              <a:rPr lang="en-US" b="0" i="0" dirty="0">
                <a:solidFill>
                  <a:srgbClr val="000000"/>
                </a:solidFill>
                <a:effectLst/>
                <a:latin typeface="Verdana" panose="020B0604030504040204" pitchFamily="34" charset="0"/>
              </a:rPr>
            </a:br>
            <a:endParaRPr lang="en-IN"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29</a:t>
            </a:fld>
            <a:endParaRPr lang="en-IN"/>
          </a:p>
        </p:txBody>
      </p:sp>
    </p:spTree>
    <p:extLst>
      <p:ext uri="{BB962C8B-B14F-4D97-AF65-F5344CB8AC3E}">
        <p14:creationId xmlns:p14="http://schemas.microsoft.com/office/powerpoint/2010/main" val="2773203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2B690-8CDE-466C-B927-818AD2603438}"/>
              </a:ext>
            </a:extLst>
          </p:cNvPr>
          <p:cNvSpPr>
            <a:spLocks noGrp="1"/>
          </p:cNvSpPr>
          <p:nvPr>
            <p:ph type="title"/>
          </p:nvPr>
        </p:nvSpPr>
        <p:spPr/>
        <p:txBody>
          <a:bodyPr/>
          <a:lstStyle/>
          <a:p>
            <a:r>
              <a:rPr lang="en-IN"/>
              <a:t>Installation of NumPy</a:t>
            </a:r>
            <a:endParaRPr lang="en-IN" dirty="0"/>
          </a:p>
        </p:txBody>
      </p:sp>
      <p:sp>
        <p:nvSpPr>
          <p:cNvPr id="3" name="Subtitle 2">
            <a:extLst>
              <a:ext uri="{FF2B5EF4-FFF2-40B4-BE49-F238E27FC236}">
                <a16:creationId xmlns:a16="http://schemas.microsoft.com/office/drawing/2014/main" id="{FDFFDE5B-5C27-4081-BC9B-9E61DDE83E82}"/>
              </a:ext>
            </a:extLst>
          </p:cNvPr>
          <p:cNvSpPr>
            <a:spLocks noGrp="1"/>
          </p:cNvSpPr>
          <p:nvPr>
            <p:ph sz="quarter" idx="1"/>
          </p:nvPr>
        </p:nvSpPr>
        <p:spPr/>
        <p:txBody>
          <a:bodyPr/>
          <a:lstStyle/>
          <a:p>
            <a:r>
              <a:rPr lang="en-US"/>
              <a:t>If you have </a:t>
            </a:r>
            <a:r>
              <a:rPr lang="en-US">
                <a:hlinkClick r:id="rId2">
                  <a:extLst>
                    <a:ext uri="{A12FA001-AC4F-418D-AE19-62706E023703}">
                      <ahyp:hlinkClr xmlns:ahyp="http://schemas.microsoft.com/office/drawing/2018/hyperlinkcolor" val="tx"/>
                    </a:ext>
                  </a:extLst>
                </a:hlinkClick>
              </a:rPr>
              <a:t>Python</a:t>
            </a:r>
            <a:r>
              <a:rPr lang="en-US"/>
              <a:t> and </a:t>
            </a:r>
            <a:r>
              <a:rPr lang="en-US">
                <a:hlinkClick r:id="rId3">
                  <a:extLst>
                    <a:ext uri="{A12FA001-AC4F-418D-AE19-62706E023703}">
                      <ahyp:hlinkClr xmlns:ahyp="http://schemas.microsoft.com/office/drawing/2018/hyperlinkcolor" val="tx"/>
                    </a:ext>
                  </a:extLst>
                </a:hlinkClick>
              </a:rPr>
              <a:t>PIP</a:t>
            </a:r>
            <a:r>
              <a:rPr lang="en-US"/>
              <a:t> already installed on a system, then installation of NumPy is very easy.</a:t>
            </a:r>
          </a:p>
          <a:p>
            <a:r>
              <a:rPr lang="en-US"/>
              <a:t>Install it using this command:</a:t>
            </a:r>
            <a:br>
              <a:rPr lang="en-US"/>
            </a:br>
            <a:r>
              <a:rPr lang="en-US"/>
              <a:t>C:\Users\Your Name&gt;pip install numpy</a:t>
            </a:r>
            <a:endParaRPr lang="en-US"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3</a:t>
            </a:fld>
            <a:endParaRPr lang="en-IN"/>
          </a:p>
        </p:txBody>
      </p:sp>
    </p:spTree>
    <p:extLst>
      <p:ext uri="{BB962C8B-B14F-4D97-AF65-F5344CB8AC3E}">
        <p14:creationId xmlns:p14="http://schemas.microsoft.com/office/powerpoint/2010/main" val="31643651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2BE44-5F02-4C09-8094-B8880A439D6B}"/>
              </a:ext>
            </a:extLst>
          </p:cNvPr>
          <p:cNvSpPr>
            <a:spLocks noGrp="1"/>
          </p:cNvSpPr>
          <p:nvPr>
            <p:ph type="title"/>
          </p:nvPr>
        </p:nvSpPr>
        <p:spPr>
          <a:xfrm>
            <a:off x="596766" y="365125"/>
            <a:ext cx="10757034" cy="1325563"/>
          </a:xfrm>
        </p:spPr>
        <p:txBody>
          <a:bodyPr>
            <a:normAutofit/>
          </a:bodyPr>
          <a:lstStyle/>
          <a:p>
            <a:r>
              <a:rPr lang="en-US" sz="2800" dirty="0"/>
              <a:t>Out Put</a:t>
            </a:r>
            <a:endParaRPr lang="en-IN" sz="2800" dirty="0"/>
          </a:p>
        </p:txBody>
      </p:sp>
      <p:pic>
        <p:nvPicPr>
          <p:cNvPr id="5" name="Content Placeholder 4">
            <a:extLst>
              <a:ext uri="{FF2B5EF4-FFF2-40B4-BE49-F238E27FC236}">
                <a16:creationId xmlns:a16="http://schemas.microsoft.com/office/drawing/2014/main" id="{CA265D92-C3FF-464B-8279-6C10A7C24F68}"/>
              </a:ext>
            </a:extLst>
          </p:cNvPr>
          <p:cNvPicPr>
            <a:picLocks noGrp="1" noChangeAspect="1"/>
          </p:cNvPicPr>
          <p:nvPr>
            <p:ph sz="quarter" idx="1"/>
          </p:nvPr>
        </p:nvPicPr>
        <p:blipFill>
          <a:blip r:embed="rId2"/>
          <a:stretch>
            <a:fillRect/>
          </a:stretch>
        </p:blipFill>
        <p:spPr>
          <a:xfrm>
            <a:off x="899160" y="1690688"/>
            <a:ext cx="843013" cy="778166"/>
          </a:xfrm>
        </p:spPr>
      </p:pic>
      <p:sp>
        <p:nvSpPr>
          <p:cNvPr id="4" name="Slide Number Placeholder 3"/>
          <p:cNvSpPr>
            <a:spLocks noGrp="1"/>
          </p:cNvSpPr>
          <p:nvPr>
            <p:ph type="sldNum" sz="quarter" idx="15"/>
          </p:nvPr>
        </p:nvSpPr>
        <p:spPr/>
        <p:txBody>
          <a:bodyPr/>
          <a:lstStyle/>
          <a:p>
            <a:fld id="{61DB8AA3-BBCA-4831-B813-33C5FC3FB5EF}" type="slidenum">
              <a:rPr lang="en-IN" smtClean="0"/>
              <a:pPr/>
              <a:t>30</a:t>
            </a:fld>
            <a:endParaRPr lang="en-IN"/>
          </a:p>
        </p:txBody>
      </p:sp>
    </p:spTree>
    <p:extLst>
      <p:ext uri="{BB962C8B-B14F-4D97-AF65-F5344CB8AC3E}">
        <p14:creationId xmlns:p14="http://schemas.microsoft.com/office/powerpoint/2010/main" val="3947614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2F2CF-9ECD-4D23-9724-A2CE7E089D44}"/>
              </a:ext>
            </a:extLst>
          </p:cNvPr>
          <p:cNvSpPr>
            <a:spLocks noGrp="1"/>
          </p:cNvSpPr>
          <p:nvPr>
            <p:ph type="title"/>
          </p:nvPr>
        </p:nvSpPr>
        <p:spPr/>
        <p:txBody>
          <a:bodyPr>
            <a:normAutofit fontScale="90000"/>
          </a:bodyPr>
          <a:lstStyle/>
          <a:p>
            <a:br>
              <a:rPr lang="en-IN" b="0" i="0" dirty="0">
                <a:solidFill>
                  <a:srgbClr val="000000"/>
                </a:solidFill>
                <a:effectLst/>
                <a:latin typeface="Segoe UI" panose="020B0502040204020203" pitchFamily="34" charset="0"/>
              </a:rPr>
            </a:br>
            <a:r>
              <a:rPr lang="en-IN" b="0" i="0" dirty="0">
                <a:solidFill>
                  <a:srgbClr val="000000"/>
                </a:solidFill>
                <a:effectLst/>
                <a:latin typeface="Segoe UI" panose="020B0502040204020203" pitchFamily="34" charset="0"/>
              </a:rPr>
              <a:t>Example</a:t>
            </a:r>
            <a:br>
              <a:rPr lang="en-IN" b="0" i="0" dirty="0">
                <a:solidFill>
                  <a:srgbClr val="000000"/>
                </a:solidFill>
                <a:effectLst/>
                <a:latin typeface="Segoe UI" panose="020B0502040204020203" pitchFamily="34" charset="0"/>
              </a:rPr>
            </a:br>
            <a:br>
              <a:rPr lang="en-IN" dirty="0"/>
            </a:br>
            <a:endParaRPr lang="en-IN" dirty="0"/>
          </a:p>
        </p:txBody>
      </p:sp>
      <p:sp>
        <p:nvSpPr>
          <p:cNvPr id="3" name="Content Placeholder 2">
            <a:extLst>
              <a:ext uri="{FF2B5EF4-FFF2-40B4-BE49-F238E27FC236}">
                <a16:creationId xmlns:a16="http://schemas.microsoft.com/office/drawing/2014/main" id="{8B17AF93-260A-4139-9CCC-45D0767A8C28}"/>
              </a:ext>
            </a:extLst>
          </p:cNvPr>
          <p:cNvSpPr>
            <a:spLocks noGrp="1"/>
          </p:cNvSpPr>
          <p:nvPr>
            <p:ph sz="quarter" idx="1"/>
          </p:nvPr>
        </p:nvSpPr>
        <p:spPr/>
        <p:txBody>
          <a:bodyPr>
            <a:normAutofit/>
          </a:bodyPr>
          <a:lstStyle/>
          <a:p>
            <a:pPr algn="l"/>
            <a:r>
              <a:rPr lang="en-US" b="0" i="0" dirty="0">
                <a:solidFill>
                  <a:srgbClr val="000000"/>
                </a:solidFill>
                <a:effectLst/>
                <a:latin typeface="Verdana" panose="020B0604030504040204" pitchFamily="34" charset="0"/>
              </a:rPr>
              <a:t>Get third and fourth elements from the following array and add them.</a:t>
            </a:r>
          </a:p>
          <a:p>
            <a:pPr marL="0" indent="0" algn="l">
              <a:buNone/>
            </a:pPr>
            <a:r>
              <a:rPr lang="en-US" b="0" i="0" dirty="0">
                <a:solidFill>
                  <a:srgbClr val="0000CD"/>
                </a:solidFill>
                <a:effectLst/>
                <a:latin typeface="Consolas" panose="020B0609020204030204" pitchFamily="49" charset="0"/>
              </a:rPr>
              <a:t> import</a:t>
            </a:r>
            <a:r>
              <a:rPr lang="en-US" b="0" i="0" dirty="0">
                <a:solidFill>
                  <a:srgbClr val="000000"/>
                </a:solidFill>
                <a:effectLst/>
                <a:latin typeface="Consolas" panose="020B0609020204030204" pitchFamily="49" charset="0"/>
              </a:rPr>
              <a:t> numpy </a:t>
            </a:r>
            <a:r>
              <a:rPr lang="en-US" b="0" i="0" dirty="0">
                <a:solidFill>
                  <a:srgbClr val="0000CD"/>
                </a:solidFill>
                <a:effectLst/>
                <a:latin typeface="Consolas" panose="020B0609020204030204" pitchFamily="49" charset="0"/>
              </a:rPr>
              <a:t>as</a:t>
            </a:r>
            <a:r>
              <a:rPr lang="en-US" b="0" i="0" dirty="0">
                <a:solidFill>
                  <a:srgbClr val="000000"/>
                </a:solidFill>
                <a:effectLst/>
                <a:latin typeface="Consolas" panose="020B0609020204030204" pitchFamily="49" charset="0"/>
              </a:rPr>
              <a:t> np</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arr = np.array([</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a:t>
            </a:r>
          </a:p>
          <a:p>
            <a:pPr marL="0" indent="0" algn="l">
              <a:buNone/>
            </a:pP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(arr[</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 + arr[</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a:t>
            </a:r>
          </a:p>
          <a:p>
            <a:pPr marL="0" indent="0" algn="l">
              <a:buNone/>
            </a:pPr>
            <a:endParaRPr lang="en-US" b="0" i="0" dirty="0">
              <a:solidFill>
                <a:srgbClr val="000000"/>
              </a:solidFill>
              <a:effectLst/>
              <a:latin typeface="Consolas" panose="020B0609020204030204" pitchFamily="49" charset="0"/>
            </a:endParaRPr>
          </a:p>
          <a:p>
            <a:pPr algn="l"/>
            <a:r>
              <a:rPr lang="en-US" dirty="0">
                <a:solidFill>
                  <a:srgbClr val="FFFFFF"/>
                </a:solidFill>
                <a:latin typeface="Source Sans Pro" panose="020B0503030403020204" pitchFamily="34" charset="0"/>
              </a:rPr>
              <a:t>Try it Yourself </a:t>
            </a:r>
            <a:br>
              <a:rPr lang="en-US" dirty="0"/>
            </a:br>
            <a:endParaRPr lang="en-US" b="0" i="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15"/>
          </p:nvPr>
        </p:nvSpPr>
        <p:spPr/>
        <p:txBody>
          <a:bodyPr/>
          <a:lstStyle/>
          <a:p>
            <a:fld id="{61DB8AA3-BBCA-4831-B813-33C5FC3FB5EF}" type="slidenum">
              <a:rPr lang="en-IN" smtClean="0"/>
              <a:pPr/>
              <a:t>31</a:t>
            </a:fld>
            <a:endParaRPr lang="en-IN"/>
          </a:p>
        </p:txBody>
      </p:sp>
    </p:spTree>
    <p:extLst>
      <p:ext uri="{BB962C8B-B14F-4D97-AF65-F5344CB8AC3E}">
        <p14:creationId xmlns:p14="http://schemas.microsoft.com/office/powerpoint/2010/main" val="3403393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20C5C-576F-4302-A6B6-FB50872120DA}"/>
              </a:ext>
            </a:extLst>
          </p:cNvPr>
          <p:cNvSpPr>
            <a:spLocks noGrp="1"/>
          </p:cNvSpPr>
          <p:nvPr>
            <p:ph type="title"/>
          </p:nvPr>
        </p:nvSpPr>
        <p:spPr/>
        <p:txBody>
          <a:bodyPr/>
          <a:lstStyle/>
          <a:p>
            <a:r>
              <a:rPr lang="en-US" dirty="0"/>
              <a:t>Out Put</a:t>
            </a:r>
            <a:endParaRPr lang="en-IN" dirty="0"/>
          </a:p>
        </p:txBody>
      </p:sp>
      <p:pic>
        <p:nvPicPr>
          <p:cNvPr id="5" name="Content Placeholder 4">
            <a:extLst>
              <a:ext uri="{FF2B5EF4-FFF2-40B4-BE49-F238E27FC236}">
                <a16:creationId xmlns:a16="http://schemas.microsoft.com/office/drawing/2014/main" id="{E7FBB93F-B229-479D-8E6A-25B9EC3EFF44}"/>
              </a:ext>
            </a:extLst>
          </p:cNvPr>
          <p:cNvPicPr>
            <a:picLocks noGrp="1" noChangeAspect="1"/>
          </p:cNvPicPr>
          <p:nvPr>
            <p:ph sz="quarter" idx="1"/>
          </p:nvPr>
        </p:nvPicPr>
        <p:blipFill>
          <a:blip r:embed="rId2"/>
          <a:stretch>
            <a:fillRect/>
          </a:stretch>
        </p:blipFill>
        <p:spPr>
          <a:xfrm>
            <a:off x="973681" y="1690688"/>
            <a:ext cx="1355633" cy="1014011"/>
          </a:xfrm>
        </p:spPr>
      </p:pic>
      <p:sp>
        <p:nvSpPr>
          <p:cNvPr id="4" name="Slide Number Placeholder 3"/>
          <p:cNvSpPr>
            <a:spLocks noGrp="1"/>
          </p:cNvSpPr>
          <p:nvPr>
            <p:ph type="sldNum" sz="quarter" idx="15"/>
          </p:nvPr>
        </p:nvSpPr>
        <p:spPr/>
        <p:txBody>
          <a:bodyPr/>
          <a:lstStyle/>
          <a:p>
            <a:fld id="{61DB8AA3-BBCA-4831-B813-33C5FC3FB5EF}" type="slidenum">
              <a:rPr lang="en-IN" smtClean="0"/>
              <a:pPr/>
              <a:t>32</a:t>
            </a:fld>
            <a:endParaRPr lang="en-IN"/>
          </a:p>
        </p:txBody>
      </p:sp>
    </p:spTree>
    <p:extLst>
      <p:ext uri="{BB962C8B-B14F-4D97-AF65-F5344CB8AC3E}">
        <p14:creationId xmlns:p14="http://schemas.microsoft.com/office/powerpoint/2010/main" val="3305030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2BE77-25AC-4D58-90BE-7A96C2F0D475}"/>
              </a:ext>
            </a:extLst>
          </p:cNvPr>
          <p:cNvSpPr>
            <a:spLocks noGrp="1"/>
          </p:cNvSpPr>
          <p:nvPr>
            <p:ph type="title"/>
          </p:nvPr>
        </p:nvSpPr>
        <p:spPr/>
        <p:txBody>
          <a:bodyPr>
            <a:normAutofit/>
          </a:bodyPr>
          <a:lstStyle/>
          <a:p>
            <a:br>
              <a:rPr lang="en-IN" b="0" i="0" dirty="0">
                <a:solidFill>
                  <a:srgbClr val="000000"/>
                </a:solidFill>
                <a:effectLst/>
                <a:latin typeface="Segoe UI" panose="020B0502040204020203" pitchFamily="34" charset="0"/>
              </a:rPr>
            </a:br>
            <a:r>
              <a:rPr lang="en-IN" b="0" i="0" dirty="0">
                <a:solidFill>
                  <a:srgbClr val="000000"/>
                </a:solidFill>
                <a:effectLst/>
                <a:latin typeface="Segoe UI" panose="020B0502040204020203" pitchFamily="34" charset="0"/>
              </a:rPr>
              <a:t>Access 2-D Arrays</a:t>
            </a:r>
            <a:endParaRPr lang="en-IN" dirty="0"/>
          </a:p>
        </p:txBody>
      </p:sp>
      <p:sp>
        <p:nvSpPr>
          <p:cNvPr id="3" name="Content Placeholder 2">
            <a:extLst>
              <a:ext uri="{FF2B5EF4-FFF2-40B4-BE49-F238E27FC236}">
                <a16:creationId xmlns:a16="http://schemas.microsoft.com/office/drawing/2014/main" id="{ED643D9E-4D8C-4EF7-894B-1B2018C7D518}"/>
              </a:ext>
            </a:extLst>
          </p:cNvPr>
          <p:cNvSpPr>
            <a:spLocks noGrp="1"/>
          </p:cNvSpPr>
          <p:nvPr>
            <p:ph sz="quarter" idx="1"/>
          </p:nvPr>
        </p:nvSpPr>
        <p:spPr/>
        <p:txBody>
          <a:bodyPr/>
          <a:lstStyle/>
          <a:p>
            <a:pPr algn="l">
              <a:buFont typeface="Wingdings" panose="05000000000000000000" pitchFamily="2" charset="2"/>
              <a:buChar char="Ø"/>
            </a:pPr>
            <a:r>
              <a:rPr lang="en-US" b="0" i="0" dirty="0">
                <a:solidFill>
                  <a:srgbClr val="000000"/>
                </a:solidFill>
                <a:effectLst/>
                <a:latin typeface="Verdana" panose="020B0604030504040204" pitchFamily="34" charset="0"/>
              </a:rPr>
              <a:t>To access elements from 2-D arrays we can use comma separated integers representing the dimension and the index of the element.</a:t>
            </a:r>
          </a:p>
          <a:p>
            <a:pPr algn="l"/>
            <a:r>
              <a:rPr lang="en-US" b="0" i="0" dirty="0">
                <a:solidFill>
                  <a:srgbClr val="000000"/>
                </a:solidFill>
                <a:effectLst/>
                <a:latin typeface="Verdana" panose="020B0604030504040204" pitchFamily="34" charset="0"/>
              </a:rPr>
              <a:t>Think of 2-D arrays like a table with rows and columns, where the row represents the dimension and the index represents the column.</a:t>
            </a:r>
          </a:p>
          <a:p>
            <a:pPr marL="0" indent="0">
              <a:buNone/>
            </a:pPr>
            <a:br>
              <a:rPr lang="en-US" dirty="0"/>
            </a:br>
            <a:endParaRPr lang="en-IN"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33</a:t>
            </a:fld>
            <a:endParaRPr lang="en-IN"/>
          </a:p>
        </p:txBody>
      </p:sp>
    </p:spTree>
    <p:extLst>
      <p:ext uri="{BB962C8B-B14F-4D97-AF65-F5344CB8AC3E}">
        <p14:creationId xmlns:p14="http://schemas.microsoft.com/office/powerpoint/2010/main" val="1431916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9D98-2D82-4F83-99E8-715952CF7DBE}"/>
              </a:ext>
            </a:extLst>
          </p:cNvPr>
          <p:cNvSpPr>
            <a:spLocks noGrp="1"/>
          </p:cNvSpPr>
          <p:nvPr>
            <p:ph type="title"/>
          </p:nvPr>
        </p:nvSpPr>
        <p:spPr/>
        <p:txBody>
          <a:bodyPr>
            <a:normAutofit fontScale="90000"/>
          </a:bodyPr>
          <a:lstStyle/>
          <a:p>
            <a:br>
              <a:rPr lang="en-IN" b="0" i="0" dirty="0">
                <a:solidFill>
                  <a:srgbClr val="000000"/>
                </a:solidFill>
                <a:effectLst/>
                <a:latin typeface="Segoe UI" panose="020B0502040204020203" pitchFamily="34" charset="0"/>
              </a:rPr>
            </a:br>
            <a:r>
              <a:rPr lang="en-IN" b="0" i="0" dirty="0">
                <a:solidFill>
                  <a:srgbClr val="000000"/>
                </a:solidFill>
                <a:effectLst/>
                <a:latin typeface="Segoe UI" panose="020B0502040204020203" pitchFamily="34" charset="0"/>
              </a:rPr>
              <a:t>Example</a:t>
            </a:r>
            <a:br>
              <a:rPr lang="en-IN" b="0" i="0" dirty="0">
                <a:solidFill>
                  <a:srgbClr val="000000"/>
                </a:solidFill>
                <a:effectLst/>
                <a:latin typeface="Segoe UI" panose="020B0502040204020203" pitchFamily="34" charset="0"/>
              </a:rPr>
            </a:br>
            <a:br>
              <a:rPr lang="en-IN" dirty="0"/>
            </a:br>
            <a:endParaRPr lang="en-IN" dirty="0"/>
          </a:p>
        </p:txBody>
      </p:sp>
      <p:sp>
        <p:nvSpPr>
          <p:cNvPr id="3" name="Content Placeholder 2">
            <a:extLst>
              <a:ext uri="{FF2B5EF4-FFF2-40B4-BE49-F238E27FC236}">
                <a16:creationId xmlns:a16="http://schemas.microsoft.com/office/drawing/2014/main" id="{8558984E-CF49-457D-96C6-04A1D0D7BCAB}"/>
              </a:ext>
            </a:extLst>
          </p:cNvPr>
          <p:cNvSpPr>
            <a:spLocks noGrp="1"/>
          </p:cNvSpPr>
          <p:nvPr>
            <p:ph sz="quarter" idx="1"/>
          </p:nvPr>
        </p:nvSpPr>
        <p:spPr/>
        <p:txBody>
          <a:bodyPr>
            <a:normAutofit/>
          </a:bodyPr>
          <a:lstStyle/>
          <a:p>
            <a:pPr algn="l">
              <a:buFont typeface="Wingdings" panose="05000000000000000000" pitchFamily="2" charset="2"/>
              <a:buChar char="Ø"/>
            </a:pPr>
            <a:r>
              <a:rPr lang="en-US" b="0" i="0" dirty="0">
                <a:solidFill>
                  <a:srgbClr val="000000"/>
                </a:solidFill>
                <a:effectLst/>
                <a:latin typeface="Verdana" panose="020B0604030504040204" pitchFamily="34" charset="0"/>
              </a:rPr>
              <a:t>Access the element on the first row, second column:</a:t>
            </a:r>
          </a:p>
          <a:p>
            <a:pPr marL="0" indent="0" algn="l">
              <a:buNone/>
            </a:pPr>
            <a:endParaRPr lang="en-US" b="0" i="0" dirty="0">
              <a:solidFill>
                <a:srgbClr val="0000CD"/>
              </a:solidFill>
              <a:effectLst/>
              <a:latin typeface="Consolas" panose="020B0609020204030204" pitchFamily="49" charset="0"/>
            </a:endParaRPr>
          </a:p>
          <a:p>
            <a:pPr marL="0" indent="0">
              <a:buNone/>
            </a:pPr>
            <a:r>
              <a:rPr lang="en-US" b="0" i="0" dirty="0">
                <a:solidFill>
                  <a:srgbClr val="0000CD"/>
                </a:solidFill>
                <a:effectLst/>
                <a:latin typeface="Consolas" panose="020B0609020204030204" pitchFamily="49" charset="0"/>
              </a:rPr>
              <a:t> import</a:t>
            </a:r>
            <a:r>
              <a:rPr lang="en-US" b="0" i="0" dirty="0">
                <a:solidFill>
                  <a:srgbClr val="000000"/>
                </a:solidFill>
                <a:effectLst/>
                <a:latin typeface="Consolas" panose="020B0609020204030204" pitchFamily="49" charset="0"/>
              </a:rPr>
              <a:t> numpy </a:t>
            </a:r>
            <a:r>
              <a:rPr lang="en-US" b="0" i="0" dirty="0">
                <a:solidFill>
                  <a:srgbClr val="0000CD"/>
                </a:solidFill>
                <a:effectLst/>
                <a:latin typeface="Consolas" panose="020B0609020204030204" pitchFamily="49" charset="0"/>
              </a:rPr>
              <a:t>as</a:t>
            </a:r>
            <a:r>
              <a:rPr lang="en-US" b="0" i="0" dirty="0">
                <a:solidFill>
                  <a:srgbClr val="000000"/>
                </a:solidFill>
                <a:effectLst/>
                <a:latin typeface="Consolas" panose="020B0609020204030204" pitchFamily="49" charset="0"/>
              </a:rPr>
              <a:t> np</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arr = np.array([[</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6</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7</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9</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10</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'2nd element on 1st row: '</a:t>
            </a:r>
            <a:r>
              <a:rPr lang="en-US" b="0" i="0" dirty="0">
                <a:solidFill>
                  <a:srgbClr val="000000"/>
                </a:solidFill>
                <a:effectLst/>
                <a:latin typeface="Consolas" panose="020B0609020204030204" pitchFamily="49" charset="0"/>
              </a:rPr>
              <a:t>, arr[</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a:t>
            </a:r>
          </a:p>
          <a:p>
            <a:pPr algn="l"/>
            <a:r>
              <a:rPr lang="en-US" dirty="0">
                <a:solidFill>
                  <a:srgbClr val="FFFFFF"/>
                </a:solidFill>
                <a:latin typeface="Source Sans Pro" panose="020B0503030403020204" pitchFamily="34" charset="0"/>
              </a:rPr>
              <a:t>Try it Yourself</a:t>
            </a:r>
            <a:br>
              <a:rPr lang="en-US" b="0" i="0" dirty="0">
                <a:solidFill>
                  <a:srgbClr val="000000"/>
                </a:solidFill>
                <a:effectLst/>
                <a:latin typeface="Verdana" panose="020B0604030504040204" pitchFamily="34" charset="0"/>
              </a:rPr>
            </a:br>
            <a:br>
              <a:rPr lang="en-US" dirty="0"/>
            </a:br>
            <a:endParaRPr lang="en-IN"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34</a:t>
            </a:fld>
            <a:endParaRPr lang="en-IN"/>
          </a:p>
        </p:txBody>
      </p:sp>
    </p:spTree>
    <p:extLst>
      <p:ext uri="{BB962C8B-B14F-4D97-AF65-F5344CB8AC3E}">
        <p14:creationId xmlns:p14="http://schemas.microsoft.com/office/powerpoint/2010/main" val="22269471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CE975-6390-4666-9561-7EF01DDAB9FD}"/>
              </a:ext>
            </a:extLst>
          </p:cNvPr>
          <p:cNvSpPr>
            <a:spLocks noGrp="1"/>
          </p:cNvSpPr>
          <p:nvPr>
            <p:ph type="title"/>
          </p:nvPr>
        </p:nvSpPr>
        <p:spPr/>
        <p:txBody>
          <a:bodyPr/>
          <a:lstStyle/>
          <a:p>
            <a:r>
              <a:rPr lang="en-US" dirty="0"/>
              <a:t>Out Put</a:t>
            </a:r>
            <a:endParaRPr lang="en-IN" dirty="0"/>
          </a:p>
        </p:txBody>
      </p:sp>
      <p:pic>
        <p:nvPicPr>
          <p:cNvPr id="5" name="Content Placeholder 4">
            <a:extLst>
              <a:ext uri="{FF2B5EF4-FFF2-40B4-BE49-F238E27FC236}">
                <a16:creationId xmlns:a16="http://schemas.microsoft.com/office/drawing/2014/main" id="{27947067-3ECF-4A6A-BFED-F1732B3888E0}"/>
              </a:ext>
            </a:extLst>
          </p:cNvPr>
          <p:cNvPicPr>
            <a:picLocks noGrp="1" noChangeAspect="1"/>
          </p:cNvPicPr>
          <p:nvPr>
            <p:ph sz="quarter" idx="1"/>
          </p:nvPr>
        </p:nvPicPr>
        <p:blipFill>
          <a:blip r:embed="rId2"/>
          <a:stretch>
            <a:fillRect/>
          </a:stretch>
        </p:blipFill>
        <p:spPr>
          <a:xfrm>
            <a:off x="926805" y="1555934"/>
            <a:ext cx="2528664" cy="734878"/>
          </a:xfrm>
        </p:spPr>
      </p:pic>
      <p:sp>
        <p:nvSpPr>
          <p:cNvPr id="4" name="Slide Number Placeholder 3"/>
          <p:cNvSpPr>
            <a:spLocks noGrp="1"/>
          </p:cNvSpPr>
          <p:nvPr>
            <p:ph type="sldNum" sz="quarter" idx="15"/>
          </p:nvPr>
        </p:nvSpPr>
        <p:spPr/>
        <p:txBody>
          <a:bodyPr/>
          <a:lstStyle/>
          <a:p>
            <a:fld id="{61DB8AA3-BBCA-4831-B813-33C5FC3FB5EF}" type="slidenum">
              <a:rPr lang="en-IN" smtClean="0"/>
              <a:pPr/>
              <a:t>35</a:t>
            </a:fld>
            <a:endParaRPr lang="en-IN"/>
          </a:p>
        </p:txBody>
      </p:sp>
    </p:spTree>
    <p:extLst>
      <p:ext uri="{BB962C8B-B14F-4D97-AF65-F5344CB8AC3E}">
        <p14:creationId xmlns:p14="http://schemas.microsoft.com/office/powerpoint/2010/main" val="2165478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0D0F8-D9FA-4AED-B5CF-B6355F62FE30}"/>
              </a:ext>
            </a:extLst>
          </p:cNvPr>
          <p:cNvSpPr>
            <a:spLocks noGrp="1"/>
          </p:cNvSpPr>
          <p:nvPr>
            <p:ph type="title"/>
          </p:nvPr>
        </p:nvSpPr>
        <p:spPr/>
        <p:txBody>
          <a:bodyPr>
            <a:normAutofit/>
          </a:bodyPr>
          <a:lstStyle/>
          <a:p>
            <a:br>
              <a:rPr lang="en-IN" b="0" i="0" dirty="0">
                <a:solidFill>
                  <a:srgbClr val="000000"/>
                </a:solidFill>
                <a:effectLst/>
                <a:latin typeface="Segoe UI" panose="020B0502040204020203" pitchFamily="34" charset="0"/>
              </a:rPr>
            </a:br>
            <a:r>
              <a:rPr lang="en-IN" b="0" i="0" dirty="0">
                <a:solidFill>
                  <a:srgbClr val="000000"/>
                </a:solidFill>
                <a:effectLst/>
                <a:latin typeface="Segoe UI" panose="020B0502040204020203" pitchFamily="34" charset="0"/>
              </a:rPr>
              <a:t>Example</a:t>
            </a:r>
            <a:endParaRPr lang="en-IN" dirty="0"/>
          </a:p>
        </p:txBody>
      </p:sp>
      <p:sp>
        <p:nvSpPr>
          <p:cNvPr id="3" name="Content Placeholder 2">
            <a:extLst>
              <a:ext uri="{FF2B5EF4-FFF2-40B4-BE49-F238E27FC236}">
                <a16:creationId xmlns:a16="http://schemas.microsoft.com/office/drawing/2014/main" id="{5EE5C924-2F21-45EE-88E6-C8A23FA82DE2}"/>
              </a:ext>
            </a:extLst>
          </p:cNvPr>
          <p:cNvSpPr>
            <a:spLocks noGrp="1"/>
          </p:cNvSpPr>
          <p:nvPr>
            <p:ph sz="quarter" idx="1"/>
          </p:nvPr>
        </p:nvSpPr>
        <p:spPr/>
        <p:txBody>
          <a:bodyPr/>
          <a:lstStyle/>
          <a:p>
            <a:pPr>
              <a:buFont typeface="Wingdings" panose="05000000000000000000" pitchFamily="2" charset="2"/>
              <a:buChar char="Ø"/>
            </a:pPr>
            <a:r>
              <a:rPr lang="en-US" b="0" i="0" dirty="0">
                <a:solidFill>
                  <a:srgbClr val="000000"/>
                </a:solidFill>
                <a:effectLst/>
                <a:latin typeface="Verdana" panose="020B0604030504040204" pitchFamily="34" charset="0"/>
              </a:rPr>
              <a:t>Access the element on the 2nd row, 5th column:</a:t>
            </a:r>
          </a:p>
          <a:p>
            <a:pPr>
              <a:buFont typeface="Wingdings" panose="05000000000000000000" pitchFamily="2" charset="2"/>
              <a:buChar char="Ø"/>
            </a:pPr>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numpy </a:t>
            </a:r>
            <a:r>
              <a:rPr lang="en-US" b="0" i="0" dirty="0">
                <a:solidFill>
                  <a:srgbClr val="0000CD"/>
                </a:solidFill>
                <a:effectLst/>
                <a:latin typeface="Consolas" panose="020B0609020204030204" pitchFamily="49" charset="0"/>
              </a:rPr>
              <a:t>as</a:t>
            </a:r>
            <a:r>
              <a:rPr lang="en-US" b="0" i="0" dirty="0">
                <a:solidFill>
                  <a:srgbClr val="000000"/>
                </a:solidFill>
                <a:effectLst/>
                <a:latin typeface="Consolas" panose="020B0609020204030204" pitchFamily="49" charset="0"/>
              </a:rPr>
              <a:t> np</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arr = np.array([[</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6</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7</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9</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10</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'5th element on 2nd row: '</a:t>
            </a:r>
            <a:r>
              <a:rPr lang="en-US" b="0" i="0" dirty="0">
                <a:solidFill>
                  <a:srgbClr val="000000"/>
                </a:solidFill>
                <a:effectLst/>
                <a:latin typeface="Consolas" panose="020B0609020204030204" pitchFamily="49" charset="0"/>
              </a:rPr>
              <a:t>, arr[</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a:t>
            </a:r>
          </a:p>
          <a:p>
            <a:endParaRPr lang="en-IN"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36</a:t>
            </a:fld>
            <a:endParaRPr lang="en-IN"/>
          </a:p>
        </p:txBody>
      </p:sp>
    </p:spTree>
    <p:extLst>
      <p:ext uri="{BB962C8B-B14F-4D97-AF65-F5344CB8AC3E}">
        <p14:creationId xmlns:p14="http://schemas.microsoft.com/office/powerpoint/2010/main" val="3118085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49BFB-13BA-486E-BC77-5D817B3BABD6}"/>
              </a:ext>
            </a:extLst>
          </p:cNvPr>
          <p:cNvSpPr>
            <a:spLocks noGrp="1"/>
          </p:cNvSpPr>
          <p:nvPr>
            <p:ph type="title"/>
          </p:nvPr>
        </p:nvSpPr>
        <p:spPr/>
        <p:txBody>
          <a:bodyPr/>
          <a:lstStyle/>
          <a:p>
            <a:r>
              <a:rPr lang="en-US" dirty="0"/>
              <a:t>Out Put</a:t>
            </a:r>
            <a:endParaRPr lang="en-IN" dirty="0"/>
          </a:p>
        </p:txBody>
      </p:sp>
      <p:pic>
        <p:nvPicPr>
          <p:cNvPr id="5" name="Content Placeholder 4">
            <a:extLst>
              <a:ext uri="{FF2B5EF4-FFF2-40B4-BE49-F238E27FC236}">
                <a16:creationId xmlns:a16="http://schemas.microsoft.com/office/drawing/2014/main" id="{2C80C8F7-B8CE-4F08-9FCB-1F1403CF65C7}"/>
              </a:ext>
            </a:extLst>
          </p:cNvPr>
          <p:cNvPicPr>
            <a:picLocks noGrp="1" noChangeAspect="1"/>
          </p:cNvPicPr>
          <p:nvPr>
            <p:ph sz="quarter" idx="1"/>
          </p:nvPr>
        </p:nvPicPr>
        <p:blipFill>
          <a:blip r:embed="rId2"/>
          <a:stretch>
            <a:fillRect/>
          </a:stretch>
        </p:blipFill>
        <p:spPr>
          <a:xfrm>
            <a:off x="985455" y="1914507"/>
            <a:ext cx="4318066" cy="615325"/>
          </a:xfrm>
        </p:spPr>
      </p:pic>
      <p:sp>
        <p:nvSpPr>
          <p:cNvPr id="4" name="Slide Number Placeholder 3"/>
          <p:cNvSpPr>
            <a:spLocks noGrp="1"/>
          </p:cNvSpPr>
          <p:nvPr>
            <p:ph type="sldNum" sz="quarter" idx="15"/>
          </p:nvPr>
        </p:nvSpPr>
        <p:spPr/>
        <p:txBody>
          <a:bodyPr/>
          <a:lstStyle/>
          <a:p>
            <a:fld id="{61DB8AA3-BBCA-4831-B813-33C5FC3FB5EF}" type="slidenum">
              <a:rPr lang="en-IN" smtClean="0"/>
              <a:pPr/>
              <a:t>37</a:t>
            </a:fld>
            <a:endParaRPr lang="en-IN"/>
          </a:p>
        </p:txBody>
      </p:sp>
    </p:spTree>
    <p:extLst>
      <p:ext uri="{BB962C8B-B14F-4D97-AF65-F5344CB8AC3E}">
        <p14:creationId xmlns:p14="http://schemas.microsoft.com/office/powerpoint/2010/main" val="1599272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482A3-B251-4A86-8235-8980D3FD569D}"/>
              </a:ext>
            </a:extLst>
          </p:cNvPr>
          <p:cNvSpPr>
            <a:spLocks noGrp="1"/>
          </p:cNvSpPr>
          <p:nvPr>
            <p:ph type="title"/>
          </p:nvPr>
        </p:nvSpPr>
        <p:spPr/>
        <p:txBody>
          <a:bodyPr>
            <a:normAutofit/>
          </a:bodyPr>
          <a:lstStyle/>
          <a:p>
            <a:br>
              <a:rPr lang="en-IN" b="0" i="0" dirty="0">
                <a:solidFill>
                  <a:srgbClr val="000000"/>
                </a:solidFill>
                <a:effectLst/>
                <a:latin typeface="Segoe UI" panose="020B0502040204020203" pitchFamily="34" charset="0"/>
              </a:rPr>
            </a:br>
            <a:r>
              <a:rPr lang="en-IN" b="0" i="0" dirty="0">
                <a:solidFill>
                  <a:srgbClr val="000000"/>
                </a:solidFill>
                <a:effectLst/>
                <a:latin typeface="Segoe UI" panose="020B0502040204020203" pitchFamily="34" charset="0"/>
              </a:rPr>
              <a:t>Access 3-D Arrays</a:t>
            </a:r>
            <a:endParaRPr lang="en-IN" dirty="0"/>
          </a:p>
        </p:txBody>
      </p:sp>
      <p:sp>
        <p:nvSpPr>
          <p:cNvPr id="3" name="Content Placeholder 2">
            <a:extLst>
              <a:ext uri="{FF2B5EF4-FFF2-40B4-BE49-F238E27FC236}">
                <a16:creationId xmlns:a16="http://schemas.microsoft.com/office/drawing/2014/main" id="{5C553E4D-6AF9-477C-B148-B69FBAAAABF5}"/>
              </a:ext>
            </a:extLst>
          </p:cNvPr>
          <p:cNvSpPr>
            <a:spLocks noGrp="1"/>
          </p:cNvSpPr>
          <p:nvPr>
            <p:ph sz="quarter" idx="1"/>
          </p:nvPr>
        </p:nvSpPr>
        <p:spPr/>
        <p:txBody>
          <a:bodyPr>
            <a:noAutofit/>
          </a:bodyPr>
          <a:lstStyle/>
          <a:p>
            <a:pPr algn="l">
              <a:buFont typeface="Wingdings" panose="05000000000000000000" pitchFamily="2" charset="2"/>
              <a:buChar char="Ø"/>
            </a:pPr>
            <a:r>
              <a:rPr lang="en-US" sz="2400" b="0" i="0" dirty="0">
                <a:solidFill>
                  <a:srgbClr val="000000"/>
                </a:solidFill>
                <a:effectLst/>
              </a:rPr>
              <a:t>To access elements from 3-D arrays we can use comma separated integers representing the dimensions and the index of the element.</a:t>
            </a:r>
            <a:endParaRPr lang="en-US" sz="2400" dirty="0">
              <a:solidFill>
                <a:srgbClr val="000000"/>
              </a:solidFill>
              <a:latin typeface="Verdana" panose="020B0604030504040204" pitchFamily="34" charset="0"/>
            </a:endParaRPr>
          </a:p>
          <a:p>
            <a:pPr marL="0" indent="0">
              <a:buNone/>
            </a:pPr>
            <a:r>
              <a:rPr lang="en-IN" sz="2400" b="0" i="0" dirty="0">
                <a:solidFill>
                  <a:srgbClr val="000000"/>
                </a:solidFill>
                <a:effectLst/>
                <a:latin typeface="Segoe UI" panose="020B0502040204020203" pitchFamily="34" charset="0"/>
              </a:rPr>
              <a:t>Example</a:t>
            </a:r>
          </a:p>
          <a:p>
            <a:pPr algn="l">
              <a:buFont typeface="Wingdings" panose="05000000000000000000" pitchFamily="2" charset="2"/>
              <a:buChar char="Ø"/>
            </a:pPr>
            <a:r>
              <a:rPr lang="en-US" sz="2400" b="0" i="0" dirty="0">
                <a:solidFill>
                  <a:srgbClr val="000000"/>
                </a:solidFill>
                <a:effectLst/>
                <a:latin typeface="Verdana" panose="020B0604030504040204" pitchFamily="34" charset="0"/>
              </a:rPr>
              <a:t>Access the third element of the second array of the first array:</a:t>
            </a:r>
          </a:p>
          <a:p>
            <a:pPr algn="l">
              <a:buFont typeface="Wingdings" panose="05000000000000000000" pitchFamily="2" charset="2"/>
              <a:buChar char="Ø"/>
            </a:pPr>
            <a:r>
              <a:rPr lang="en-US" sz="2400" b="0" i="0" dirty="0">
                <a:solidFill>
                  <a:srgbClr val="0000CD"/>
                </a:solidFill>
                <a:effectLst/>
                <a:latin typeface="Consolas" panose="020B0609020204030204" pitchFamily="49" charset="0"/>
              </a:rPr>
              <a:t>import</a:t>
            </a:r>
            <a:r>
              <a:rPr lang="en-US" sz="2400" b="0" i="0" dirty="0">
                <a:solidFill>
                  <a:srgbClr val="000000"/>
                </a:solidFill>
                <a:effectLst/>
                <a:latin typeface="Consolas" panose="020B0609020204030204" pitchFamily="49" charset="0"/>
              </a:rPr>
              <a:t> numpy </a:t>
            </a:r>
            <a:r>
              <a:rPr lang="en-US" sz="2400" b="0" i="0" dirty="0">
                <a:solidFill>
                  <a:srgbClr val="0000CD"/>
                </a:solidFill>
                <a:effectLst/>
                <a:latin typeface="Consolas" panose="020B0609020204030204" pitchFamily="49" charset="0"/>
              </a:rPr>
              <a:t>as</a:t>
            </a:r>
            <a:r>
              <a:rPr lang="en-US" sz="2400" b="0" i="0" dirty="0">
                <a:solidFill>
                  <a:srgbClr val="000000"/>
                </a:solidFill>
                <a:effectLst/>
                <a:latin typeface="Consolas" panose="020B0609020204030204" pitchFamily="49" charset="0"/>
              </a:rPr>
              <a:t> np</a:t>
            </a:r>
            <a:br>
              <a:rPr lang="en-US" sz="2400" b="0" i="0" dirty="0">
                <a:solidFill>
                  <a:srgbClr val="000000"/>
                </a:solidFill>
                <a:effectLst/>
                <a:latin typeface="Consolas" panose="020B0609020204030204" pitchFamily="49" charset="0"/>
              </a:rPr>
            </a:br>
            <a:br>
              <a:rPr lang="en-US" sz="2400" b="0" i="0" dirty="0">
                <a:solidFill>
                  <a:srgbClr val="000000"/>
                </a:solidFill>
                <a:effectLst/>
                <a:latin typeface="Consolas" panose="020B0609020204030204" pitchFamily="49" charset="0"/>
              </a:rPr>
            </a:br>
            <a:r>
              <a:rPr lang="en-US" sz="2400" b="0" i="0" dirty="0">
                <a:solidFill>
                  <a:srgbClr val="000000"/>
                </a:solidFill>
                <a:effectLst/>
                <a:latin typeface="Consolas" panose="020B0609020204030204" pitchFamily="49" charset="0"/>
              </a:rPr>
              <a:t>arr = np.array([[[</a:t>
            </a:r>
            <a:r>
              <a:rPr lang="en-US" sz="2400" b="0" i="0" dirty="0">
                <a:solidFill>
                  <a:srgbClr val="FF0000"/>
                </a:solidFill>
                <a:effectLst/>
                <a:latin typeface="Consolas" panose="020B0609020204030204" pitchFamily="49" charset="0"/>
              </a:rPr>
              <a:t>1</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4</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5</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6</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7</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8</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9</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10</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11</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12</a:t>
            </a:r>
            <a:r>
              <a:rPr lang="en-US" sz="2400" b="0" i="0" dirty="0">
                <a:solidFill>
                  <a:srgbClr val="000000"/>
                </a:solidFill>
                <a:effectLst/>
                <a:latin typeface="Consolas" panose="020B0609020204030204" pitchFamily="49" charset="0"/>
              </a:rPr>
              <a:t>]]])</a:t>
            </a:r>
            <a:br>
              <a:rPr lang="en-US" sz="2400" b="0" i="0" dirty="0">
                <a:solidFill>
                  <a:srgbClr val="000000"/>
                </a:solidFill>
                <a:effectLst/>
                <a:latin typeface="Consolas" panose="020B0609020204030204" pitchFamily="49" charset="0"/>
              </a:rPr>
            </a:br>
            <a:br>
              <a:rPr lang="en-US" sz="2400" b="0" i="0" dirty="0">
                <a:solidFill>
                  <a:srgbClr val="000000"/>
                </a:solidFill>
                <a:effectLst/>
                <a:latin typeface="Consolas" panose="020B0609020204030204" pitchFamily="49"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(arr[</a:t>
            </a:r>
            <a:r>
              <a:rPr lang="en-US" sz="2400" b="0" i="0" dirty="0">
                <a:solidFill>
                  <a:srgbClr val="FF0000"/>
                </a:solidFill>
                <a:effectLst/>
                <a:latin typeface="Consolas" panose="020B0609020204030204" pitchFamily="49" charset="0"/>
              </a:rPr>
              <a:t>0</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1</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a:t>
            </a:r>
          </a:p>
          <a:p>
            <a:pPr algn="l"/>
            <a:r>
              <a:rPr lang="en-US" sz="2400" dirty="0">
                <a:solidFill>
                  <a:srgbClr val="FFFFFF"/>
                </a:solidFill>
                <a:latin typeface="Source Sans Pro" panose="020B0503030403020204" pitchFamily="34" charset="0"/>
              </a:rPr>
              <a:t>Try it Yourself </a:t>
            </a:r>
            <a:endParaRPr lang="en-US" sz="2400" b="0" i="0" dirty="0">
              <a:solidFill>
                <a:srgbClr val="000000"/>
              </a:solidFill>
              <a:effectLst/>
              <a:latin typeface="Verdana" panose="020B0604030504040204" pitchFamily="34" charset="0"/>
            </a:endParaRPr>
          </a:p>
          <a:p>
            <a:br>
              <a:rPr lang="en-US" sz="2400" dirty="0"/>
            </a:br>
            <a:br>
              <a:rPr lang="en-US" sz="2400" b="0" i="0" dirty="0">
                <a:solidFill>
                  <a:srgbClr val="000000"/>
                </a:solidFill>
                <a:effectLst/>
                <a:latin typeface="Verdana" panose="020B0604030504040204" pitchFamily="34" charset="0"/>
              </a:rPr>
            </a:br>
            <a:endParaRPr lang="en-IN" sz="2400"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38</a:t>
            </a:fld>
            <a:endParaRPr lang="en-IN"/>
          </a:p>
        </p:txBody>
      </p:sp>
    </p:spTree>
    <p:extLst>
      <p:ext uri="{BB962C8B-B14F-4D97-AF65-F5344CB8AC3E}">
        <p14:creationId xmlns:p14="http://schemas.microsoft.com/office/powerpoint/2010/main" val="26642698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FA98-84BC-48F5-A508-A713E7DB6D48}"/>
              </a:ext>
            </a:extLst>
          </p:cNvPr>
          <p:cNvSpPr>
            <a:spLocks noGrp="1"/>
          </p:cNvSpPr>
          <p:nvPr>
            <p:ph type="title"/>
          </p:nvPr>
        </p:nvSpPr>
        <p:spPr/>
        <p:txBody>
          <a:bodyPr/>
          <a:lstStyle/>
          <a:p>
            <a:r>
              <a:rPr lang="en-US" dirty="0"/>
              <a:t>Out Put</a:t>
            </a:r>
            <a:endParaRPr lang="en-IN" dirty="0"/>
          </a:p>
        </p:txBody>
      </p:sp>
      <p:pic>
        <p:nvPicPr>
          <p:cNvPr id="5" name="Content Placeholder 4">
            <a:extLst>
              <a:ext uri="{FF2B5EF4-FFF2-40B4-BE49-F238E27FC236}">
                <a16:creationId xmlns:a16="http://schemas.microsoft.com/office/drawing/2014/main" id="{D45AAE75-3310-42E1-BD59-C94A96A40576}"/>
              </a:ext>
            </a:extLst>
          </p:cNvPr>
          <p:cNvPicPr>
            <a:picLocks noGrp="1" noChangeAspect="1"/>
          </p:cNvPicPr>
          <p:nvPr>
            <p:ph sz="quarter" idx="1"/>
          </p:nvPr>
        </p:nvPicPr>
        <p:blipFill>
          <a:blip r:embed="rId2"/>
          <a:stretch>
            <a:fillRect/>
          </a:stretch>
        </p:blipFill>
        <p:spPr>
          <a:xfrm>
            <a:off x="993231" y="1875308"/>
            <a:ext cx="1239830" cy="811526"/>
          </a:xfrm>
        </p:spPr>
      </p:pic>
      <p:pic>
        <p:nvPicPr>
          <p:cNvPr id="2050" name="Picture 2"/>
          <p:cNvPicPr>
            <a:picLocks noChangeAspect="1" noChangeArrowheads="1"/>
          </p:cNvPicPr>
          <p:nvPr/>
        </p:nvPicPr>
        <p:blipFill>
          <a:blip r:embed="rId3"/>
          <a:srcRect/>
          <a:stretch>
            <a:fillRect/>
          </a:stretch>
        </p:blipFill>
        <p:spPr bwMode="auto">
          <a:xfrm>
            <a:off x="4714875" y="3276600"/>
            <a:ext cx="2762250" cy="304800"/>
          </a:xfrm>
          <a:prstGeom prst="rect">
            <a:avLst/>
          </a:prstGeom>
          <a:noFill/>
          <a:ln w="9525">
            <a:noFill/>
            <a:miter lim="800000"/>
            <a:headEnd/>
            <a:tailEnd/>
          </a:ln>
          <a:effectLst/>
        </p:spPr>
      </p:pic>
      <p:sp>
        <p:nvSpPr>
          <p:cNvPr id="6" name="Slide Number Placeholder 5"/>
          <p:cNvSpPr>
            <a:spLocks noGrp="1"/>
          </p:cNvSpPr>
          <p:nvPr>
            <p:ph type="sldNum" sz="quarter" idx="15"/>
          </p:nvPr>
        </p:nvSpPr>
        <p:spPr/>
        <p:txBody>
          <a:bodyPr/>
          <a:lstStyle/>
          <a:p>
            <a:fld id="{61DB8AA3-BBCA-4831-B813-33C5FC3FB5EF}" type="slidenum">
              <a:rPr lang="en-IN" smtClean="0"/>
              <a:pPr/>
              <a:t>39</a:t>
            </a:fld>
            <a:endParaRPr lang="en-IN"/>
          </a:p>
        </p:txBody>
      </p:sp>
    </p:spTree>
    <p:extLst>
      <p:ext uri="{BB962C8B-B14F-4D97-AF65-F5344CB8AC3E}">
        <p14:creationId xmlns:p14="http://schemas.microsoft.com/office/powerpoint/2010/main" val="2781499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58AE-2E61-4857-A056-4DA05DB9CEBC}"/>
              </a:ext>
            </a:extLst>
          </p:cNvPr>
          <p:cNvSpPr>
            <a:spLocks noGrp="1"/>
          </p:cNvSpPr>
          <p:nvPr>
            <p:ph type="title"/>
          </p:nvPr>
        </p:nvSpPr>
        <p:spPr/>
        <p:txBody>
          <a:bodyPr>
            <a:normAutofit/>
          </a:bodyPr>
          <a:lstStyle/>
          <a:p>
            <a:r>
              <a:rPr lang="en-IN" sz="4400" b="0" i="0" dirty="0">
                <a:solidFill>
                  <a:srgbClr val="000000"/>
                </a:solidFill>
                <a:effectLst/>
                <a:latin typeface="Segoe UI" panose="020B0502040204020203" pitchFamily="34" charset="0"/>
              </a:rPr>
              <a:t>NumPy as </a:t>
            </a:r>
            <a:r>
              <a:rPr lang="en-IN" sz="4400" b="0" i="0" dirty="0" err="1">
                <a:solidFill>
                  <a:srgbClr val="000000"/>
                </a:solidFill>
                <a:effectLst/>
                <a:latin typeface="Segoe UI" panose="020B0502040204020203" pitchFamily="34" charset="0"/>
              </a:rPr>
              <a:t>np</a:t>
            </a:r>
            <a:endParaRPr lang="en-IN" dirty="0"/>
          </a:p>
        </p:txBody>
      </p:sp>
      <p:sp>
        <p:nvSpPr>
          <p:cNvPr id="3" name="Content Placeholder 2">
            <a:extLst>
              <a:ext uri="{FF2B5EF4-FFF2-40B4-BE49-F238E27FC236}">
                <a16:creationId xmlns:a16="http://schemas.microsoft.com/office/drawing/2014/main" id="{D4735CE5-B514-4202-9E75-F07AB7CABB1E}"/>
              </a:ext>
            </a:extLst>
          </p:cNvPr>
          <p:cNvSpPr>
            <a:spLocks noGrp="1"/>
          </p:cNvSpPr>
          <p:nvPr>
            <p:ph sz="quarter" idx="1"/>
          </p:nvPr>
        </p:nvSpPr>
        <p:spPr/>
        <p:txBody>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Verdana" panose="020B0604030504040204" pitchFamily="34" charset="0"/>
              </a:rPr>
              <a:t>NumPy</a:t>
            </a:r>
            <a:r>
              <a:rPr kumimoji="0" lang="en-US" altLang="en-US" sz="2800" b="0" i="0" u="none" strike="noStrike" cap="none" normalizeH="0" baseline="0" dirty="0">
                <a:ln>
                  <a:noFill/>
                </a:ln>
                <a:solidFill>
                  <a:srgbClr val="000000"/>
                </a:solidFill>
                <a:effectLst/>
                <a:latin typeface="+mn-lt"/>
              </a:rPr>
              <a:t> is usually imported under the </a:t>
            </a:r>
            <a:r>
              <a:rPr kumimoji="0" lang="en-US" altLang="en-US" sz="2800" b="0" i="0" u="none" strike="noStrike" cap="none" normalizeH="0" baseline="0" dirty="0">
                <a:ln>
                  <a:noFill/>
                </a:ln>
                <a:solidFill>
                  <a:srgbClr val="DC143C"/>
                </a:solidFill>
                <a:effectLst/>
                <a:latin typeface="+mn-lt"/>
              </a:rPr>
              <a:t>np</a:t>
            </a:r>
            <a:r>
              <a:rPr kumimoji="0" lang="en-US" altLang="en-US" sz="2800" b="0" i="0" u="none" strike="noStrike" cap="none" normalizeH="0" baseline="0" dirty="0">
                <a:ln>
                  <a:noFill/>
                </a:ln>
                <a:solidFill>
                  <a:srgbClr val="000000"/>
                </a:solidFill>
                <a:effectLst/>
                <a:latin typeface="+mn-lt"/>
              </a:rPr>
              <a:t> alias.</a:t>
            </a:r>
            <a:r>
              <a:rPr kumimoji="0" lang="en-US" altLang="en-US" sz="2800" b="0" i="0" u="none" strike="noStrike" cap="none" normalizeH="0" baseline="0" dirty="0">
                <a:ln>
                  <a:noFill/>
                </a:ln>
                <a:solidFill>
                  <a:schemeClr val="tx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b="1" i="0" dirty="0">
                <a:solidFill>
                  <a:srgbClr val="000000"/>
                </a:solidFill>
                <a:effectLst/>
                <a:latin typeface="+mn-lt"/>
              </a:rPr>
              <a:t>alias:</a:t>
            </a:r>
            <a:r>
              <a:rPr lang="en-US" sz="2800" b="0" i="0" dirty="0">
                <a:solidFill>
                  <a:srgbClr val="000000"/>
                </a:solidFill>
                <a:effectLst/>
                <a:latin typeface="+mn-lt"/>
              </a:rPr>
              <a:t> In Python alias are an alternate name for referring to the same thing.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dirty="0"/>
              <a:t>Create an alias with the as keyword while importing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800" b="0" i="0" dirty="0">
              <a:effectLst/>
              <a:latin typeface="+mn-lt"/>
            </a:endParaRPr>
          </a:p>
        </p:txBody>
      </p:sp>
      <p:sp>
        <p:nvSpPr>
          <p:cNvPr id="4" name="Slide Number Placeholder 3"/>
          <p:cNvSpPr>
            <a:spLocks noGrp="1"/>
          </p:cNvSpPr>
          <p:nvPr>
            <p:ph type="sldNum" sz="quarter" idx="15"/>
          </p:nvPr>
        </p:nvSpPr>
        <p:spPr/>
        <p:txBody>
          <a:bodyPr/>
          <a:lstStyle/>
          <a:p>
            <a:fld id="{61DB8AA3-BBCA-4831-B813-33C5FC3FB5EF}" type="slidenum">
              <a:rPr lang="en-IN" smtClean="0"/>
              <a:pPr/>
              <a:t>4</a:t>
            </a:fld>
            <a:endParaRPr lang="en-IN"/>
          </a:p>
        </p:txBody>
      </p:sp>
    </p:spTree>
    <p:extLst>
      <p:ext uri="{BB962C8B-B14F-4D97-AF65-F5344CB8AC3E}">
        <p14:creationId xmlns:p14="http://schemas.microsoft.com/office/powerpoint/2010/main" val="12696116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222AF-B80D-41AE-99A0-9E0558C68D4E}"/>
              </a:ext>
            </a:extLst>
          </p:cNvPr>
          <p:cNvSpPr>
            <a:spLocks noGrp="1"/>
          </p:cNvSpPr>
          <p:nvPr>
            <p:ph type="title"/>
          </p:nvPr>
        </p:nvSpPr>
        <p:spPr/>
        <p:txBody>
          <a:bodyPr>
            <a:normAutofit fontScale="90000"/>
          </a:bodyPr>
          <a:lstStyle/>
          <a:p>
            <a:br>
              <a:rPr lang="en-IN" b="0" i="0" dirty="0">
                <a:solidFill>
                  <a:srgbClr val="000000"/>
                </a:solidFill>
                <a:effectLst/>
                <a:latin typeface="Segoe UI" panose="020B0502040204020203" pitchFamily="34" charset="0"/>
              </a:rPr>
            </a:br>
            <a:r>
              <a:rPr lang="en-IN" b="0" i="0" dirty="0">
                <a:solidFill>
                  <a:srgbClr val="000000"/>
                </a:solidFill>
                <a:effectLst/>
                <a:latin typeface="Segoe UI" panose="020B0502040204020203" pitchFamily="34" charset="0"/>
              </a:rPr>
              <a:t>Example</a:t>
            </a:r>
            <a:br>
              <a:rPr lang="en-IN" b="0" i="0" dirty="0">
                <a:solidFill>
                  <a:srgbClr val="000000"/>
                </a:solidFill>
                <a:effectLst/>
                <a:latin typeface="Segoe UI" panose="020B0502040204020203" pitchFamily="34" charset="0"/>
              </a:rPr>
            </a:br>
            <a:br>
              <a:rPr lang="en-IN" dirty="0"/>
            </a:br>
            <a:endParaRPr lang="en-IN" dirty="0"/>
          </a:p>
        </p:txBody>
      </p:sp>
      <p:sp>
        <p:nvSpPr>
          <p:cNvPr id="6" name="Content Placeholder 5">
            <a:extLst>
              <a:ext uri="{FF2B5EF4-FFF2-40B4-BE49-F238E27FC236}">
                <a16:creationId xmlns:a16="http://schemas.microsoft.com/office/drawing/2014/main" id="{D0958996-F1C5-4058-8674-042B53051E61}"/>
              </a:ext>
            </a:extLst>
          </p:cNvPr>
          <p:cNvSpPr>
            <a:spLocks noGrp="1"/>
          </p:cNvSpPr>
          <p:nvPr>
            <p:ph sz="quarter" idx="1"/>
          </p:nvPr>
        </p:nvSpPr>
        <p:spPr>
          <a:xfrm>
            <a:off x="838200" y="1376414"/>
            <a:ext cx="10515600" cy="4800550"/>
          </a:xfrm>
        </p:spPr>
        <p:txBody>
          <a:bodyPr>
            <a:normAutofit fontScale="85000" lnSpcReduction="20000"/>
          </a:bodyPr>
          <a:lstStyle/>
          <a:p>
            <a:pPr>
              <a:buFont typeface="Wingdings" panose="05000000000000000000" pitchFamily="2" charset="2"/>
              <a:buChar char="Ø"/>
            </a:pPr>
            <a:r>
              <a:rPr lang="en-US" dirty="0"/>
              <a:t>Arr[0,1,2] Prints the value  6.</a:t>
            </a:r>
          </a:p>
          <a:p>
            <a:pPr algn="l">
              <a:buFont typeface="Wingdings" panose="05000000000000000000" pitchFamily="2" charset="2"/>
              <a:buChar char="Ø"/>
            </a:pPr>
            <a:r>
              <a:rPr lang="en-IN" b="0" i="0" dirty="0">
                <a:solidFill>
                  <a:srgbClr val="000000"/>
                </a:solidFill>
                <a:effectLst/>
                <a:latin typeface="Verdana" panose="020B0604030504040204" pitchFamily="34" charset="0"/>
              </a:rPr>
              <a:t>And this is why:</a:t>
            </a:r>
          </a:p>
          <a:p>
            <a:pPr marL="0" indent="0">
              <a:buNone/>
            </a:pPr>
            <a:r>
              <a:rPr lang="en-US" b="0" i="0" dirty="0">
                <a:solidFill>
                  <a:srgbClr val="000000"/>
                </a:solidFill>
                <a:effectLst/>
                <a:latin typeface="Verdana" panose="020B0604030504040204" pitchFamily="34" charset="0"/>
              </a:rPr>
              <a:t>The first number represents the first dimension, which contains two arrays:</a:t>
            </a:r>
            <a:br>
              <a:rPr lang="en-US" dirty="0"/>
            </a:br>
            <a:r>
              <a:rPr lang="en-US" b="0" i="0" dirty="0">
                <a:solidFill>
                  <a:srgbClr val="000000"/>
                </a:solidFill>
                <a:effectLst/>
                <a:latin typeface="Verdana" panose="020B0604030504040204" pitchFamily="34" charset="0"/>
              </a:rPr>
              <a:t>[[1, 2, 3], [4, 5, 6]]</a:t>
            </a:r>
          </a:p>
          <a:p>
            <a:pPr marL="0" indent="0">
              <a:buNone/>
            </a:pPr>
            <a:r>
              <a:rPr lang="en-IN" b="0" i="0" dirty="0">
                <a:solidFill>
                  <a:srgbClr val="000000"/>
                </a:solidFill>
                <a:effectLst/>
                <a:latin typeface="Verdana" panose="020B0604030504040204" pitchFamily="34" charset="0"/>
              </a:rPr>
              <a:t>And</a:t>
            </a:r>
          </a:p>
          <a:p>
            <a:pPr marL="0" indent="0">
              <a:buNone/>
            </a:pPr>
            <a:r>
              <a:rPr lang="en-IN" b="0" i="0" dirty="0">
                <a:solidFill>
                  <a:srgbClr val="000000"/>
                </a:solidFill>
                <a:effectLst/>
                <a:latin typeface="Verdana" panose="020B0604030504040204" pitchFamily="34" charset="0"/>
              </a:rPr>
              <a:t>[[7, 8, 9], [10, 11, 12]]</a:t>
            </a:r>
          </a:p>
          <a:p>
            <a:pPr marL="0" indent="0">
              <a:buNone/>
            </a:pPr>
            <a:r>
              <a:rPr lang="en-IN" dirty="0"/>
              <a:t>Since we selected 0, we are left with the first array</a:t>
            </a:r>
          </a:p>
          <a:p>
            <a:pPr algn="l"/>
            <a:r>
              <a:rPr lang="en-IN" b="0" i="0" dirty="0">
                <a:solidFill>
                  <a:srgbClr val="000000"/>
                </a:solidFill>
                <a:effectLst/>
                <a:latin typeface="Verdana" panose="020B0604030504040204" pitchFamily="34" charset="0"/>
              </a:rPr>
              <a:t>[[1, 2, 3], [4, 5, 6]]</a:t>
            </a:r>
          </a:p>
          <a:p>
            <a:pPr marL="0" indent="0">
              <a:buNone/>
            </a:pPr>
            <a:br>
              <a:rPr lang="en-IN" dirty="0"/>
            </a:br>
            <a:br>
              <a:rPr lang="en-IN" dirty="0"/>
            </a:br>
            <a:endParaRPr lang="en-US" b="0" i="0" dirty="0">
              <a:solidFill>
                <a:srgbClr val="000000"/>
              </a:solidFill>
              <a:effectLst/>
              <a:latin typeface="Verdana" panose="020B0604030504040204" pitchFamily="34" charset="0"/>
            </a:endParaRPr>
          </a:p>
          <a:p>
            <a:pPr marL="0" indent="0">
              <a:buNone/>
            </a:pPr>
            <a:endParaRPr lang="en-US" b="0" i="0" dirty="0">
              <a:solidFill>
                <a:srgbClr val="000000"/>
              </a:solidFill>
              <a:effectLst/>
              <a:latin typeface="Verdana" panose="020B0604030504040204" pitchFamily="34" charset="0"/>
            </a:endParaRPr>
          </a:p>
          <a:p>
            <a:pPr marL="0" indent="0">
              <a:buNone/>
            </a:pPr>
            <a:br>
              <a:rPr lang="en-US" dirty="0"/>
            </a:br>
            <a:br>
              <a:rPr lang="en-IN" dirty="0"/>
            </a:br>
            <a:endParaRPr lang="en-US" dirty="0"/>
          </a:p>
          <a:p>
            <a:endParaRPr lang="en-IN"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40</a:t>
            </a:fld>
            <a:endParaRPr lang="en-IN"/>
          </a:p>
        </p:txBody>
      </p:sp>
    </p:spTree>
    <p:extLst>
      <p:ext uri="{BB962C8B-B14F-4D97-AF65-F5344CB8AC3E}">
        <p14:creationId xmlns:p14="http://schemas.microsoft.com/office/powerpoint/2010/main" val="3843632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920D6-697B-4A2E-BB1B-7CCAAF72F631}"/>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F77AB47F-4554-48AE-AD75-C5471C990450}"/>
              </a:ext>
            </a:extLst>
          </p:cNvPr>
          <p:cNvSpPr>
            <a:spLocks noGrp="1"/>
          </p:cNvSpPr>
          <p:nvPr>
            <p:ph sz="quarter" idx="1"/>
          </p:nvPr>
        </p:nvSpPr>
        <p:spPr/>
        <p:txBody>
          <a:bodyPr/>
          <a:lstStyle/>
          <a:p>
            <a:r>
              <a:rPr lang="en-US" b="0" i="0" dirty="0">
                <a:solidFill>
                  <a:srgbClr val="000000"/>
                </a:solidFill>
                <a:effectLst/>
                <a:latin typeface="Verdana" panose="020B0604030504040204" pitchFamily="34" charset="0"/>
              </a:rPr>
              <a:t>The second number represents the second dimension, which also contains two arrays:</a:t>
            </a:r>
            <a:br>
              <a:rPr lang="en-US" dirty="0"/>
            </a:br>
            <a:r>
              <a:rPr lang="en-US" b="0" i="0" dirty="0">
                <a:solidFill>
                  <a:srgbClr val="000000"/>
                </a:solidFill>
                <a:effectLst/>
                <a:latin typeface="Verdana" panose="020B0604030504040204" pitchFamily="34" charset="0"/>
              </a:rPr>
              <a:t>[1, 2, 3]</a:t>
            </a:r>
            <a:br>
              <a:rPr lang="en-US" dirty="0"/>
            </a:br>
            <a:r>
              <a:rPr lang="en-US" b="0" i="0" dirty="0">
                <a:solidFill>
                  <a:srgbClr val="000000"/>
                </a:solidFill>
                <a:effectLst/>
                <a:latin typeface="Verdana" panose="020B0604030504040204" pitchFamily="34" charset="0"/>
              </a:rPr>
              <a:t>and:</a:t>
            </a:r>
          </a:p>
          <a:p>
            <a:pPr marL="0" indent="0">
              <a:buNone/>
            </a:pPr>
            <a:r>
              <a:rPr lang="en-IN" b="0" i="0" dirty="0">
                <a:solidFill>
                  <a:srgbClr val="000000"/>
                </a:solidFill>
                <a:effectLst/>
                <a:latin typeface="Verdana" panose="020B0604030504040204" pitchFamily="34" charset="0"/>
              </a:rPr>
              <a:t>  [4, 5, 6]</a:t>
            </a:r>
            <a:br>
              <a:rPr lang="en-IN" dirty="0"/>
            </a:br>
            <a:r>
              <a:rPr lang="en-IN" dirty="0"/>
              <a:t>   since we selected 1, we are left with the second array.</a:t>
            </a:r>
          </a:p>
          <a:p>
            <a:pPr marL="0" indent="0" algn="l">
              <a:buNone/>
            </a:pPr>
            <a:r>
              <a:rPr lang="en-IN" dirty="0">
                <a:solidFill>
                  <a:srgbClr val="000000"/>
                </a:solidFill>
                <a:latin typeface="Verdana" panose="020B0604030504040204" pitchFamily="34" charset="0"/>
              </a:rPr>
              <a:t>  </a:t>
            </a:r>
            <a:r>
              <a:rPr lang="en-IN" b="0" i="0" dirty="0">
                <a:solidFill>
                  <a:srgbClr val="000000"/>
                </a:solidFill>
                <a:effectLst/>
                <a:latin typeface="Verdana" panose="020B0604030504040204" pitchFamily="34" charset="0"/>
              </a:rPr>
              <a:t>[4, 5, 6]</a:t>
            </a:r>
          </a:p>
          <a:p>
            <a:pPr marL="0" indent="0">
              <a:buNone/>
            </a:pPr>
            <a:br>
              <a:rPr lang="en-IN" dirty="0"/>
            </a:br>
            <a:endParaRPr lang="en-IN"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41</a:t>
            </a:fld>
            <a:endParaRPr lang="en-IN"/>
          </a:p>
        </p:txBody>
      </p:sp>
    </p:spTree>
    <p:extLst>
      <p:ext uri="{BB962C8B-B14F-4D97-AF65-F5344CB8AC3E}">
        <p14:creationId xmlns:p14="http://schemas.microsoft.com/office/powerpoint/2010/main" val="26075295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F5DDD-E7F3-49C0-B0CC-6685A4814DCE}"/>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E8027666-1B57-4536-9FC2-018DB944D8F1}"/>
              </a:ext>
            </a:extLst>
          </p:cNvPr>
          <p:cNvSpPr>
            <a:spLocks noGrp="1"/>
          </p:cNvSpPr>
          <p:nvPr>
            <p:ph sz="quarter" idx="1"/>
          </p:nvPr>
        </p:nvSpPr>
        <p:spPr/>
        <p:txBody>
          <a:bodyPr/>
          <a:lstStyle/>
          <a:p>
            <a:pPr>
              <a:buFont typeface="Wingdings" panose="05000000000000000000" pitchFamily="2" charset="2"/>
              <a:buChar char="Ø"/>
            </a:pPr>
            <a:r>
              <a:rPr lang="en-US" b="0" i="0" dirty="0">
                <a:solidFill>
                  <a:srgbClr val="000000"/>
                </a:solidFill>
                <a:effectLst/>
              </a:rPr>
              <a:t>The third number represents the third dimension, which contains three values:</a:t>
            </a:r>
            <a:br>
              <a:rPr lang="en-US" dirty="0"/>
            </a:br>
            <a:r>
              <a:rPr lang="en-IN" b="0" i="0" dirty="0">
                <a:solidFill>
                  <a:srgbClr val="000000"/>
                </a:solidFill>
                <a:effectLst/>
              </a:rPr>
              <a:t>4</a:t>
            </a:r>
            <a:br>
              <a:rPr lang="en-IN" dirty="0"/>
            </a:br>
            <a:r>
              <a:rPr lang="en-IN" b="0" i="0" dirty="0">
                <a:solidFill>
                  <a:srgbClr val="000000"/>
                </a:solidFill>
                <a:effectLst/>
              </a:rPr>
              <a:t>5</a:t>
            </a:r>
            <a:br>
              <a:rPr lang="en-IN" dirty="0"/>
            </a:br>
            <a:r>
              <a:rPr lang="en-IN" b="0" i="0" dirty="0">
                <a:solidFill>
                  <a:srgbClr val="000000"/>
                </a:solidFill>
                <a:effectLst/>
              </a:rPr>
              <a:t>6</a:t>
            </a:r>
          </a:p>
          <a:p>
            <a:pPr>
              <a:buFont typeface="Wingdings" panose="05000000000000000000" pitchFamily="2" charset="2"/>
              <a:buChar char="Ø"/>
            </a:pPr>
            <a:r>
              <a:rPr lang="en-IN" dirty="0"/>
              <a:t>Since we selected 2, we end up with the third value:</a:t>
            </a:r>
          </a:p>
          <a:p>
            <a:pPr marL="0" indent="0">
              <a:buNone/>
            </a:pPr>
            <a:r>
              <a:rPr lang="en-IN" dirty="0"/>
              <a:t>   6</a:t>
            </a:r>
          </a:p>
        </p:txBody>
      </p:sp>
      <p:sp>
        <p:nvSpPr>
          <p:cNvPr id="4" name="Slide Number Placeholder 3"/>
          <p:cNvSpPr>
            <a:spLocks noGrp="1"/>
          </p:cNvSpPr>
          <p:nvPr>
            <p:ph type="sldNum" sz="quarter" idx="15"/>
          </p:nvPr>
        </p:nvSpPr>
        <p:spPr/>
        <p:txBody>
          <a:bodyPr/>
          <a:lstStyle/>
          <a:p>
            <a:fld id="{61DB8AA3-BBCA-4831-B813-33C5FC3FB5EF}" type="slidenum">
              <a:rPr lang="en-IN" smtClean="0"/>
              <a:pPr/>
              <a:t>42</a:t>
            </a:fld>
            <a:endParaRPr lang="en-IN"/>
          </a:p>
        </p:txBody>
      </p:sp>
    </p:spTree>
    <p:extLst>
      <p:ext uri="{BB962C8B-B14F-4D97-AF65-F5344CB8AC3E}">
        <p14:creationId xmlns:p14="http://schemas.microsoft.com/office/powerpoint/2010/main" val="7776799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GB" dirty="0"/>
            </a:br>
            <a:br>
              <a:rPr lang="en-GB" dirty="0"/>
            </a:br>
            <a:br>
              <a:rPr lang="en-GB" dirty="0"/>
            </a:br>
            <a:br>
              <a:rPr lang="en-GB" dirty="0"/>
            </a:br>
            <a:br>
              <a:rPr lang="en-GB" dirty="0"/>
            </a:br>
            <a:br>
              <a:rPr lang="en-GB" dirty="0"/>
            </a:br>
            <a:r>
              <a:rPr lang="en-GB" dirty="0"/>
              <a:t>Negative indexing</a:t>
            </a:r>
          </a:p>
        </p:txBody>
      </p:sp>
      <p:sp>
        <p:nvSpPr>
          <p:cNvPr id="5" name="Content Placeholder 4"/>
          <p:cNvSpPr>
            <a:spLocks noGrp="1"/>
          </p:cNvSpPr>
          <p:nvPr>
            <p:ph sz="quarter" idx="1"/>
          </p:nvPr>
        </p:nvSpPr>
        <p:spPr/>
        <p:txBody>
          <a:bodyPr>
            <a:normAutofit fontScale="77500" lnSpcReduction="20000"/>
          </a:bodyPr>
          <a:lstStyle/>
          <a:p>
            <a:pPr>
              <a:buFont typeface="Wingdings" pitchFamily="2" charset="2"/>
              <a:buChar char="Ø"/>
            </a:pPr>
            <a:r>
              <a:rPr lang="en-GB" dirty="0"/>
              <a:t>Use negative indexing to access an array from the end.</a:t>
            </a:r>
          </a:p>
          <a:p>
            <a:pPr>
              <a:buNone/>
            </a:pPr>
            <a:endParaRPr lang="en-GB" dirty="0"/>
          </a:p>
          <a:p>
            <a:pPr>
              <a:buNone/>
            </a:pPr>
            <a:r>
              <a:rPr lang="en-GB" dirty="0"/>
              <a:t>Example</a:t>
            </a:r>
          </a:p>
          <a:p>
            <a:pPr>
              <a:buNone/>
            </a:pPr>
            <a:r>
              <a:rPr lang="en-GB" dirty="0"/>
              <a:t>Print the last element from the 2nd dim:</a:t>
            </a:r>
          </a:p>
          <a:p>
            <a:pPr>
              <a:buFont typeface="Wingdings" pitchFamily="2" charset="2"/>
              <a:buChar char="Ø"/>
            </a:pPr>
            <a:r>
              <a:rPr lang="en-GB" dirty="0"/>
              <a:t>import numpy as np</a:t>
            </a:r>
            <a:br>
              <a:rPr lang="en-GB" dirty="0"/>
            </a:br>
            <a:r>
              <a:rPr lang="en-GB" dirty="0"/>
              <a:t>arr = np.array([[1,2,3,4,5], [6,7,8,9,10]])</a:t>
            </a:r>
            <a:br>
              <a:rPr lang="en-GB" dirty="0"/>
            </a:br>
            <a:r>
              <a:rPr lang="en-GB" dirty="0"/>
              <a:t>print('Last element from 2nd dim: ', arr[1, -1])</a:t>
            </a:r>
          </a:p>
          <a:p>
            <a:pPr>
              <a:buNone/>
            </a:pPr>
            <a:endParaRPr lang="en-GB" dirty="0"/>
          </a:p>
          <a:p>
            <a:pPr>
              <a:buNone/>
            </a:pPr>
            <a:r>
              <a:rPr lang="en-GB" dirty="0"/>
              <a:t>Output:</a:t>
            </a:r>
          </a:p>
          <a:p>
            <a:pPr>
              <a:buNone/>
            </a:pPr>
            <a:endParaRPr lang="en-GB" dirty="0"/>
          </a:p>
          <a:p>
            <a:pPr>
              <a:buNone/>
            </a:pPr>
            <a:endParaRPr lang="en-GB" dirty="0"/>
          </a:p>
          <a:p>
            <a:pPr>
              <a:buNone/>
            </a:pPr>
            <a:endParaRPr lang="en-GB" dirty="0"/>
          </a:p>
          <a:p>
            <a:pPr>
              <a:buNone/>
            </a:pPr>
            <a:endParaRPr lang="en-GB" dirty="0"/>
          </a:p>
          <a:p>
            <a:pPr>
              <a:buNone/>
            </a:pPr>
            <a:endParaRPr lang="en-GB" dirty="0"/>
          </a:p>
          <a:p>
            <a:pPr>
              <a:buNone/>
            </a:pPr>
            <a:br>
              <a:rPr lang="en-GB" dirty="0"/>
            </a:br>
            <a:endParaRPr lang="en-GB" dirty="0"/>
          </a:p>
        </p:txBody>
      </p:sp>
      <p:pic>
        <p:nvPicPr>
          <p:cNvPr id="10" name="Picture 2"/>
          <p:cNvPicPr>
            <a:picLocks noChangeAspect="1" noChangeArrowheads="1"/>
          </p:cNvPicPr>
          <p:nvPr/>
        </p:nvPicPr>
        <p:blipFill>
          <a:blip r:embed="rId2"/>
          <a:srcRect/>
          <a:stretch>
            <a:fillRect/>
          </a:stretch>
        </p:blipFill>
        <p:spPr bwMode="auto">
          <a:xfrm>
            <a:off x="809081" y="4661263"/>
            <a:ext cx="2762250" cy="498566"/>
          </a:xfrm>
          <a:prstGeom prst="rect">
            <a:avLst/>
          </a:prstGeom>
          <a:noFill/>
          <a:ln w="9525">
            <a:noFill/>
            <a:miter lim="800000"/>
            <a:headEnd/>
            <a:tailEnd/>
          </a:ln>
          <a:effectLst/>
        </p:spPr>
      </p:pic>
      <p:sp>
        <p:nvSpPr>
          <p:cNvPr id="6" name="Slide Number Placeholder 5"/>
          <p:cNvSpPr>
            <a:spLocks noGrp="1"/>
          </p:cNvSpPr>
          <p:nvPr>
            <p:ph type="sldNum" sz="quarter" idx="15"/>
          </p:nvPr>
        </p:nvSpPr>
        <p:spPr/>
        <p:txBody>
          <a:bodyPr/>
          <a:lstStyle/>
          <a:p>
            <a:fld id="{61DB8AA3-BBCA-4831-B813-33C5FC3FB5EF}" type="slidenum">
              <a:rPr lang="en-IN" smtClean="0"/>
              <a:pPr/>
              <a:t>43</a:t>
            </a:fld>
            <a:endParaRPr lang="en-I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br>
              <a:rPr lang="en-GB" dirty="0"/>
            </a:br>
            <a:r>
              <a:rPr lang="en-GB" dirty="0"/>
              <a:t>NumPy Array Slicing</a:t>
            </a:r>
            <a:br>
              <a:rPr lang="en-GB" dirty="0"/>
            </a:br>
            <a:endParaRPr lang="en-GB" dirty="0"/>
          </a:p>
        </p:txBody>
      </p:sp>
      <p:sp>
        <p:nvSpPr>
          <p:cNvPr id="3" name="Content Placeholder 2"/>
          <p:cNvSpPr>
            <a:spLocks noGrp="1"/>
          </p:cNvSpPr>
          <p:nvPr>
            <p:ph sz="quarter" idx="1"/>
          </p:nvPr>
        </p:nvSpPr>
        <p:spPr/>
        <p:txBody>
          <a:bodyPr/>
          <a:lstStyle/>
          <a:p>
            <a:pPr>
              <a:buFont typeface="Wingdings" pitchFamily="2" charset="2"/>
              <a:buChar char="Ø"/>
            </a:pPr>
            <a:r>
              <a:rPr lang="en-GB" dirty="0"/>
              <a:t>Slicing arrays</a:t>
            </a:r>
          </a:p>
          <a:p>
            <a:pPr>
              <a:buFont typeface="Wingdings" pitchFamily="2" charset="2"/>
              <a:buChar char="Ø"/>
            </a:pPr>
            <a:r>
              <a:rPr lang="en-GB" dirty="0"/>
              <a:t>Slicing in python means taking elements from one given index to another given index.</a:t>
            </a:r>
          </a:p>
          <a:p>
            <a:pPr>
              <a:buFont typeface="Wingdings" pitchFamily="2" charset="2"/>
              <a:buChar char="Ø"/>
            </a:pPr>
            <a:r>
              <a:rPr lang="en-GB" dirty="0"/>
              <a:t>We pass slice instead of index like this: [</a:t>
            </a:r>
            <a:r>
              <a:rPr lang="en-GB" i="1" dirty="0" err="1"/>
              <a:t>start</a:t>
            </a:r>
            <a:r>
              <a:rPr lang="en-GB" dirty="0" err="1"/>
              <a:t>:</a:t>
            </a:r>
            <a:r>
              <a:rPr lang="en-GB" i="1" dirty="0" err="1"/>
              <a:t>end</a:t>
            </a:r>
            <a:r>
              <a:rPr lang="en-GB" dirty="0"/>
              <a:t>].</a:t>
            </a:r>
          </a:p>
          <a:p>
            <a:pPr>
              <a:buFont typeface="Wingdings" pitchFamily="2" charset="2"/>
              <a:buChar char="Ø"/>
            </a:pPr>
            <a:r>
              <a:rPr lang="en-GB" dirty="0"/>
              <a:t>We can also define the step, like this: [</a:t>
            </a:r>
            <a:r>
              <a:rPr lang="en-GB" i="1" dirty="0" err="1"/>
              <a:t>start</a:t>
            </a:r>
            <a:r>
              <a:rPr lang="en-GB" dirty="0" err="1"/>
              <a:t>:</a:t>
            </a:r>
            <a:r>
              <a:rPr lang="en-GB" i="1" dirty="0" err="1"/>
              <a:t>end</a:t>
            </a:r>
            <a:r>
              <a:rPr lang="en-GB" dirty="0" err="1"/>
              <a:t>:</a:t>
            </a:r>
            <a:r>
              <a:rPr lang="en-GB" i="1" dirty="0" err="1"/>
              <a:t>step</a:t>
            </a:r>
            <a:r>
              <a:rPr lang="en-GB" dirty="0"/>
              <a:t>].</a:t>
            </a:r>
          </a:p>
          <a:p>
            <a:pPr>
              <a:buFont typeface="Wingdings" pitchFamily="2" charset="2"/>
              <a:buChar char="Ø"/>
            </a:pPr>
            <a:r>
              <a:rPr lang="en-GB" dirty="0"/>
              <a:t>If we don't pass start its considered 0.</a:t>
            </a:r>
          </a:p>
          <a:p>
            <a:pPr>
              <a:buFont typeface="Wingdings" pitchFamily="2" charset="2"/>
              <a:buChar char="Ø"/>
            </a:pPr>
            <a:r>
              <a:rPr lang="en-GB" dirty="0"/>
              <a:t>If we don't pass end its considered length of array in that dimension.</a:t>
            </a:r>
          </a:p>
          <a:p>
            <a:pPr>
              <a:buFont typeface="Wingdings" pitchFamily="2" charset="2"/>
              <a:buChar char="Ø"/>
            </a:pPr>
            <a:r>
              <a:rPr lang="en-GB" dirty="0"/>
              <a:t>If we don't pass step its considered 1</a:t>
            </a:r>
          </a:p>
          <a:p>
            <a:endParaRPr lang="en-GB"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44</a:t>
            </a:fld>
            <a:endParaRPr lang="en-I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r>
              <a:rPr lang="en-GB" dirty="0"/>
              <a:t>Example</a:t>
            </a:r>
          </a:p>
        </p:txBody>
      </p:sp>
      <p:sp>
        <p:nvSpPr>
          <p:cNvPr id="3" name="Content Placeholder 2"/>
          <p:cNvSpPr>
            <a:spLocks noGrp="1"/>
          </p:cNvSpPr>
          <p:nvPr>
            <p:ph sz="quarter" idx="1"/>
          </p:nvPr>
        </p:nvSpPr>
        <p:spPr/>
        <p:txBody>
          <a:bodyPr/>
          <a:lstStyle/>
          <a:p>
            <a:pPr>
              <a:buFont typeface="Wingdings" pitchFamily="2" charset="2"/>
              <a:buChar char="Ø"/>
            </a:pPr>
            <a:r>
              <a:rPr lang="en-GB" dirty="0"/>
              <a:t>Slice elements from index 1 to index 5 from the following array:</a:t>
            </a:r>
          </a:p>
          <a:p>
            <a:pPr>
              <a:buFont typeface="Wingdings" pitchFamily="2" charset="2"/>
              <a:buChar char="Ø"/>
            </a:pPr>
            <a:r>
              <a:rPr lang="en-GB" dirty="0"/>
              <a:t>import numpy as np</a:t>
            </a:r>
            <a:br>
              <a:rPr lang="en-GB" dirty="0"/>
            </a:br>
            <a:br>
              <a:rPr lang="en-GB" dirty="0"/>
            </a:br>
            <a:r>
              <a:rPr lang="en-GB" dirty="0"/>
              <a:t>arr = np.array([1, 2, 3, 4, 5, 6, 7])</a:t>
            </a:r>
            <a:br>
              <a:rPr lang="en-GB" dirty="0"/>
            </a:br>
            <a:br>
              <a:rPr lang="en-GB" dirty="0"/>
            </a:br>
            <a:r>
              <a:rPr lang="en-GB" dirty="0"/>
              <a:t>print(arr[1:5])</a:t>
            </a:r>
          </a:p>
          <a:p>
            <a:pPr>
              <a:buNone/>
            </a:pPr>
            <a:endParaRPr lang="en-GB" dirty="0"/>
          </a:p>
          <a:p>
            <a:pPr>
              <a:buNone/>
            </a:pPr>
            <a:r>
              <a:rPr lang="en-GB" dirty="0"/>
              <a:t>Output:</a:t>
            </a:r>
          </a:p>
          <a:p>
            <a:pPr>
              <a:buNone/>
            </a:pPr>
            <a:endParaRPr lang="en-GB" dirty="0"/>
          </a:p>
          <a:p>
            <a:pPr>
              <a:buNone/>
            </a:pPr>
            <a:br>
              <a:rPr lang="en-GB" dirty="0"/>
            </a:br>
            <a:endParaRPr lang="en-GB" dirty="0"/>
          </a:p>
        </p:txBody>
      </p:sp>
      <p:pic>
        <p:nvPicPr>
          <p:cNvPr id="5" name="Picture 2"/>
          <p:cNvPicPr>
            <a:picLocks noChangeAspect="1" noChangeArrowheads="1"/>
          </p:cNvPicPr>
          <p:nvPr/>
        </p:nvPicPr>
        <p:blipFill>
          <a:blip r:embed="rId2"/>
          <a:srcRect/>
          <a:stretch>
            <a:fillRect/>
          </a:stretch>
        </p:blipFill>
        <p:spPr bwMode="auto">
          <a:xfrm>
            <a:off x="755830" y="5037682"/>
            <a:ext cx="1412603" cy="514032"/>
          </a:xfrm>
          <a:prstGeom prst="rect">
            <a:avLst/>
          </a:prstGeom>
          <a:noFill/>
          <a:ln w="9525">
            <a:noFill/>
            <a:miter lim="800000"/>
            <a:headEnd/>
            <a:tailEnd/>
          </a:ln>
          <a:effectLst/>
        </p:spPr>
      </p:pic>
      <p:sp>
        <p:nvSpPr>
          <p:cNvPr id="6" name="Slide Number Placeholder 5"/>
          <p:cNvSpPr>
            <a:spLocks noGrp="1"/>
          </p:cNvSpPr>
          <p:nvPr>
            <p:ph type="sldNum" sz="quarter" idx="15"/>
          </p:nvPr>
        </p:nvSpPr>
        <p:spPr/>
        <p:txBody>
          <a:bodyPr/>
          <a:lstStyle/>
          <a:p>
            <a:fld id="{61DB8AA3-BBCA-4831-B813-33C5FC3FB5EF}" type="slidenum">
              <a:rPr lang="en-IN" smtClean="0"/>
              <a:pPr/>
              <a:t>45</a:t>
            </a:fld>
            <a:endParaRPr lang="en-I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br>
              <a:rPr lang="en-GB" dirty="0"/>
            </a:br>
            <a:br>
              <a:rPr lang="en-GB" dirty="0"/>
            </a:br>
            <a:br>
              <a:rPr lang="en-GB" dirty="0"/>
            </a:br>
            <a:r>
              <a:rPr lang="en-GB" dirty="0"/>
              <a:t>Example</a:t>
            </a:r>
          </a:p>
        </p:txBody>
      </p:sp>
      <p:sp>
        <p:nvSpPr>
          <p:cNvPr id="5" name="Content Placeholder 4"/>
          <p:cNvSpPr>
            <a:spLocks noGrp="1"/>
          </p:cNvSpPr>
          <p:nvPr>
            <p:ph sz="quarter" idx="1"/>
          </p:nvPr>
        </p:nvSpPr>
        <p:spPr/>
        <p:txBody>
          <a:bodyPr>
            <a:normAutofit/>
          </a:bodyPr>
          <a:lstStyle/>
          <a:p>
            <a:pPr>
              <a:buFont typeface="Wingdings" pitchFamily="2" charset="2"/>
              <a:buChar char="Ø"/>
            </a:pPr>
            <a:r>
              <a:rPr lang="en-GB" dirty="0"/>
              <a:t>Slice elements from index 4 to the end of the array:</a:t>
            </a:r>
          </a:p>
          <a:p>
            <a:pPr>
              <a:buFont typeface="Wingdings" pitchFamily="2" charset="2"/>
              <a:buChar char="Ø"/>
            </a:pPr>
            <a:endParaRPr lang="en-GB" dirty="0"/>
          </a:p>
          <a:p>
            <a:pPr>
              <a:buFont typeface="Wingdings" pitchFamily="2" charset="2"/>
              <a:buChar char="Ø"/>
            </a:pPr>
            <a:r>
              <a:rPr lang="en-GB" dirty="0"/>
              <a:t>import numpy as np</a:t>
            </a:r>
            <a:br>
              <a:rPr lang="en-GB" dirty="0"/>
            </a:br>
            <a:r>
              <a:rPr lang="en-GB" dirty="0"/>
              <a:t>arr = np.array([1, 2, 3, 4, 5, 6, 7])</a:t>
            </a:r>
            <a:br>
              <a:rPr lang="en-GB" dirty="0"/>
            </a:br>
            <a:r>
              <a:rPr lang="en-GB" dirty="0"/>
              <a:t>print(arr[4:])</a:t>
            </a:r>
          </a:p>
          <a:p>
            <a:pPr>
              <a:buNone/>
            </a:pPr>
            <a:endParaRPr lang="en-GB" dirty="0"/>
          </a:p>
          <a:p>
            <a:pPr>
              <a:buNone/>
            </a:pPr>
            <a:r>
              <a:rPr lang="en-GB" dirty="0"/>
              <a:t>OutPut:</a:t>
            </a:r>
          </a:p>
          <a:p>
            <a:pPr>
              <a:buNone/>
            </a:pPr>
            <a:endParaRPr lang="en-GB" dirty="0"/>
          </a:p>
          <a:p>
            <a:pPr>
              <a:buNone/>
            </a:pPr>
            <a:br>
              <a:rPr lang="en-GB" dirty="0"/>
            </a:br>
            <a:endParaRPr lang="en-GB" dirty="0"/>
          </a:p>
        </p:txBody>
      </p:sp>
      <p:pic>
        <p:nvPicPr>
          <p:cNvPr id="7" name="Picture 2"/>
          <p:cNvPicPr>
            <a:picLocks noChangeAspect="1" noChangeArrowheads="1"/>
          </p:cNvPicPr>
          <p:nvPr/>
        </p:nvPicPr>
        <p:blipFill>
          <a:blip r:embed="rId2"/>
          <a:srcRect/>
          <a:stretch>
            <a:fillRect/>
          </a:stretch>
        </p:blipFill>
        <p:spPr bwMode="auto">
          <a:xfrm>
            <a:off x="739504" y="5049521"/>
            <a:ext cx="1311366" cy="449942"/>
          </a:xfrm>
          <a:prstGeom prst="rect">
            <a:avLst/>
          </a:prstGeom>
          <a:noFill/>
          <a:ln w="9525">
            <a:noFill/>
            <a:miter lim="800000"/>
            <a:headEnd/>
            <a:tailEnd/>
          </a:ln>
          <a:effectLst/>
        </p:spPr>
      </p:pic>
      <p:sp>
        <p:nvSpPr>
          <p:cNvPr id="6" name="Slide Number Placeholder 5"/>
          <p:cNvSpPr>
            <a:spLocks noGrp="1"/>
          </p:cNvSpPr>
          <p:nvPr>
            <p:ph type="sldNum" sz="quarter" idx="15"/>
          </p:nvPr>
        </p:nvSpPr>
        <p:spPr/>
        <p:txBody>
          <a:bodyPr/>
          <a:lstStyle/>
          <a:p>
            <a:fld id="{61DB8AA3-BBCA-4831-B813-33C5FC3FB5EF}" type="slidenum">
              <a:rPr lang="en-IN" smtClean="0"/>
              <a:pPr/>
              <a:t>46</a:t>
            </a:fld>
            <a:endParaRPr lang="en-I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br>
              <a:rPr lang="en-GB" dirty="0"/>
            </a:br>
            <a:br>
              <a:rPr lang="en-GB" dirty="0"/>
            </a:br>
            <a:br>
              <a:rPr lang="en-GB" dirty="0"/>
            </a:br>
            <a:r>
              <a:rPr lang="en-GB" dirty="0"/>
              <a:t>Example</a:t>
            </a:r>
          </a:p>
        </p:txBody>
      </p:sp>
      <p:sp>
        <p:nvSpPr>
          <p:cNvPr id="5" name="Content Placeholder 4"/>
          <p:cNvSpPr>
            <a:spLocks noGrp="1"/>
          </p:cNvSpPr>
          <p:nvPr>
            <p:ph sz="quarter" idx="1"/>
          </p:nvPr>
        </p:nvSpPr>
        <p:spPr/>
        <p:txBody>
          <a:bodyPr>
            <a:normAutofit fontScale="92500" lnSpcReduction="20000"/>
          </a:bodyPr>
          <a:lstStyle/>
          <a:p>
            <a:pPr>
              <a:buFont typeface="Wingdings" pitchFamily="2" charset="2"/>
              <a:buChar char="Ø"/>
            </a:pPr>
            <a:r>
              <a:rPr lang="en-GB" dirty="0"/>
              <a:t>Slice elements from the beginning to index 4 (not included):</a:t>
            </a:r>
          </a:p>
          <a:p>
            <a:pPr>
              <a:buNone/>
            </a:pPr>
            <a:r>
              <a:rPr lang="en-GB" dirty="0"/>
              <a:t>	</a:t>
            </a:r>
          </a:p>
          <a:p>
            <a:pPr>
              <a:buNone/>
            </a:pPr>
            <a:r>
              <a:rPr lang="en-GB" dirty="0"/>
              <a:t>	import numpy as np</a:t>
            </a:r>
            <a:br>
              <a:rPr lang="en-GB" dirty="0"/>
            </a:br>
            <a:r>
              <a:rPr lang="en-GB" dirty="0"/>
              <a:t>arr = np.array([1, 2, 3, 4, 5, 6, 7])</a:t>
            </a:r>
            <a:br>
              <a:rPr lang="en-GB" dirty="0"/>
            </a:br>
            <a:r>
              <a:rPr lang="en-GB" dirty="0"/>
              <a:t>print(arr[:4])</a:t>
            </a:r>
          </a:p>
          <a:p>
            <a:pPr>
              <a:buNone/>
            </a:pPr>
            <a:endParaRPr lang="en-GB" dirty="0"/>
          </a:p>
          <a:p>
            <a:pPr>
              <a:buNone/>
            </a:pPr>
            <a:r>
              <a:rPr lang="en-GB" dirty="0"/>
              <a:t>OutPut:</a:t>
            </a:r>
          </a:p>
          <a:p>
            <a:pPr>
              <a:buNone/>
            </a:pPr>
            <a:endParaRPr lang="en-GB" dirty="0"/>
          </a:p>
          <a:p>
            <a:pPr>
              <a:buNone/>
            </a:pPr>
            <a:endParaRPr lang="en-GB" dirty="0"/>
          </a:p>
          <a:p>
            <a:pPr>
              <a:buNone/>
            </a:pPr>
            <a:endParaRPr lang="en-GB" dirty="0"/>
          </a:p>
          <a:p>
            <a:pPr>
              <a:buNone/>
            </a:pPr>
            <a:endParaRPr lang="en-GB" dirty="0"/>
          </a:p>
          <a:p>
            <a:pPr>
              <a:buNone/>
            </a:pPr>
            <a:br>
              <a:rPr lang="en-GB" dirty="0"/>
            </a:br>
            <a:br>
              <a:rPr lang="en-GB" dirty="0"/>
            </a:br>
            <a:endParaRPr lang="en-GB" dirty="0"/>
          </a:p>
        </p:txBody>
      </p:sp>
      <p:pic>
        <p:nvPicPr>
          <p:cNvPr id="7" name="Picture 3"/>
          <p:cNvPicPr>
            <a:picLocks noChangeAspect="1" noChangeArrowheads="1"/>
          </p:cNvPicPr>
          <p:nvPr/>
        </p:nvPicPr>
        <p:blipFill>
          <a:blip r:embed="rId2"/>
          <a:srcRect/>
          <a:stretch>
            <a:fillRect/>
          </a:stretch>
        </p:blipFill>
        <p:spPr bwMode="auto">
          <a:xfrm>
            <a:off x="745354" y="4050890"/>
            <a:ext cx="1122635" cy="547235"/>
          </a:xfrm>
          <a:prstGeom prst="rect">
            <a:avLst/>
          </a:prstGeom>
          <a:noFill/>
          <a:ln w="9525">
            <a:noFill/>
            <a:miter lim="800000"/>
            <a:headEnd/>
            <a:tailEnd/>
          </a:ln>
          <a:effectLst/>
        </p:spPr>
      </p:pic>
      <p:sp>
        <p:nvSpPr>
          <p:cNvPr id="6" name="Slide Number Placeholder 5"/>
          <p:cNvSpPr>
            <a:spLocks noGrp="1"/>
          </p:cNvSpPr>
          <p:nvPr>
            <p:ph type="sldNum" sz="quarter" idx="15"/>
          </p:nvPr>
        </p:nvSpPr>
        <p:spPr/>
        <p:txBody>
          <a:bodyPr/>
          <a:lstStyle/>
          <a:p>
            <a:fld id="{61DB8AA3-BBCA-4831-B813-33C5FC3FB5EF}" type="slidenum">
              <a:rPr lang="en-IN" smtClean="0"/>
              <a:pPr/>
              <a:t>47</a:t>
            </a:fld>
            <a:endParaRPr lang="en-I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Negative Slicing</a:t>
            </a:r>
          </a:p>
        </p:txBody>
      </p:sp>
      <p:sp>
        <p:nvSpPr>
          <p:cNvPr id="3" name="Content Placeholder 2"/>
          <p:cNvSpPr>
            <a:spLocks noGrp="1"/>
          </p:cNvSpPr>
          <p:nvPr>
            <p:ph sz="quarter" idx="1"/>
          </p:nvPr>
        </p:nvSpPr>
        <p:spPr/>
        <p:txBody>
          <a:bodyPr>
            <a:normAutofit fontScale="77500" lnSpcReduction="20000"/>
          </a:bodyPr>
          <a:lstStyle/>
          <a:p>
            <a:pPr>
              <a:buFont typeface="Wingdings" pitchFamily="2" charset="2"/>
              <a:buChar char="Ø"/>
            </a:pPr>
            <a:r>
              <a:rPr lang="en-GB" dirty="0"/>
              <a:t>Use the minus operator to refer to an index from the end:</a:t>
            </a:r>
          </a:p>
          <a:p>
            <a:pPr>
              <a:buNone/>
            </a:pPr>
            <a:endParaRPr lang="en-GB" dirty="0"/>
          </a:p>
          <a:p>
            <a:pPr>
              <a:buNone/>
            </a:pPr>
            <a:r>
              <a:rPr lang="en-GB" dirty="0"/>
              <a:t>Example</a:t>
            </a:r>
          </a:p>
          <a:p>
            <a:pPr>
              <a:buFont typeface="Wingdings" pitchFamily="2" charset="2"/>
              <a:buChar char="Ø"/>
            </a:pPr>
            <a:r>
              <a:rPr lang="en-GB" dirty="0"/>
              <a:t>Slice from the index 3 from the end to index 1 from the end:</a:t>
            </a:r>
          </a:p>
          <a:p>
            <a:pPr>
              <a:buNone/>
            </a:pPr>
            <a:endParaRPr lang="en-GB" dirty="0"/>
          </a:p>
          <a:p>
            <a:pPr>
              <a:buNone/>
            </a:pPr>
            <a:r>
              <a:rPr lang="en-GB" dirty="0"/>
              <a:t>	import numpy as np</a:t>
            </a:r>
            <a:br>
              <a:rPr lang="en-GB" dirty="0"/>
            </a:br>
            <a:br>
              <a:rPr lang="en-GB" dirty="0"/>
            </a:br>
            <a:r>
              <a:rPr lang="en-GB" dirty="0"/>
              <a:t>arr = np.array([1, 2, 3, 4, 5, 6, 7])</a:t>
            </a:r>
            <a:br>
              <a:rPr lang="en-GB" dirty="0"/>
            </a:br>
            <a:br>
              <a:rPr lang="en-GB" dirty="0"/>
            </a:br>
            <a:r>
              <a:rPr lang="en-GB" dirty="0"/>
              <a:t>print(arr[-3:-1])</a:t>
            </a:r>
          </a:p>
          <a:p>
            <a:pPr>
              <a:buNone/>
            </a:pPr>
            <a:endParaRPr lang="en-GB" dirty="0"/>
          </a:p>
          <a:p>
            <a:pPr>
              <a:buNone/>
            </a:pPr>
            <a:r>
              <a:rPr lang="en-GB" dirty="0"/>
              <a:t>OutPut:</a:t>
            </a:r>
          </a:p>
          <a:p>
            <a:pPr>
              <a:buNone/>
            </a:pPr>
            <a:endParaRPr lang="en-GB" dirty="0"/>
          </a:p>
          <a:p>
            <a:pPr>
              <a:buNone/>
            </a:pPr>
            <a:br>
              <a:rPr lang="en-GB" dirty="0"/>
            </a:br>
            <a:br>
              <a:rPr lang="en-GB" dirty="0"/>
            </a:br>
            <a:br>
              <a:rPr lang="en-GB" dirty="0"/>
            </a:br>
            <a:endParaRPr lang="en-GB" dirty="0"/>
          </a:p>
        </p:txBody>
      </p:sp>
      <p:pic>
        <p:nvPicPr>
          <p:cNvPr id="5" name="Picture 2"/>
          <p:cNvPicPr>
            <a:picLocks noChangeAspect="1" noChangeArrowheads="1"/>
          </p:cNvPicPr>
          <p:nvPr/>
        </p:nvPicPr>
        <p:blipFill>
          <a:blip r:embed="rId2"/>
          <a:srcRect/>
          <a:stretch>
            <a:fillRect/>
          </a:stretch>
        </p:blipFill>
        <p:spPr bwMode="auto">
          <a:xfrm>
            <a:off x="737052" y="5229951"/>
            <a:ext cx="1026433" cy="452392"/>
          </a:xfrm>
          <a:prstGeom prst="rect">
            <a:avLst/>
          </a:prstGeom>
          <a:noFill/>
          <a:ln w="9525">
            <a:noFill/>
            <a:miter lim="800000"/>
            <a:headEnd/>
            <a:tailEnd/>
          </a:ln>
          <a:effectLst/>
        </p:spPr>
      </p:pic>
      <p:sp>
        <p:nvSpPr>
          <p:cNvPr id="6" name="Slide Number Placeholder 5"/>
          <p:cNvSpPr>
            <a:spLocks noGrp="1"/>
          </p:cNvSpPr>
          <p:nvPr>
            <p:ph type="sldNum" sz="quarter" idx="15"/>
          </p:nvPr>
        </p:nvSpPr>
        <p:spPr/>
        <p:txBody>
          <a:bodyPr/>
          <a:lstStyle/>
          <a:p>
            <a:fld id="{61DB8AA3-BBCA-4831-B813-33C5FC3FB5EF}" type="slidenum">
              <a:rPr lang="en-IN" smtClean="0"/>
              <a:pPr/>
              <a:t>48</a:t>
            </a:fld>
            <a:endParaRPr lang="en-I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STEP</a:t>
            </a:r>
          </a:p>
        </p:txBody>
      </p:sp>
      <p:sp>
        <p:nvSpPr>
          <p:cNvPr id="3" name="Content Placeholder 2"/>
          <p:cNvSpPr>
            <a:spLocks noGrp="1"/>
          </p:cNvSpPr>
          <p:nvPr>
            <p:ph sz="quarter" idx="1"/>
          </p:nvPr>
        </p:nvSpPr>
        <p:spPr/>
        <p:txBody>
          <a:bodyPr>
            <a:normAutofit fontScale="92500" lnSpcReduction="20000"/>
          </a:bodyPr>
          <a:lstStyle/>
          <a:p>
            <a:pPr>
              <a:buFont typeface="Wingdings" pitchFamily="2" charset="2"/>
              <a:buChar char="Ø"/>
            </a:pPr>
            <a:r>
              <a:rPr lang="en-GB" dirty="0"/>
              <a:t>Use the step value to determine the step of the slicing:</a:t>
            </a:r>
          </a:p>
          <a:p>
            <a:pPr>
              <a:buFont typeface="Wingdings" pitchFamily="2" charset="2"/>
              <a:buChar char="Ø"/>
            </a:pPr>
            <a:endParaRPr lang="en-GB" dirty="0"/>
          </a:p>
          <a:p>
            <a:pPr>
              <a:buNone/>
            </a:pPr>
            <a:r>
              <a:rPr lang="en-GB" dirty="0"/>
              <a:t>Example</a:t>
            </a:r>
          </a:p>
          <a:p>
            <a:pPr>
              <a:buFont typeface="Wingdings" pitchFamily="2" charset="2"/>
              <a:buChar char="Ø"/>
            </a:pPr>
            <a:r>
              <a:rPr lang="en-GB" dirty="0"/>
              <a:t>Return every other element from index 1 to index 5:</a:t>
            </a:r>
          </a:p>
          <a:p>
            <a:pPr>
              <a:buNone/>
            </a:pPr>
            <a:endParaRPr lang="en-GB" dirty="0"/>
          </a:p>
          <a:p>
            <a:pPr>
              <a:buNone/>
            </a:pPr>
            <a:r>
              <a:rPr lang="en-GB" dirty="0"/>
              <a:t>	import numpy as np</a:t>
            </a:r>
            <a:br>
              <a:rPr lang="en-GB" dirty="0"/>
            </a:br>
            <a:r>
              <a:rPr lang="en-GB" dirty="0"/>
              <a:t>arr = np.array([1, 2, 3, 4, 5, 6, 7])</a:t>
            </a:r>
            <a:br>
              <a:rPr lang="en-GB" dirty="0"/>
            </a:br>
            <a:r>
              <a:rPr lang="en-GB" dirty="0"/>
              <a:t>print(arr[1:5:2])</a:t>
            </a:r>
          </a:p>
          <a:p>
            <a:pPr>
              <a:buNone/>
            </a:pPr>
            <a:endParaRPr lang="en-GB" dirty="0"/>
          </a:p>
          <a:p>
            <a:pPr>
              <a:buNone/>
            </a:pPr>
            <a:r>
              <a:rPr lang="en-GB" dirty="0"/>
              <a:t>OutPut:</a:t>
            </a:r>
          </a:p>
          <a:p>
            <a:pPr>
              <a:buNone/>
            </a:pPr>
            <a:endParaRPr lang="en-GB" dirty="0"/>
          </a:p>
          <a:p>
            <a:pPr>
              <a:buNone/>
            </a:pPr>
            <a:br>
              <a:rPr lang="en-GB" dirty="0"/>
            </a:br>
            <a:r>
              <a:rPr lang="en-GB" dirty="0"/>
              <a:t> </a:t>
            </a:r>
            <a:br>
              <a:rPr lang="en-GB" dirty="0"/>
            </a:br>
            <a:endParaRPr lang="en-GB" dirty="0"/>
          </a:p>
        </p:txBody>
      </p:sp>
      <p:pic>
        <p:nvPicPr>
          <p:cNvPr id="5" name="Picture 2"/>
          <p:cNvPicPr>
            <a:picLocks noChangeAspect="1" noChangeArrowheads="1"/>
          </p:cNvPicPr>
          <p:nvPr/>
        </p:nvPicPr>
        <p:blipFill>
          <a:blip r:embed="rId2"/>
          <a:srcRect/>
          <a:stretch>
            <a:fillRect/>
          </a:stretch>
        </p:blipFill>
        <p:spPr bwMode="auto">
          <a:xfrm>
            <a:off x="739638" y="5143409"/>
            <a:ext cx="1272042" cy="525871"/>
          </a:xfrm>
          <a:prstGeom prst="rect">
            <a:avLst/>
          </a:prstGeom>
          <a:noFill/>
          <a:ln w="9525">
            <a:noFill/>
            <a:miter lim="800000"/>
            <a:headEnd/>
            <a:tailEnd/>
          </a:ln>
          <a:effectLst/>
        </p:spPr>
      </p:pic>
      <p:sp>
        <p:nvSpPr>
          <p:cNvPr id="6" name="Slide Number Placeholder 5"/>
          <p:cNvSpPr>
            <a:spLocks noGrp="1"/>
          </p:cNvSpPr>
          <p:nvPr>
            <p:ph type="sldNum" sz="quarter" idx="15"/>
          </p:nvPr>
        </p:nvSpPr>
        <p:spPr/>
        <p:txBody>
          <a:bodyPr/>
          <a:lstStyle/>
          <a:p>
            <a:fld id="{61DB8AA3-BBCA-4831-B813-33C5FC3FB5EF}" type="slidenum">
              <a:rPr lang="en-IN" smtClean="0"/>
              <a:pPr/>
              <a:t>49</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E7BEB-31E8-41A2-822B-AA6D0BF429EF}"/>
              </a:ext>
            </a:extLst>
          </p:cNvPr>
          <p:cNvSpPr>
            <a:spLocks noGrp="1"/>
          </p:cNvSpPr>
          <p:nvPr>
            <p:ph type="title"/>
          </p:nvPr>
        </p:nvSpPr>
        <p:spPr/>
        <p:txBody>
          <a:bodyPr>
            <a:normAutofit/>
          </a:bodyPr>
          <a:lstStyle/>
          <a:p>
            <a:r>
              <a:rPr lang="en-IN" b="0" i="0" dirty="0">
                <a:solidFill>
                  <a:srgbClr val="000000"/>
                </a:solidFill>
                <a:effectLst/>
                <a:latin typeface="Segoe UI" panose="020B0502040204020203" pitchFamily="34" charset="0"/>
              </a:rPr>
              <a:t>Import NumPy</a:t>
            </a:r>
            <a:endParaRPr lang="en-IN" dirty="0"/>
          </a:p>
        </p:txBody>
      </p:sp>
      <p:sp>
        <p:nvSpPr>
          <p:cNvPr id="8" name="Rectangle 2">
            <a:extLst>
              <a:ext uri="{FF2B5EF4-FFF2-40B4-BE49-F238E27FC236}">
                <a16:creationId xmlns:a16="http://schemas.microsoft.com/office/drawing/2014/main" id="{26D1033E-F3F8-446C-A06E-852F1D0D8317}"/>
              </a:ext>
            </a:extLst>
          </p:cNvPr>
          <p:cNvSpPr>
            <a:spLocks noGrp="1" noChangeArrowheads="1"/>
          </p:cNvSpPr>
          <p:nvPr>
            <p:ph sz="quarter"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rgbClr val="000000"/>
                </a:solidFill>
                <a:effectLst/>
                <a:latin typeface="Verdana" panose="020B0604030504040204" pitchFamily="34" charset="0"/>
              </a:rPr>
              <a:t>Once NumPy is installed, import it in your applications by adding the </a:t>
            </a:r>
            <a:r>
              <a:rPr kumimoji="0" lang="en-US" altLang="en-US" sz="1600" b="0" i="0" u="none" strike="noStrike" cap="none" normalizeH="0" baseline="0" dirty="0">
                <a:ln>
                  <a:noFill/>
                </a:ln>
                <a:solidFill>
                  <a:srgbClr val="DC143C"/>
                </a:solidFill>
                <a:effectLst/>
                <a:latin typeface="Consolas" panose="020B0609020204030204" pitchFamily="49" charset="0"/>
              </a:rPr>
              <a:t>import</a:t>
            </a:r>
            <a:r>
              <a:rPr kumimoji="0" lang="en-US" altLang="en-US" sz="1600" b="0" i="0" u="none" strike="noStrike" cap="none" normalizeH="0" baseline="0" dirty="0">
                <a:ln>
                  <a:noFill/>
                </a:ln>
                <a:solidFill>
                  <a:srgbClr val="000000"/>
                </a:solidFill>
                <a:effectLst/>
                <a:latin typeface="Verdana" panose="020B0604030504040204" pitchFamily="34" charset="0"/>
              </a:rPr>
              <a:t> keyword:</a:t>
            </a:r>
            <a:r>
              <a:rPr kumimoji="0" lang="en-US" altLang="en-US" sz="1600" b="0" i="0" u="none" strike="noStrike" cap="none" normalizeH="0" baseline="0" dirty="0">
                <a:ln>
                  <a:noFill/>
                </a:ln>
                <a:solidFill>
                  <a:schemeClr val="tx1"/>
                </a:solidFill>
                <a:effectLst/>
              </a:rPr>
              <a:t> </a:t>
            </a:r>
          </a:p>
          <a:p>
            <a:pPr marL="285750" indent="-285750" algn="l">
              <a:buFont typeface="Wingdings" panose="05000000000000000000" pitchFamily="2" charset="2"/>
              <a:buChar char="Ø"/>
            </a:pPr>
            <a:r>
              <a:rPr lang="en-IN" sz="1600" b="0" i="0" dirty="0">
                <a:solidFill>
                  <a:srgbClr val="0000CD"/>
                </a:solidFill>
                <a:effectLst/>
                <a:latin typeface="Consolas" panose="020B0609020204030204" pitchFamily="49" charset="0"/>
              </a:rPr>
              <a:t>import</a:t>
            </a:r>
            <a:r>
              <a:rPr lang="en-IN" sz="1600" b="0" i="0" dirty="0">
                <a:solidFill>
                  <a:srgbClr val="000000"/>
                </a:solidFill>
                <a:effectLst/>
                <a:latin typeface="Consolas" panose="020B0609020204030204" pitchFamily="49" charset="0"/>
              </a:rPr>
              <a:t> </a:t>
            </a:r>
            <a:r>
              <a:rPr lang="en-IN" sz="1600" b="0" i="0" dirty="0" err="1">
                <a:solidFill>
                  <a:srgbClr val="000000"/>
                </a:solidFill>
                <a:effectLst/>
                <a:latin typeface="Consolas" panose="020B0609020204030204" pitchFamily="49" charset="0"/>
              </a:rPr>
              <a:t>numpy</a:t>
            </a:r>
            <a:endParaRPr lang="en-IN" sz="1600" dirty="0">
              <a:solidFill>
                <a:srgbClr val="000000"/>
              </a:solidFill>
              <a:latin typeface="Consolas" panose="020B0609020204030204" pitchFamily="49" charset="0"/>
            </a:endParaRPr>
          </a:p>
          <a:p>
            <a:pPr marL="285750" indent="-285750" algn="l">
              <a:buFont typeface="Wingdings" panose="05000000000000000000" pitchFamily="2" charset="2"/>
              <a:buChar char="Ø"/>
            </a:pPr>
            <a:r>
              <a:rPr lang="en-US" sz="1600" b="0" i="0" dirty="0">
                <a:solidFill>
                  <a:srgbClr val="000000"/>
                </a:solidFill>
                <a:effectLst/>
                <a:latin typeface="Verdana" panose="020B0604030504040204" pitchFamily="34" charset="0"/>
              </a:rPr>
              <a:t>Now NumPy is imported and ready to use.</a:t>
            </a:r>
          </a:p>
          <a:p>
            <a:pPr algn="l"/>
            <a:endParaRPr lang="en-US" sz="1600" b="0" i="0" dirty="0">
              <a:solidFill>
                <a:srgbClr val="000000"/>
              </a:solidFill>
              <a:effectLst/>
              <a:latin typeface="Verdana" panose="020B0604030504040204" pitchFamily="34" charset="0"/>
            </a:endParaRPr>
          </a:p>
          <a:p>
            <a:pPr marL="285750" indent="-285750" algn="l">
              <a:buFont typeface="Wingdings" panose="05000000000000000000" pitchFamily="2" charset="2"/>
              <a:buChar char="Ø"/>
            </a:pPr>
            <a:r>
              <a:rPr lang="en-IN" sz="1600" b="0" i="0" dirty="0">
                <a:solidFill>
                  <a:srgbClr val="000000"/>
                </a:solidFill>
                <a:effectLst/>
                <a:latin typeface="Segoe UI" panose="020B0502040204020203" pitchFamily="34" charset="0"/>
              </a:rPr>
              <a:t>Example</a:t>
            </a:r>
          </a:p>
          <a:p>
            <a:pPr algn="l"/>
            <a:r>
              <a:rPr lang="en-US" sz="1600" b="0" i="0" dirty="0">
                <a:solidFill>
                  <a:srgbClr val="0000CD"/>
                </a:solidFill>
                <a:effectLst/>
                <a:latin typeface="Consolas" panose="020B0609020204030204" pitchFamily="49" charset="0"/>
              </a:rPr>
              <a:t>import</a:t>
            </a:r>
            <a:r>
              <a:rPr lang="en-US" sz="1600" b="0" i="0" dirty="0">
                <a:solidFill>
                  <a:srgbClr val="000000"/>
                </a:solidFill>
                <a:effectLst/>
                <a:latin typeface="Consolas" panose="020B0609020204030204" pitchFamily="49" charset="0"/>
              </a:rPr>
              <a:t> numpy</a:t>
            </a:r>
            <a:br>
              <a:rPr lang="en-US" sz="1600" b="0" i="0" dirty="0">
                <a:solidFill>
                  <a:srgbClr val="000000"/>
                </a:solidFill>
                <a:effectLst/>
                <a:latin typeface="Consolas" panose="020B0609020204030204" pitchFamily="49" charset="0"/>
              </a:rPr>
            </a:br>
            <a:r>
              <a:rPr lang="en-US" sz="1600" b="0" i="0" dirty="0">
                <a:solidFill>
                  <a:srgbClr val="000000"/>
                </a:solidFill>
                <a:effectLst/>
                <a:latin typeface="Consolas" panose="020B0609020204030204" pitchFamily="49" charset="0"/>
              </a:rPr>
              <a:t>arr = numpy.array([</a:t>
            </a:r>
            <a:r>
              <a:rPr lang="en-US" sz="1600" b="0" i="0" dirty="0">
                <a:solidFill>
                  <a:srgbClr val="FF0000"/>
                </a:solidFill>
                <a:effectLst/>
                <a:latin typeface="Consolas" panose="020B0609020204030204" pitchFamily="49" charset="0"/>
              </a:rPr>
              <a:t>1</a:t>
            </a:r>
            <a:r>
              <a:rPr lang="en-US" sz="1600" b="0" i="0" dirty="0">
                <a:solidFill>
                  <a:srgbClr val="000000"/>
                </a:solidFill>
                <a:effectLst/>
                <a:latin typeface="Consolas" panose="020B0609020204030204" pitchFamily="49" charset="0"/>
              </a:rPr>
              <a:t>, </a:t>
            </a:r>
            <a:r>
              <a:rPr lang="en-US" sz="1600" b="0" i="0" dirty="0">
                <a:solidFill>
                  <a:srgbClr val="FF0000"/>
                </a:solidFill>
                <a:effectLst/>
                <a:latin typeface="Consolas" panose="020B0609020204030204" pitchFamily="49" charset="0"/>
              </a:rPr>
              <a:t>2</a:t>
            </a:r>
            <a:r>
              <a:rPr lang="en-US" sz="1600" b="0" i="0" dirty="0">
                <a:solidFill>
                  <a:srgbClr val="000000"/>
                </a:solidFill>
                <a:effectLst/>
                <a:latin typeface="Consolas" panose="020B0609020204030204" pitchFamily="49" charset="0"/>
              </a:rPr>
              <a:t>, </a:t>
            </a:r>
            <a:r>
              <a:rPr lang="en-US" sz="1600" b="0" i="0" dirty="0">
                <a:solidFill>
                  <a:srgbClr val="FF0000"/>
                </a:solidFill>
                <a:effectLst/>
                <a:latin typeface="Consolas" panose="020B0609020204030204" pitchFamily="49" charset="0"/>
              </a:rPr>
              <a:t>3</a:t>
            </a:r>
            <a:r>
              <a:rPr lang="en-US" sz="1600" b="0" i="0" dirty="0">
                <a:solidFill>
                  <a:srgbClr val="000000"/>
                </a:solidFill>
                <a:effectLst/>
                <a:latin typeface="Consolas" panose="020B0609020204030204" pitchFamily="49" charset="0"/>
              </a:rPr>
              <a:t>, </a:t>
            </a:r>
            <a:r>
              <a:rPr lang="en-US" sz="1600" b="0" i="0" dirty="0">
                <a:solidFill>
                  <a:srgbClr val="FF0000"/>
                </a:solidFill>
                <a:effectLst/>
                <a:latin typeface="Consolas" panose="020B0609020204030204" pitchFamily="49" charset="0"/>
              </a:rPr>
              <a:t>4</a:t>
            </a:r>
            <a:r>
              <a:rPr lang="en-US" sz="1600" b="0" i="0" dirty="0">
                <a:solidFill>
                  <a:srgbClr val="000000"/>
                </a:solidFill>
                <a:effectLst/>
                <a:latin typeface="Consolas" panose="020B0609020204030204" pitchFamily="49" charset="0"/>
              </a:rPr>
              <a:t>, </a:t>
            </a:r>
            <a:r>
              <a:rPr lang="en-US" sz="1600" b="0" i="0" dirty="0">
                <a:solidFill>
                  <a:srgbClr val="FF0000"/>
                </a:solidFill>
                <a:effectLst/>
                <a:latin typeface="Consolas" panose="020B0609020204030204" pitchFamily="49" charset="0"/>
              </a:rPr>
              <a:t>5</a:t>
            </a:r>
            <a:r>
              <a:rPr lang="en-US" sz="1600" b="0" i="0" dirty="0">
                <a:solidFill>
                  <a:srgbClr val="000000"/>
                </a:solidFill>
                <a:effectLst/>
                <a:latin typeface="Consolas" panose="020B0609020204030204" pitchFamily="49" charset="0"/>
              </a:rPr>
              <a:t>])</a:t>
            </a:r>
            <a:br>
              <a:rPr lang="en-US" sz="1600" b="0" i="0" dirty="0">
                <a:solidFill>
                  <a:srgbClr val="000000"/>
                </a:solidFill>
                <a:effectLst/>
                <a:latin typeface="Consolas" panose="020B0609020204030204" pitchFamily="49" charset="0"/>
              </a:rPr>
            </a:br>
            <a:r>
              <a:rPr lang="en-US" sz="1600" b="0" i="0" dirty="0">
                <a:solidFill>
                  <a:srgbClr val="0000CD"/>
                </a:solidFill>
                <a:effectLst/>
                <a:latin typeface="Consolas" panose="020B0609020204030204" pitchFamily="49" charset="0"/>
              </a:rPr>
              <a:t>print</a:t>
            </a:r>
            <a:r>
              <a:rPr lang="en-US" sz="1600" b="0" i="0" dirty="0">
                <a:solidFill>
                  <a:srgbClr val="000000"/>
                </a:solidFill>
                <a:effectLst/>
                <a:latin typeface="Consolas" panose="020B0609020204030204" pitchFamily="49" charset="0"/>
              </a:rPr>
              <a:t>(arr)</a:t>
            </a:r>
          </a:p>
          <a:p>
            <a:pPr algn="l"/>
            <a:endParaRPr lang="en-US" sz="1600" b="0" i="0" dirty="0">
              <a:solidFill>
                <a:srgbClr val="000000"/>
              </a:solidFill>
              <a:effectLst/>
              <a:latin typeface="Consolas" panose="020B0609020204030204" pitchFamily="49" charset="0"/>
            </a:endParaRPr>
          </a:p>
          <a:p>
            <a:pPr marL="285750" indent="-285750" algn="l">
              <a:buFont typeface="Wingdings" panose="05000000000000000000" pitchFamily="2" charset="2"/>
              <a:buChar char="Ø"/>
            </a:pPr>
            <a:r>
              <a:rPr lang="en-US" sz="1600" b="0" i="0" dirty="0">
                <a:solidFill>
                  <a:srgbClr val="000000"/>
                </a:solidFill>
                <a:effectLst/>
                <a:latin typeface="Consolas" panose="020B0609020204030204" pitchFamily="49" charset="0"/>
              </a:rPr>
              <a:t>Out Put</a:t>
            </a:r>
          </a:p>
          <a:p>
            <a:pPr marL="285750" indent="-285750" algn="l">
              <a:buFont typeface="Wingdings" panose="05000000000000000000" pitchFamily="2" charset="2"/>
              <a:buChar char="Ø"/>
            </a:pPr>
            <a:endParaRPr lang="en-US" sz="1600" b="0" i="0" dirty="0">
              <a:solidFill>
                <a:srgbClr val="000000"/>
              </a:solidFill>
              <a:effectLst/>
              <a:latin typeface="Consolas" panose="020B0609020204030204" pitchFamily="49" charset="0"/>
            </a:endParaRPr>
          </a:p>
          <a:p>
            <a:pPr algn="l"/>
            <a:endParaRPr lang="en-US" sz="1600" b="0" i="0" dirty="0">
              <a:solidFill>
                <a:srgbClr val="000000"/>
              </a:solidFill>
              <a:effectLst/>
              <a:latin typeface="Consolas" panose="020B0609020204030204" pitchFamily="49" charset="0"/>
            </a:endParaRPr>
          </a:p>
          <a:p>
            <a:pPr algn="l"/>
            <a:r>
              <a:rPr lang="en-US" sz="1200" dirty="0">
                <a:solidFill>
                  <a:srgbClr val="FFFFFF"/>
                </a:solidFill>
                <a:latin typeface="Source Sans Pro" panose="020B0503030403020204" pitchFamily="34" charset="0"/>
              </a:rPr>
              <a:t>Try it Yours</a:t>
            </a:r>
            <a:endParaRPr lang="en-US" sz="1200" b="0" i="0" dirty="0">
              <a:solidFill>
                <a:srgbClr val="000000"/>
              </a:solidFill>
              <a:effectLst/>
              <a:latin typeface="Verdana" panose="020B0604030504040204" pitchFamily="34" charset="0"/>
            </a:endParaRPr>
          </a:p>
          <a:p>
            <a:br>
              <a:rPr lang="en-US" sz="1200" dirty="0"/>
            </a:br>
            <a:endParaRPr lang="en-IN" sz="1600" dirty="0">
              <a:solidFill>
                <a:srgbClr val="000000"/>
              </a:solidFill>
              <a:latin typeface="Consolas" panose="020B0609020204030204" pitchFamily="49" charset="0"/>
            </a:endParaRPr>
          </a:p>
          <a:p>
            <a:pPr algn="l"/>
            <a:endParaRPr lang="en-IN" sz="1600" b="0" i="0" dirty="0">
              <a:solidFill>
                <a:srgbClr val="000000"/>
              </a:solidFill>
              <a:effectLst/>
              <a:latin typeface="Consolas" panose="020B0609020204030204" pitchFamily="49" charset="0"/>
            </a:endParaRPr>
          </a:p>
          <a:p>
            <a:br>
              <a:rPr lang="en-IN" sz="1200" dirty="0"/>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E1FFC2BD-2089-4C86-BEA8-233EF4F0E86B}"/>
              </a:ext>
            </a:extLst>
          </p:cNvPr>
          <p:cNvPicPr>
            <a:picLocks noChangeAspect="1"/>
          </p:cNvPicPr>
          <p:nvPr/>
        </p:nvPicPr>
        <p:blipFill>
          <a:blip r:embed="rId2"/>
          <a:stretch>
            <a:fillRect/>
          </a:stretch>
        </p:blipFill>
        <p:spPr>
          <a:xfrm>
            <a:off x="1819176" y="4484609"/>
            <a:ext cx="3037108" cy="732284"/>
          </a:xfrm>
          <a:prstGeom prst="rect">
            <a:avLst/>
          </a:prstGeom>
        </p:spPr>
      </p:pic>
      <p:sp>
        <p:nvSpPr>
          <p:cNvPr id="5" name="Slide Number Placeholder 4"/>
          <p:cNvSpPr>
            <a:spLocks noGrp="1"/>
          </p:cNvSpPr>
          <p:nvPr>
            <p:ph type="sldNum" sz="quarter" idx="15"/>
          </p:nvPr>
        </p:nvSpPr>
        <p:spPr/>
        <p:txBody>
          <a:bodyPr/>
          <a:lstStyle/>
          <a:p>
            <a:fld id="{61DB8AA3-BBCA-4831-B813-33C5FC3FB5EF}" type="slidenum">
              <a:rPr lang="en-IN" smtClean="0"/>
              <a:pPr/>
              <a:t>5</a:t>
            </a:fld>
            <a:endParaRPr lang="en-IN"/>
          </a:p>
        </p:txBody>
      </p:sp>
    </p:spTree>
    <p:extLst>
      <p:ext uri="{BB962C8B-B14F-4D97-AF65-F5344CB8AC3E}">
        <p14:creationId xmlns:p14="http://schemas.microsoft.com/office/powerpoint/2010/main" val="23701437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Example</a:t>
            </a:r>
          </a:p>
        </p:txBody>
      </p:sp>
      <p:sp>
        <p:nvSpPr>
          <p:cNvPr id="5" name="Content Placeholder 4"/>
          <p:cNvSpPr>
            <a:spLocks noGrp="1"/>
          </p:cNvSpPr>
          <p:nvPr>
            <p:ph sz="quarter" idx="1"/>
          </p:nvPr>
        </p:nvSpPr>
        <p:spPr/>
        <p:txBody>
          <a:bodyPr/>
          <a:lstStyle/>
          <a:p>
            <a:pPr>
              <a:buFont typeface="Wingdings" pitchFamily="2" charset="2"/>
              <a:buChar char="Ø"/>
            </a:pPr>
            <a:r>
              <a:rPr lang="en-GB" dirty="0"/>
              <a:t>Return every other element from the entire array:</a:t>
            </a:r>
          </a:p>
          <a:p>
            <a:pPr>
              <a:buNone/>
            </a:pPr>
            <a:endParaRPr lang="en-GB" dirty="0"/>
          </a:p>
          <a:p>
            <a:pPr>
              <a:buNone/>
            </a:pPr>
            <a:r>
              <a:rPr lang="en-GB" dirty="0"/>
              <a:t>	import numpy as np</a:t>
            </a:r>
            <a:br>
              <a:rPr lang="en-GB" dirty="0"/>
            </a:br>
            <a:r>
              <a:rPr lang="en-GB" dirty="0"/>
              <a:t>arr = np.array([1, 2, 3, 4, 5, 6, 7])</a:t>
            </a:r>
            <a:br>
              <a:rPr lang="en-GB" dirty="0"/>
            </a:br>
            <a:r>
              <a:rPr lang="en-GB" dirty="0"/>
              <a:t>print(arr[::2])</a:t>
            </a:r>
          </a:p>
          <a:p>
            <a:pPr>
              <a:buNone/>
            </a:pPr>
            <a:endParaRPr lang="en-GB" dirty="0"/>
          </a:p>
          <a:p>
            <a:pPr>
              <a:buNone/>
            </a:pPr>
            <a:r>
              <a:rPr lang="en-GB" dirty="0"/>
              <a:t>OutPut:</a:t>
            </a:r>
          </a:p>
          <a:p>
            <a:pPr>
              <a:buNone/>
            </a:pPr>
            <a:r>
              <a:rPr lang="en-GB" dirty="0"/>
              <a:t>	</a:t>
            </a:r>
          </a:p>
          <a:p>
            <a:pPr>
              <a:buNone/>
            </a:pPr>
            <a:br>
              <a:rPr lang="en-GB" dirty="0"/>
            </a:br>
            <a:endParaRPr lang="en-GB" dirty="0"/>
          </a:p>
        </p:txBody>
      </p:sp>
      <p:pic>
        <p:nvPicPr>
          <p:cNvPr id="6" name="Picture 2"/>
          <p:cNvPicPr>
            <a:picLocks noChangeAspect="1" noChangeArrowheads="1"/>
          </p:cNvPicPr>
          <p:nvPr/>
        </p:nvPicPr>
        <p:blipFill>
          <a:blip r:embed="rId2"/>
          <a:srcRect/>
          <a:stretch>
            <a:fillRect/>
          </a:stretch>
        </p:blipFill>
        <p:spPr bwMode="auto">
          <a:xfrm>
            <a:off x="726167" y="4832214"/>
            <a:ext cx="971550" cy="536620"/>
          </a:xfrm>
          <a:prstGeom prst="rect">
            <a:avLst/>
          </a:prstGeom>
          <a:noFill/>
          <a:ln w="9525">
            <a:noFill/>
            <a:miter lim="800000"/>
            <a:headEnd/>
            <a:tailEnd/>
          </a:ln>
          <a:effectLst/>
        </p:spPr>
      </p:pic>
      <p:sp>
        <p:nvSpPr>
          <p:cNvPr id="7" name="Slide Number Placeholder 6"/>
          <p:cNvSpPr>
            <a:spLocks noGrp="1"/>
          </p:cNvSpPr>
          <p:nvPr>
            <p:ph type="sldNum" sz="quarter" idx="15"/>
          </p:nvPr>
        </p:nvSpPr>
        <p:spPr/>
        <p:txBody>
          <a:bodyPr/>
          <a:lstStyle/>
          <a:p>
            <a:fld id="{61DB8AA3-BBCA-4831-B813-33C5FC3FB5EF}" type="slidenum">
              <a:rPr lang="en-IN" smtClean="0"/>
              <a:pPr/>
              <a:t>50</a:t>
            </a:fld>
            <a:endParaRPr lang="en-I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Slicing 2-D Arrays</a:t>
            </a:r>
          </a:p>
        </p:txBody>
      </p:sp>
      <p:sp>
        <p:nvSpPr>
          <p:cNvPr id="5" name="Content Placeholder 4"/>
          <p:cNvSpPr>
            <a:spLocks noGrp="1"/>
          </p:cNvSpPr>
          <p:nvPr>
            <p:ph sz="quarter" idx="1"/>
          </p:nvPr>
        </p:nvSpPr>
        <p:spPr/>
        <p:txBody>
          <a:bodyPr>
            <a:normAutofit lnSpcReduction="10000"/>
          </a:bodyPr>
          <a:lstStyle/>
          <a:p>
            <a:r>
              <a:rPr lang="en-GB" dirty="0"/>
              <a:t>Example</a:t>
            </a:r>
          </a:p>
          <a:p>
            <a:r>
              <a:rPr lang="en-GB" dirty="0"/>
              <a:t>From the second element, slice elements from index 1 to index 4 (not included):</a:t>
            </a:r>
          </a:p>
          <a:p>
            <a:pPr>
              <a:buNone/>
            </a:pPr>
            <a:r>
              <a:rPr lang="en-GB" dirty="0"/>
              <a:t>	</a:t>
            </a:r>
          </a:p>
          <a:p>
            <a:pPr>
              <a:buNone/>
            </a:pPr>
            <a:r>
              <a:rPr lang="en-GB" dirty="0"/>
              <a:t>	import numpy as np</a:t>
            </a:r>
            <a:br>
              <a:rPr lang="en-GB" dirty="0"/>
            </a:br>
            <a:r>
              <a:rPr lang="en-GB" dirty="0"/>
              <a:t>arr = np.array([[1, 2, 3, 4, 5], [6, 7, 8, 9, 10]])</a:t>
            </a:r>
            <a:br>
              <a:rPr lang="en-GB" dirty="0"/>
            </a:br>
            <a:r>
              <a:rPr lang="en-GB" dirty="0"/>
              <a:t>print(arr[1, 1:4])</a:t>
            </a:r>
          </a:p>
          <a:p>
            <a:pPr>
              <a:buNone/>
            </a:pPr>
            <a:endParaRPr lang="en-GB" dirty="0"/>
          </a:p>
          <a:p>
            <a:pPr>
              <a:buNone/>
            </a:pPr>
            <a:r>
              <a:rPr lang="en-GB" dirty="0"/>
              <a:t>OutPut:</a:t>
            </a:r>
          </a:p>
          <a:p>
            <a:pPr>
              <a:buNone/>
            </a:pPr>
            <a:endParaRPr lang="en-GB" dirty="0"/>
          </a:p>
          <a:p>
            <a:pPr>
              <a:buNone/>
            </a:pPr>
            <a:br>
              <a:rPr lang="en-GB" dirty="0"/>
            </a:br>
            <a:endParaRPr lang="en-GB" dirty="0"/>
          </a:p>
        </p:txBody>
      </p:sp>
      <p:pic>
        <p:nvPicPr>
          <p:cNvPr id="7" name="Picture 3"/>
          <p:cNvPicPr>
            <a:picLocks noChangeAspect="1" noChangeArrowheads="1"/>
          </p:cNvPicPr>
          <p:nvPr/>
        </p:nvPicPr>
        <p:blipFill>
          <a:blip r:embed="rId2"/>
          <a:srcRect/>
          <a:stretch>
            <a:fillRect/>
          </a:stretch>
        </p:blipFill>
        <p:spPr bwMode="auto">
          <a:xfrm>
            <a:off x="788080" y="5233624"/>
            <a:ext cx="1132160" cy="435656"/>
          </a:xfrm>
          <a:prstGeom prst="rect">
            <a:avLst/>
          </a:prstGeom>
          <a:noFill/>
          <a:ln w="9525">
            <a:noFill/>
            <a:miter lim="800000"/>
            <a:headEnd/>
            <a:tailEnd/>
          </a:ln>
          <a:effectLst/>
        </p:spPr>
      </p:pic>
      <p:sp>
        <p:nvSpPr>
          <p:cNvPr id="6" name="Slide Number Placeholder 5"/>
          <p:cNvSpPr>
            <a:spLocks noGrp="1"/>
          </p:cNvSpPr>
          <p:nvPr>
            <p:ph type="sldNum" sz="quarter" idx="15"/>
          </p:nvPr>
        </p:nvSpPr>
        <p:spPr/>
        <p:txBody>
          <a:bodyPr/>
          <a:lstStyle/>
          <a:p>
            <a:fld id="{61DB8AA3-BBCA-4831-B813-33C5FC3FB5EF}" type="slidenum">
              <a:rPr lang="en-IN" smtClean="0"/>
              <a:pPr/>
              <a:t>51</a:t>
            </a:fld>
            <a:endParaRPr lang="en-I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sp>
        <p:nvSpPr>
          <p:cNvPr id="3" name="Content Placeholder 2"/>
          <p:cNvSpPr>
            <a:spLocks noGrp="1"/>
          </p:cNvSpPr>
          <p:nvPr>
            <p:ph sz="quarter" idx="1"/>
          </p:nvPr>
        </p:nvSpPr>
        <p:spPr/>
        <p:txBody>
          <a:bodyPr/>
          <a:lstStyle/>
          <a:p>
            <a:pPr>
              <a:buFont typeface="Wingdings" pitchFamily="2" charset="2"/>
              <a:buChar char="Ø"/>
            </a:pPr>
            <a:r>
              <a:rPr lang="en-GB" dirty="0"/>
              <a:t>From both elements, return index 2:</a:t>
            </a:r>
          </a:p>
          <a:p>
            <a:pPr>
              <a:buNone/>
            </a:pPr>
            <a:endParaRPr lang="en-GB" dirty="0"/>
          </a:p>
          <a:p>
            <a:pPr>
              <a:buNone/>
            </a:pPr>
            <a:r>
              <a:rPr lang="en-GB" dirty="0"/>
              <a:t>	import numpy as np</a:t>
            </a:r>
            <a:br>
              <a:rPr lang="en-GB" dirty="0"/>
            </a:br>
            <a:r>
              <a:rPr lang="en-GB" dirty="0"/>
              <a:t>arr = np.array([[1, 2, 3, 4, 5], [6, 7, 8, 9, 10]])</a:t>
            </a:r>
            <a:br>
              <a:rPr lang="en-GB" dirty="0"/>
            </a:br>
            <a:r>
              <a:rPr lang="en-GB" dirty="0"/>
              <a:t>print(arr[0:2, 2])</a:t>
            </a:r>
          </a:p>
          <a:p>
            <a:pPr>
              <a:buNone/>
            </a:pPr>
            <a:endParaRPr lang="en-GB" dirty="0"/>
          </a:p>
          <a:p>
            <a:pPr>
              <a:buNone/>
            </a:pPr>
            <a:r>
              <a:rPr lang="en-GB" dirty="0"/>
              <a:t>OutPut:</a:t>
            </a:r>
          </a:p>
          <a:p>
            <a:pPr>
              <a:buNone/>
            </a:pPr>
            <a:endParaRPr lang="en-GB" dirty="0"/>
          </a:p>
          <a:p>
            <a:endParaRPr lang="en-GB" dirty="0"/>
          </a:p>
        </p:txBody>
      </p:sp>
      <p:pic>
        <p:nvPicPr>
          <p:cNvPr id="6" name="Picture 2"/>
          <p:cNvPicPr>
            <a:picLocks noChangeAspect="1" noChangeArrowheads="1"/>
          </p:cNvPicPr>
          <p:nvPr/>
        </p:nvPicPr>
        <p:blipFill>
          <a:blip r:embed="rId2"/>
          <a:srcRect/>
          <a:stretch>
            <a:fillRect/>
          </a:stretch>
        </p:blipFill>
        <p:spPr bwMode="auto">
          <a:xfrm>
            <a:off x="756239" y="4828676"/>
            <a:ext cx="1229315" cy="448718"/>
          </a:xfrm>
          <a:prstGeom prst="rect">
            <a:avLst/>
          </a:prstGeom>
          <a:noFill/>
          <a:ln w="9525">
            <a:noFill/>
            <a:miter lim="800000"/>
            <a:headEnd/>
            <a:tailEnd/>
          </a:ln>
          <a:effectLst/>
        </p:spPr>
      </p:pic>
      <p:sp>
        <p:nvSpPr>
          <p:cNvPr id="5" name="Slide Number Placeholder 4"/>
          <p:cNvSpPr>
            <a:spLocks noGrp="1"/>
          </p:cNvSpPr>
          <p:nvPr>
            <p:ph type="sldNum" sz="quarter" idx="15"/>
          </p:nvPr>
        </p:nvSpPr>
        <p:spPr/>
        <p:txBody>
          <a:bodyPr/>
          <a:lstStyle/>
          <a:p>
            <a:fld id="{61DB8AA3-BBCA-4831-B813-33C5FC3FB5EF}" type="slidenum">
              <a:rPr lang="en-IN" smtClean="0"/>
              <a:pPr/>
              <a:t>52</a:t>
            </a:fld>
            <a:endParaRPr lang="en-I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Example</a:t>
            </a:r>
          </a:p>
        </p:txBody>
      </p:sp>
      <p:sp>
        <p:nvSpPr>
          <p:cNvPr id="5" name="Content Placeholder 4"/>
          <p:cNvSpPr>
            <a:spLocks noGrp="1"/>
          </p:cNvSpPr>
          <p:nvPr>
            <p:ph sz="quarter" idx="1"/>
          </p:nvPr>
        </p:nvSpPr>
        <p:spPr/>
        <p:txBody>
          <a:bodyPr/>
          <a:lstStyle/>
          <a:p>
            <a:r>
              <a:rPr lang="en-GB" dirty="0"/>
              <a:t>From both elements, slice index 1 to index 4 (not included), this will return a 2-D array:</a:t>
            </a:r>
          </a:p>
          <a:p>
            <a:pPr>
              <a:buNone/>
            </a:pPr>
            <a:endParaRPr lang="en-GB" dirty="0"/>
          </a:p>
          <a:p>
            <a:pPr>
              <a:buNone/>
            </a:pPr>
            <a:r>
              <a:rPr lang="en-GB" dirty="0"/>
              <a:t>	import numpy as np</a:t>
            </a:r>
            <a:br>
              <a:rPr lang="en-GB" dirty="0"/>
            </a:br>
            <a:r>
              <a:rPr lang="en-GB" dirty="0"/>
              <a:t>arr = np.array([[1, 2, 3, 4, 5], [6, 7, 8, 9, 10]])</a:t>
            </a:r>
            <a:br>
              <a:rPr lang="en-GB" dirty="0"/>
            </a:br>
            <a:r>
              <a:rPr lang="en-GB" dirty="0"/>
              <a:t>print(arr[0:2, 1:4])</a:t>
            </a:r>
          </a:p>
          <a:p>
            <a:pPr>
              <a:buNone/>
            </a:pPr>
            <a:endParaRPr lang="en-GB" dirty="0"/>
          </a:p>
          <a:p>
            <a:pPr>
              <a:buNone/>
            </a:pPr>
            <a:r>
              <a:rPr lang="en-GB" dirty="0"/>
              <a:t>OutPut:</a:t>
            </a:r>
          </a:p>
          <a:p>
            <a:pPr>
              <a:buNone/>
            </a:pPr>
            <a:endParaRPr lang="en-GB" dirty="0"/>
          </a:p>
          <a:p>
            <a:pPr>
              <a:buNone/>
            </a:pPr>
            <a:endParaRPr lang="en-GB" dirty="0"/>
          </a:p>
          <a:p>
            <a:pPr>
              <a:buNone/>
            </a:pPr>
            <a:endParaRPr lang="en-GB" dirty="0"/>
          </a:p>
        </p:txBody>
      </p:sp>
      <p:pic>
        <p:nvPicPr>
          <p:cNvPr id="6" name="Picture 2"/>
          <p:cNvPicPr>
            <a:picLocks noChangeAspect="1" noChangeArrowheads="1"/>
          </p:cNvPicPr>
          <p:nvPr/>
        </p:nvPicPr>
        <p:blipFill>
          <a:blip r:embed="rId2"/>
          <a:srcRect/>
          <a:stretch>
            <a:fillRect/>
          </a:stretch>
        </p:blipFill>
        <p:spPr bwMode="auto">
          <a:xfrm>
            <a:off x="754741" y="5174025"/>
            <a:ext cx="1217749" cy="730386"/>
          </a:xfrm>
          <a:prstGeom prst="rect">
            <a:avLst/>
          </a:prstGeom>
          <a:noFill/>
          <a:ln w="9525">
            <a:noFill/>
            <a:miter lim="800000"/>
            <a:headEnd/>
            <a:tailEnd/>
          </a:ln>
          <a:effectLst/>
        </p:spPr>
      </p:pic>
      <p:sp>
        <p:nvSpPr>
          <p:cNvPr id="7" name="Slide Number Placeholder 6"/>
          <p:cNvSpPr>
            <a:spLocks noGrp="1"/>
          </p:cNvSpPr>
          <p:nvPr>
            <p:ph type="sldNum" sz="quarter" idx="15"/>
          </p:nvPr>
        </p:nvSpPr>
        <p:spPr/>
        <p:txBody>
          <a:bodyPr/>
          <a:lstStyle/>
          <a:p>
            <a:fld id="{61DB8AA3-BBCA-4831-B813-33C5FC3FB5EF}" type="slidenum">
              <a:rPr lang="en-IN" smtClean="0"/>
              <a:pPr/>
              <a:t>53</a:t>
            </a:fld>
            <a:endParaRPr lang="en-I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NumPy Data Types</a:t>
            </a:r>
          </a:p>
        </p:txBody>
      </p:sp>
      <p:sp>
        <p:nvSpPr>
          <p:cNvPr id="5" name="Content Placeholder 4"/>
          <p:cNvSpPr>
            <a:spLocks noGrp="1"/>
          </p:cNvSpPr>
          <p:nvPr>
            <p:ph sz="quarter" idx="1"/>
          </p:nvPr>
        </p:nvSpPr>
        <p:spPr/>
        <p:txBody>
          <a:bodyPr/>
          <a:lstStyle/>
          <a:p>
            <a:pPr>
              <a:buFont typeface="Wingdings" pitchFamily="2" charset="2"/>
              <a:buChar char="v"/>
            </a:pPr>
            <a:r>
              <a:rPr lang="en-GB" b="1" dirty="0"/>
              <a:t>Data Types in Python</a:t>
            </a:r>
          </a:p>
          <a:p>
            <a:pPr>
              <a:buNone/>
            </a:pPr>
            <a:r>
              <a:rPr lang="en-GB" dirty="0"/>
              <a:t>By default Python have these data types:</a:t>
            </a:r>
          </a:p>
          <a:p>
            <a:pPr>
              <a:buFont typeface="Wingdings" pitchFamily="2" charset="2"/>
              <a:buChar char="Ø"/>
            </a:pPr>
            <a:r>
              <a:rPr lang="en-GB" dirty="0"/>
              <a:t>strings - used to represent text data, the text is given under quote marks. e.g. "ABCD“</a:t>
            </a:r>
          </a:p>
          <a:p>
            <a:pPr>
              <a:buFont typeface="Wingdings" pitchFamily="2" charset="2"/>
              <a:buChar char="Ø"/>
            </a:pPr>
            <a:r>
              <a:rPr lang="en-GB" dirty="0"/>
              <a:t>integer - used to represent integer numbers. e.g. -1, -2, -3</a:t>
            </a:r>
          </a:p>
          <a:p>
            <a:pPr>
              <a:buFont typeface="Wingdings" pitchFamily="2" charset="2"/>
              <a:buChar char="Ø"/>
            </a:pPr>
            <a:r>
              <a:rPr lang="en-GB" dirty="0"/>
              <a:t>float - used to represent real numbers. e.g. 1.2, 42.42</a:t>
            </a:r>
          </a:p>
          <a:p>
            <a:pPr>
              <a:buFont typeface="Wingdings" pitchFamily="2" charset="2"/>
              <a:buChar char="Ø"/>
            </a:pPr>
            <a:r>
              <a:rPr lang="en-GB" dirty="0"/>
              <a:t>boolean - used to represent True or False.</a:t>
            </a:r>
          </a:p>
          <a:p>
            <a:pPr>
              <a:buFont typeface="Wingdings" pitchFamily="2" charset="2"/>
              <a:buChar char="Ø"/>
            </a:pPr>
            <a:r>
              <a:rPr lang="en-GB" dirty="0"/>
              <a:t>complex - used to represent complex numbers. e.g. 1.0 + 2.0j, 1.5 + 2.5j</a:t>
            </a:r>
          </a:p>
          <a:p>
            <a:pPr>
              <a:buNone/>
            </a:pPr>
            <a:br>
              <a:rPr lang="en-GB" dirty="0"/>
            </a:br>
            <a:endParaRPr lang="en-GB"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54</a:t>
            </a:fld>
            <a:endParaRPr lang="en-I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chemeClr val="tx1"/>
                </a:solidFill>
              </a:rPr>
              <a:t>Data Types in NumPy</a:t>
            </a:r>
          </a:p>
        </p:txBody>
      </p:sp>
      <p:sp>
        <p:nvSpPr>
          <p:cNvPr id="3" name="Content Placeholder 2"/>
          <p:cNvSpPr>
            <a:spLocks noGrp="1"/>
          </p:cNvSpPr>
          <p:nvPr>
            <p:ph sz="quarter" idx="1"/>
          </p:nvPr>
        </p:nvSpPr>
        <p:spPr/>
        <p:txBody>
          <a:bodyPr>
            <a:normAutofit fontScale="77500" lnSpcReduction="20000"/>
          </a:bodyPr>
          <a:lstStyle/>
          <a:p>
            <a:pPr>
              <a:buNone/>
            </a:pPr>
            <a:r>
              <a:rPr lang="en-GB" dirty="0"/>
              <a:t>NumPy has some extra data types, and refer to data types with one character, like </a:t>
            </a:r>
            <a:r>
              <a:rPr lang="en-GB" dirty="0" err="1"/>
              <a:t>i</a:t>
            </a:r>
            <a:r>
              <a:rPr lang="en-GB" dirty="0"/>
              <a:t> for integers, u for unsigned integers etc.</a:t>
            </a:r>
          </a:p>
          <a:p>
            <a:pPr>
              <a:buNone/>
            </a:pPr>
            <a:r>
              <a:rPr lang="en-GB" dirty="0"/>
              <a:t>Below is a list of all data types in NumPy and the characters used to represent them.</a:t>
            </a:r>
          </a:p>
          <a:p>
            <a:pPr>
              <a:buFont typeface="Wingdings" pitchFamily="2" charset="2"/>
              <a:buChar char="Ø"/>
            </a:pPr>
            <a:r>
              <a:rPr lang="en-GB" dirty="0" err="1"/>
              <a:t>i</a:t>
            </a:r>
            <a:r>
              <a:rPr lang="en-GB" dirty="0"/>
              <a:t> - integer</a:t>
            </a:r>
          </a:p>
          <a:p>
            <a:pPr>
              <a:buFont typeface="Wingdings" pitchFamily="2" charset="2"/>
              <a:buChar char="Ø"/>
            </a:pPr>
            <a:r>
              <a:rPr lang="en-GB" dirty="0"/>
              <a:t>b - boolean</a:t>
            </a:r>
          </a:p>
          <a:p>
            <a:pPr>
              <a:buFont typeface="Wingdings" pitchFamily="2" charset="2"/>
              <a:buChar char="Ø"/>
            </a:pPr>
            <a:r>
              <a:rPr lang="en-GB" dirty="0"/>
              <a:t>u - unsigned integer</a:t>
            </a:r>
          </a:p>
          <a:p>
            <a:pPr>
              <a:buFont typeface="Wingdings" pitchFamily="2" charset="2"/>
              <a:buChar char="Ø"/>
            </a:pPr>
            <a:r>
              <a:rPr lang="en-GB" dirty="0"/>
              <a:t>f - float</a:t>
            </a:r>
          </a:p>
          <a:p>
            <a:pPr>
              <a:buFont typeface="Wingdings" pitchFamily="2" charset="2"/>
              <a:buChar char="Ø"/>
            </a:pPr>
            <a:r>
              <a:rPr lang="en-GB" dirty="0"/>
              <a:t>c - complex float</a:t>
            </a:r>
          </a:p>
          <a:p>
            <a:pPr>
              <a:buFont typeface="Wingdings" pitchFamily="2" charset="2"/>
              <a:buChar char="Ø"/>
            </a:pPr>
            <a:r>
              <a:rPr lang="en-GB" dirty="0"/>
              <a:t>m - timedelta</a:t>
            </a:r>
          </a:p>
          <a:p>
            <a:pPr>
              <a:buFont typeface="Wingdings" pitchFamily="2" charset="2"/>
              <a:buChar char="Ø"/>
            </a:pPr>
            <a:r>
              <a:rPr lang="en-GB" dirty="0"/>
              <a:t>M - datetime</a:t>
            </a:r>
          </a:p>
          <a:p>
            <a:pPr>
              <a:buFont typeface="Wingdings" pitchFamily="2" charset="2"/>
              <a:buChar char="Ø"/>
            </a:pPr>
            <a:r>
              <a:rPr lang="en-GB" dirty="0"/>
              <a:t>O - object</a:t>
            </a:r>
          </a:p>
          <a:p>
            <a:pPr>
              <a:buFont typeface="Wingdings" pitchFamily="2" charset="2"/>
              <a:buChar char="Ø"/>
            </a:pPr>
            <a:r>
              <a:rPr lang="en-GB" dirty="0"/>
              <a:t>S - string</a:t>
            </a:r>
          </a:p>
          <a:p>
            <a:pPr>
              <a:buFont typeface="Wingdings" pitchFamily="2" charset="2"/>
              <a:buChar char="Ø"/>
            </a:pPr>
            <a:r>
              <a:rPr lang="en-GB" dirty="0"/>
              <a:t>U - </a:t>
            </a:r>
            <a:r>
              <a:rPr lang="en-GB" dirty="0" err="1"/>
              <a:t>unicode</a:t>
            </a:r>
            <a:r>
              <a:rPr lang="en-GB" dirty="0"/>
              <a:t> string</a:t>
            </a:r>
          </a:p>
          <a:p>
            <a:pPr>
              <a:buFont typeface="Wingdings" pitchFamily="2" charset="2"/>
              <a:buChar char="Ø"/>
            </a:pPr>
            <a:r>
              <a:rPr lang="en-GB" dirty="0"/>
              <a:t>V - fixed chunk of memory for other type ( void )</a:t>
            </a:r>
          </a:p>
          <a:p>
            <a:pPr>
              <a:buNone/>
            </a:pPr>
            <a:br>
              <a:rPr lang="en-GB" dirty="0"/>
            </a:br>
            <a:endParaRPr lang="en-GB"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55</a:t>
            </a:fld>
            <a:endParaRPr lang="en-I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Checking the Data Type of an Array</a:t>
            </a:r>
          </a:p>
        </p:txBody>
      </p:sp>
      <p:sp>
        <p:nvSpPr>
          <p:cNvPr id="3" name="Content Placeholder 2"/>
          <p:cNvSpPr>
            <a:spLocks noGrp="1"/>
          </p:cNvSpPr>
          <p:nvPr>
            <p:ph sz="quarter" idx="1"/>
          </p:nvPr>
        </p:nvSpPr>
        <p:spPr/>
        <p:txBody>
          <a:bodyPr>
            <a:normAutofit fontScale="92500" lnSpcReduction="20000"/>
          </a:bodyPr>
          <a:lstStyle/>
          <a:p>
            <a:pPr>
              <a:buNone/>
            </a:pPr>
            <a:r>
              <a:rPr lang="en-GB" dirty="0"/>
              <a:t>The NumPy array object has a property called dtype that returns the data type of the array:</a:t>
            </a:r>
          </a:p>
          <a:p>
            <a:pPr>
              <a:buNone/>
            </a:pPr>
            <a:r>
              <a:rPr lang="en-GB" dirty="0"/>
              <a:t>Example</a:t>
            </a:r>
          </a:p>
          <a:p>
            <a:pPr>
              <a:buFont typeface="Wingdings" pitchFamily="2" charset="2"/>
              <a:buChar char="Ø"/>
            </a:pPr>
            <a:r>
              <a:rPr lang="en-GB" dirty="0"/>
              <a:t>Get the data type of an array object:</a:t>
            </a:r>
          </a:p>
          <a:p>
            <a:pPr>
              <a:buNone/>
            </a:pPr>
            <a:r>
              <a:rPr lang="en-GB" dirty="0"/>
              <a:t>	</a:t>
            </a:r>
          </a:p>
          <a:p>
            <a:pPr>
              <a:buNone/>
            </a:pPr>
            <a:r>
              <a:rPr lang="en-GB" dirty="0"/>
              <a:t>	import numpy as np</a:t>
            </a:r>
            <a:br>
              <a:rPr lang="en-GB" dirty="0"/>
            </a:br>
            <a:r>
              <a:rPr lang="en-GB" dirty="0"/>
              <a:t>arr = np.array([1, 2, 3, 4])</a:t>
            </a:r>
            <a:br>
              <a:rPr lang="en-GB" dirty="0"/>
            </a:br>
            <a:r>
              <a:rPr lang="en-GB" dirty="0"/>
              <a:t>print(</a:t>
            </a:r>
            <a:r>
              <a:rPr lang="en-GB" dirty="0" err="1"/>
              <a:t>arr.dtype</a:t>
            </a:r>
            <a:r>
              <a:rPr lang="en-GB" dirty="0"/>
              <a:t>)</a:t>
            </a:r>
          </a:p>
          <a:p>
            <a:pPr>
              <a:buNone/>
            </a:pPr>
            <a:endParaRPr lang="en-GB" dirty="0"/>
          </a:p>
          <a:p>
            <a:pPr>
              <a:buNone/>
            </a:pPr>
            <a:r>
              <a:rPr lang="en-GB" dirty="0"/>
              <a:t>OutPut:</a:t>
            </a:r>
          </a:p>
          <a:p>
            <a:pPr>
              <a:buNone/>
            </a:pPr>
            <a:endParaRPr lang="en-GB" dirty="0"/>
          </a:p>
          <a:p>
            <a:pPr>
              <a:buNone/>
            </a:pPr>
            <a:br>
              <a:rPr lang="en-GB" dirty="0"/>
            </a:br>
            <a:r>
              <a:rPr lang="en-GB" dirty="0"/>
              <a:t> </a:t>
            </a:r>
            <a:br>
              <a:rPr lang="en-GB" dirty="0"/>
            </a:br>
            <a:endParaRPr lang="en-GB" dirty="0"/>
          </a:p>
        </p:txBody>
      </p:sp>
      <p:pic>
        <p:nvPicPr>
          <p:cNvPr id="4" name="Picture 2"/>
          <p:cNvPicPr>
            <a:picLocks noChangeAspect="1" noChangeArrowheads="1"/>
          </p:cNvPicPr>
          <p:nvPr/>
        </p:nvPicPr>
        <p:blipFill>
          <a:blip r:embed="rId2"/>
          <a:srcRect/>
          <a:stretch>
            <a:fillRect/>
          </a:stretch>
        </p:blipFill>
        <p:spPr bwMode="auto">
          <a:xfrm>
            <a:off x="797877" y="5074557"/>
            <a:ext cx="887232" cy="395842"/>
          </a:xfrm>
          <a:prstGeom prst="rect">
            <a:avLst/>
          </a:prstGeom>
          <a:noFill/>
          <a:ln w="9525">
            <a:noFill/>
            <a:miter lim="800000"/>
            <a:headEnd/>
            <a:tailEnd/>
          </a:ln>
          <a:effectLst/>
        </p:spPr>
      </p:pic>
      <p:sp>
        <p:nvSpPr>
          <p:cNvPr id="5" name="Slide Number Placeholder 4"/>
          <p:cNvSpPr>
            <a:spLocks noGrp="1"/>
          </p:cNvSpPr>
          <p:nvPr>
            <p:ph type="sldNum" sz="quarter" idx="15"/>
          </p:nvPr>
        </p:nvSpPr>
        <p:spPr/>
        <p:txBody>
          <a:bodyPr/>
          <a:lstStyle/>
          <a:p>
            <a:fld id="{61DB8AA3-BBCA-4831-B813-33C5FC3FB5EF}" type="slidenum">
              <a:rPr lang="en-IN" smtClean="0"/>
              <a:pPr/>
              <a:t>56</a:t>
            </a:fld>
            <a:endParaRPr lang="en-I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sp>
        <p:nvSpPr>
          <p:cNvPr id="5" name="Content Placeholder 4"/>
          <p:cNvSpPr>
            <a:spLocks noGrp="1"/>
          </p:cNvSpPr>
          <p:nvPr>
            <p:ph sz="quarter" idx="1"/>
          </p:nvPr>
        </p:nvSpPr>
        <p:spPr/>
        <p:txBody>
          <a:bodyPr/>
          <a:lstStyle/>
          <a:p>
            <a:pPr>
              <a:buFont typeface="Wingdings" pitchFamily="2" charset="2"/>
              <a:buChar char="Ø"/>
            </a:pPr>
            <a:r>
              <a:rPr lang="en-GB" dirty="0"/>
              <a:t>Get the data type of an array containing strings:</a:t>
            </a:r>
          </a:p>
          <a:p>
            <a:pPr>
              <a:buNone/>
            </a:pPr>
            <a:endParaRPr lang="en-GB" dirty="0"/>
          </a:p>
          <a:p>
            <a:pPr>
              <a:buNone/>
            </a:pPr>
            <a:r>
              <a:rPr lang="en-GB" dirty="0"/>
              <a:t>	import numpy as np</a:t>
            </a:r>
            <a:br>
              <a:rPr lang="en-GB" dirty="0"/>
            </a:br>
            <a:r>
              <a:rPr lang="en-GB" dirty="0"/>
              <a:t>arr = np.array(['apple', 'banana', 'cherry'])</a:t>
            </a:r>
            <a:br>
              <a:rPr lang="en-GB" dirty="0"/>
            </a:br>
            <a:r>
              <a:rPr lang="en-GB" dirty="0"/>
              <a:t>print(</a:t>
            </a:r>
            <a:r>
              <a:rPr lang="en-GB" dirty="0" err="1"/>
              <a:t>arr.dtype</a:t>
            </a:r>
            <a:r>
              <a:rPr lang="en-GB" dirty="0"/>
              <a:t>)</a:t>
            </a:r>
          </a:p>
          <a:p>
            <a:pPr>
              <a:buNone/>
            </a:pPr>
            <a:endParaRPr lang="en-GB" dirty="0"/>
          </a:p>
          <a:p>
            <a:pPr>
              <a:buNone/>
            </a:pPr>
            <a:r>
              <a:rPr lang="en-GB" dirty="0"/>
              <a:t>OutPut:</a:t>
            </a:r>
          </a:p>
          <a:p>
            <a:pPr>
              <a:buNone/>
            </a:pPr>
            <a:endParaRPr lang="en-GB" dirty="0"/>
          </a:p>
          <a:p>
            <a:pPr>
              <a:buNone/>
            </a:pPr>
            <a:endParaRPr lang="en-GB" dirty="0"/>
          </a:p>
        </p:txBody>
      </p:sp>
      <p:pic>
        <p:nvPicPr>
          <p:cNvPr id="7" name="Picture 2"/>
          <p:cNvPicPr>
            <a:picLocks noChangeAspect="1" noChangeArrowheads="1"/>
          </p:cNvPicPr>
          <p:nvPr/>
        </p:nvPicPr>
        <p:blipFill>
          <a:blip r:embed="rId2"/>
          <a:srcRect/>
          <a:stretch>
            <a:fillRect/>
          </a:stretch>
        </p:blipFill>
        <p:spPr bwMode="auto">
          <a:xfrm>
            <a:off x="724399" y="4797788"/>
            <a:ext cx="843144" cy="479606"/>
          </a:xfrm>
          <a:prstGeom prst="rect">
            <a:avLst/>
          </a:prstGeom>
          <a:noFill/>
          <a:ln w="9525">
            <a:noFill/>
            <a:miter lim="800000"/>
            <a:headEnd/>
            <a:tailEnd/>
          </a:ln>
          <a:effectLst/>
        </p:spPr>
      </p:pic>
      <p:sp>
        <p:nvSpPr>
          <p:cNvPr id="6" name="Slide Number Placeholder 5"/>
          <p:cNvSpPr>
            <a:spLocks noGrp="1"/>
          </p:cNvSpPr>
          <p:nvPr>
            <p:ph type="sldNum" sz="quarter" idx="15"/>
          </p:nvPr>
        </p:nvSpPr>
        <p:spPr/>
        <p:txBody>
          <a:bodyPr/>
          <a:lstStyle/>
          <a:p>
            <a:fld id="{61DB8AA3-BBCA-4831-B813-33C5FC3FB5EF}" type="slidenum">
              <a:rPr lang="en-IN" smtClean="0"/>
              <a:pPr/>
              <a:t>57</a:t>
            </a:fld>
            <a:endParaRPr lang="en-I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Creating Arrays With a Defined Data Type</a:t>
            </a:r>
          </a:p>
        </p:txBody>
      </p:sp>
      <p:sp>
        <p:nvSpPr>
          <p:cNvPr id="5" name="Content Placeholder 4"/>
          <p:cNvSpPr>
            <a:spLocks noGrp="1"/>
          </p:cNvSpPr>
          <p:nvPr>
            <p:ph sz="quarter" idx="1"/>
          </p:nvPr>
        </p:nvSpPr>
        <p:spPr/>
        <p:txBody>
          <a:bodyPr>
            <a:normAutofit fontScale="92500" lnSpcReduction="20000"/>
          </a:bodyPr>
          <a:lstStyle/>
          <a:p>
            <a:pPr>
              <a:buFont typeface="Wingdings" pitchFamily="2" charset="2"/>
              <a:buChar char="Ø"/>
            </a:pPr>
            <a:r>
              <a:rPr lang="en-GB" dirty="0"/>
              <a:t>We use the array() function to create arrays, this function can take an optional argument: dtype that allows us to define the expected data type of the array elements:</a:t>
            </a:r>
          </a:p>
          <a:p>
            <a:pPr>
              <a:buFont typeface="Wingdings" pitchFamily="2" charset="2"/>
              <a:buChar char="Ø"/>
            </a:pPr>
            <a:r>
              <a:rPr lang="en-GB" dirty="0"/>
              <a:t>Example</a:t>
            </a:r>
          </a:p>
          <a:p>
            <a:pPr>
              <a:buNone/>
            </a:pPr>
            <a:r>
              <a:rPr lang="en-GB" dirty="0"/>
              <a:t>	Create an array with data type string:</a:t>
            </a:r>
          </a:p>
          <a:p>
            <a:pPr>
              <a:buNone/>
            </a:pPr>
            <a:endParaRPr lang="en-GB" dirty="0"/>
          </a:p>
          <a:p>
            <a:r>
              <a:rPr lang="en-GB" dirty="0"/>
              <a:t>import numpy as np</a:t>
            </a:r>
            <a:br>
              <a:rPr lang="en-GB" dirty="0"/>
            </a:br>
            <a:r>
              <a:rPr lang="en-GB" dirty="0"/>
              <a:t>arr = np.array([1, 2, 3, 4], dtype='S')</a:t>
            </a:r>
            <a:br>
              <a:rPr lang="en-GB" dirty="0"/>
            </a:br>
            <a:r>
              <a:rPr lang="en-GB" dirty="0"/>
              <a:t>print(arr)</a:t>
            </a:r>
            <a:br>
              <a:rPr lang="en-GB" dirty="0"/>
            </a:br>
            <a:r>
              <a:rPr lang="en-GB" dirty="0"/>
              <a:t>print(</a:t>
            </a:r>
            <a:r>
              <a:rPr lang="en-GB" dirty="0" err="1"/>
              <a:t>arr.dtype</a:t>
            </a:r>
            <a:r>
              <a:rPr lang="en-GB" dirty="0"/>
              <a:t>)</a:t>
            </a:r>
          </a:p>
          <a:p>
            <a:endParaRPr lang="en-GB" dirty="0"/>
          </a:p>
          <a:p>
            <a:r>
              <a:rPr lang="en-GB" dirty="0"/>
              <a:t>OutPut:</a:t>
            </a:r>
          </a:p>
          <a:p>
            <a:endParaRPr lang="en-GB" dirty="0"/>
          </a:p>
          <a:p>
            <a:pPr>
              <a:buNone/>
            </a:pPr>
            <a:br>
              <a:rPr lang="en-GB" dirty="0"/>
            </a:br>
            <a:endParaRPr lang="en-GB" dirty="0"/>
          </a:p>
        </p:txBody>
      </p:sp>
      <p:pic>
        <p:nvPicPr>
          <p:cNvPr id="7" name="Picture 3"/>
          <p:cNvPicPr>
            <a:picLocks noChangeAspect="1" noChangeArrowheads="1"/>
          </p:cNvPicPr>
          <p:nvPr/>
        </p:nvPicPr>
        <p:blipFill>
          <a:blip r:embed="rId2"/>
          <a:srcRect/>
          <a:stretch>
            <a:fillRect/>
          </a:stretch>
        </p:blipFill>
        <p:spPr bwMode="auto">
          <a:xfrm>
            <a:off x="752157" y="5505221"/>
            <a:ext cx="2317614" cy="764949"/>
          </a:xfrm>
          <a:prstGeom prst="rect">
            <a:avLst/>
          </a:prstGeom>
          <a:noFill/>
          <a:ln w="9525">
            <a:noFill/>
            <a:miter lim="800000"/>
            <a:headEnd/>
            <a:tailEnd/>
          </a:ln>
          <a:effectLst/>
        </p:spPr>
      </p:pic>
      <p:sp>
        <p:nvSpPr>
          <p:cNvPr id="6" name="Slide Number Placeholder 5"/>
          <p:cNvSpPr>
            <a:spLocks noGrp="1"/>
          </p:cNvSpPr>
          <p:nvPr>
            <p:ph type="sldNum" sz="quarter" idx="15"/>
          </p:nvPr>
        </p:nvSpPr>
        <p:spPr/>
        <p:txBody>
          <a:bodyPr/>
          <a:lstStyle/>
          <a:p>
            <a:fld id="{61DB8AA3-BBCA-4831-B813-33C5FC3FB5EF}" type="slidenum">
              <a:rPr lang="en-IN" smtClean="0"/>
              <a:pPr/>
              <a:t>58</a:t>
            </a:fld>
            <a:endParaRPr lang="en-I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For </a:t>
            </a:r>
            <a:r>
              <a:rPr lang="en-GB" dirty="0" err="1"/>
              <a:t>i</a:t>
            </a:r>
            <a:r>
              <a:rPr lang="en-GB" dirty="0"/>
              <a:t>, u, f, S and U we can define size as well.</a:t>
            </a:r>
          </a:p>
        </p:txBody>
      </p:sp>
      <p:sp>
        <p:nvSpPr>
          <p:cNvPr id="3" name="Slide Number Placeholder 2"/>
          <p:cNvSpPr>
            <a:spLocks noGrp="1"/>
          </p:cNvSpPr>
          <p:nvPr>
            <p:ph type="sldNum" sz="quarter" idx="11"/>
          </p:nvPr>
        </p:nvSpPr>
        <p:spPr/>
        <p:txBody>
          <a:bodyPr/>
          <a:lstStyle/>
          <a:p>
            <a:fld id="{61DB8AA3-BBCA-4831-B813-33C5FC3FB5EF}" type="slidenum">
              <a:rPr lang="en-IN" smtClean="0"/>
              <a:pPr/>
              <a:t>59</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01D45-97C6-428B-B8D6-3F40F5792E7D}"/>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96304B53-91C6-4D36-92B1-A902CD7F94F7}"/>
              </a:ext>
            </a:extLst>
          </p:cNvPr>
          <p:cNvSpPr>
            <a:spLocks noGrp="1"/>
          </p:cNvSpPr>
          <p:nvPr>
            <p:ph sz="quarter" idx="1"/>
          </p:nvPr>
        </p:nvSpPr>
        <p:spPr/>
        <p:txBody>
          <a:bodyPr/>
          <a:lstStyle/>
          <a:p>
            <a:pPr marL="0" indent="0" algn="l">
              <a:buNone/>
            </a:pPr>
            <a:endParaRPr lang="en-US" b="0" i="0" dirty="0">
              <a:solidFill>
                <a:srgbClr val="000000"/>
              </a:solidFill>
              <a:effectLst/>
              <a:latin typeface="Segoe UI" panose="020B0502040204020203" pitchFamily="34" charset="0"/>
            </a:endParaRPr>
          </a:p>
          <a:p>
            <a:pPr marL="0" indent="0" algn="l">
              <a:buNone/>
            </a:pPr>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numpy </a:t>
            </a:r>
            <a:r>
              <a:rPr lang="en-US" b="0" i="0" dirty="0">
                <a:solidFill>
                  <a:srgbClr val="0000CD"/>
                </a:solidFill>
                <a:effectLst/>
                <a:latin typeface="Consolas" panose="020B0609020204030204" pitchFamily="49" charset="0"/>
              </a:rPr>
              <a:t>as</a:t>
            </a:r>
            <a:r>
              <a:rPr lang="en-US" b="0" i="0" dirty="0">
                <a:solidFill>
                  <a:srgbClr val="000000"/>
                </a:solidFill>
                <a:effectLst/>
                <a:latin typeface="Consolas" panose="020B0609020204030204" pitchFamily="49" charset="0"/>
              </a:rPr>
              <a:t> np</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arr = np.array([</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(arr)</a:t>
            </a:r>
          </a:p>
          <a:p>
            <a:pPr marL="0" indent="0" algn="l">
              <a:buNone/>
            </a:pPr>
            <a:r>
              <a:rPr lang="en-US" b="0" i="0" dirty="0">
                <a:solidFill>
                  <a:srgbClr val="000000"/>
                </a:solidFill>
                <a:effectLst/>
                <a:latin typeface="Consolas" panose="020B0609020204030204" pitchFamily="49" charset="0"/>
              </a:rPr>
              <a:t>Out</a:t>
            </a:r>
            <a:r>
              <a:rPr lang="en-US" dirty="0">
                <a:solidFill>
                  <a:srgbClr val="000000"/>
                </a:solidFill>
                <a:latin typeface="Consolas" panose="020B0609020204030204" pitchFamily="49" charset="0"/>
              </a:rPr>
              <a:t> Put</a:t>
            </a:r>
          </a:p>
          <a:p>
            <a:pPr marL="0" indent="0" algn="l">
              <a:buNone/>
            </a:pPr>
            <a:endParaRPr lang="en-US" b="0" i="0" dirty="0">
              <a:solidFill>
                <a:srgbClr val="000000"/>
              </a:solidFill>
              <a:effectLst/>
              <a:latin typeface="Consolas" panose="020B0609020204030204" pitchFamily="49" charset="0"/>
            </a:endParaRPr>
          </a:p>
          <a:p>
            <a:endParaRPr lang="en-IN" dirty="0"/>
          </a:p>
        </p:txBody>
      </p:sp>
      <p:pic>
        <p:nvPicPr>
          <p:cNvPr id="5" name="Picture 4">
            <a:extLst>
              <a:ext uri="{FF2B5EF4-FFF2-40B4-BE49-F238E27FC236}">
                <a16:creationId xmlns:a16="http://schemas.microsoft.com/office/drawing/2014/main" id="{1898237B-8A36-48CD-BA33-FD24E79704EE}"/>
              </a:ext>
            </a:extLst>
          </p:cNvPr>
          <p:cNvPicPr>
            <a:picLocks noChangeAspect="1"/>
          </p:cNvPicPr>
          <p:nvPr/>
        </p:nvPicPr>
        <p:blipFill>
          <a:blip r:embed="rId2"/>
          <a:stretch>
            <a:fillRect/>
          </a:stretch>
        </p:blipFill>
        <p:spPr>
          <a:xfrm>
            <a:off x="914468" y="4889634"/>
            <a:ext cx="1953860" cy="702655"/>
          </a:xfrm>
          <a:prstGeom prst="rect">
            <a:avLst/>
          </a:prstGeom>
        </p:spPr>
      </p:pic>
      <p:sp>
        <p:nvSpPr>
          <p:cNvPr id="6" name="Slide Number Placeholder 5"/>
          <p:cNvSpPr>
            <a:spLocks noGrp="1"/>
          </p:cNvSpPr>
          <p:nvPr>
            <p:ph type="sldNum" sz="quarter" idx="15"/>
          </p:nvPr>
        </p:nvSpPr>
        <p:spPr/>
        <p:txBody>
          <a:bodyPr/>
          <a:lstStyle/>
          <a:p>
            <a:fld id="{61DB8AA3-BBCA-4831-B813-33C5FC3FB5EF}" type="slidenum">
              <a:rPr lang="en-IN" smtClean="0"/>
              <a:pPr/>
              <a:t>6</a:t>
            </a:fld>
            <a:endParaRPr lang="en-IN"/>
          </a:p>
        </p:txBody>
      </p:sp>
    </p:spTree>
    <p:extLst>
      <p:ext uri="{BB962C8B-B14F-4D97-AF65-F5344CB8AC3E}">
        <p14:creationId xmlns:p14="http://schemas.microsoft.com/office/powerpoint/2010/main" val="33954433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Example</a:t>
            </a:r>
          </a:p>
        </p:txBody>
      </p:sp>
      <p:sp>
        <p:nvSpPr>
          <p:cNvPr id="4" name="Content Placeholder 3"/>
          <p:cNvSpPr>
            <a:spLocks noGrp="1"/>
          </p:cNvSpPr>
          <p:nvPr>
            <p:ph sz="quarter" idx="1"/>
          </p:nvPr>
        </p:nvSpPr>
        <p:spPr/>
        <p:txBody>
          <a:bodyPr/>
          <a:lstStyle/>
          <a:p>
            <a:pPr marL="457200" indent="-457200">
              <a:buFont typeface="Wingdings" pitchFamily="2" charset="2"/>
              <a:buChar char="Ø"/>
            </a:pPr>
            <a:r>
              <a:rPr lang="en-GB" dirty="0"/>
              <a:t>Create an array with data type 4 bytes integer:</a:t>
            </a:r>
          </a:p>
          <a:p>
            <a:pPr marL="457200" indent="-457200">
              <a:buNone/>
            </a:pPr>
            <a:endParaRPr lang="en-GB" dirty="0"/>
          </a:p>
          <a:p>
            <a:pPr marL="457200" indent="-457200">
              <a:buNone/>
            </a:pPr>
            <a:r>
              <a:rPr lang="en-GB" dirty="0"/>
              <a:t>	import numpy as np</a:t>
            </a:r>
            <a:br>
              <a:rPr lang="en-GB" dirty="0"/>
            </a:br>
            <a:r>
              <a:rPr lang="en-GB" dirty="0"/>
              <a:t>arr = np.array([1, 2, 3, 4], dtype='i4')</a:t>
            </a:r>
            <a:br>
              <a:rPr lang="en-GB" dirty="0"/>
            </a:br>
            <a:r>
              <a:rPr lang="en-GB" dirty="0"/>
              <a:t>print(arr)</a:t>
            </a:r>
            <a:br>
              <a:rPr lang="en-GB" dirty="0"/>
            </a:br>
            <a:r>
              <a:rPr lang="en-GB" dirty="0"/>
              <a:t>print(</a:t>
            </a:r>
            <a:r>
              <a:rPr lang="en-GB" dirty="0" err="1"/>
              <a:t>arr.dtype</a:t>
            </a:r>
            <a:r>
              <a:rPr lang="en-GB" dirty="0"/>
              <a:t>)</a:t>
            </a:r>
          </a:p>
          <a:p>
            <a:pPr marL="457200" indent="-457200">
              <a:buNone/>
            </a:pPr>
            <a:endParaRPr lang="en-GB" dirty="0"/>
          </a:p>
          <a:p>
            <a:pPr marL="457200" indent="-457200">
              <a:buNone/>
            </a:pPr>
            <a:r>
              <a:rPr lang="en-GB" dirty="0"/>
              <a:t>OutPut:</a:t>
            </a:r>
          </a:p>
          <a:p>
            <a:pPr marL="457200" indent="-457200">
              <a:buNone/>
            </a:pPr>
            <a:endParaRPr lang="en-GB" dirty="0"/>
          </a:p>
          <a:p>
            <a:pPr marL="457200" indent="-457200">
              <a:buNone/>
            </a:pPr>
            <a:endParaRPr lang="en-GB" dirty="0"/>
          </a:p>
          <a:p>
            <a:pPr>
              <a:buNone/>
            </a:pPr>
            <a:endParaRPr lang="en-GB" dirty="0"/>
          </a:p>
        </p:txBody>
      </p:sp>
      <p:pic>
        <p:nvPicPr>
          <p:cNvPr id="6" name="Picture 2"/>
          <p:cNvPicPr>
            <a:picLocks noChangeAspect="1" noChangeArrowheads="1"/>
          </p:cNvPicPr>
          <p:nvPr/>
        </p:nvPicPr>
        <p:blipFill>
          <a:blip r:embed="rId2"/>
          <a:srcRect/>
          <a:stretch>
            <a:fillRect/>
          </a:stretch>
        </p:blipFill>
        <p:spPr bwMode="auto">
          <a:xfrm>
            <a:off x="786856" y="5063672"/>
            <a:ext cx="1250950" cy="540294"/>
          </a:xfrm>
          <a:prstGeom prst="rect">
            <a:avLst/>
          </a:prstGeom>
          <a:noFill/>
          <a:ln w="9525">
            <a:noFill/>
            <a:miter lim="800000"/>
            <a:headEnd/>
            <a:tailEnd/>
          </a:ln>
          <a:effectLst/>
        </p:spPr>
      </p:pic>
      <p:sp>
        <p:nvSpPr>
          <p:cNvPr id="5" name="Slide Number Placeholder 4"/>
          <p:cNvSpPr>
            <a:spLocks noGrp="1"/>
          </p:cNvSpPr>
          <p:nvPr>
            <p:ph type="sldNum" sz="quarter" idx="15"/>
          </p:nvPr>
        </p:nvSpPr>
        <p:spPr/>
        <p:txBody>
          <a:bodyPr/>
          <a:lstStyle/>
          <a:p>
            <a:fld id="{61DB8AA3-BBCA-4831-B813-33C5FC3FB5EF}" type="slidenum">
              <a:rPr lang="en-IN" smtClean="0"/>
              <a:pPr/>
              <a:t>60</a:t>
            </a:fld>
            <a:endParaRPr lang="en-I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What if a Value Can Not Be Converted?</a:t>
            </a:r>
          </a:p>
        </p:txBody>
      </p:sp>
      <p:sp>
        <p:nvSpPr>
          <p:cNvPr id="3" name="Content Placeholder 2"/>
          <p:cNvSpPr>
            <a:spLocks noGrp="1"/>
          </p:cNvSpPr>
          <p:nvPr>
            <p:ph sz="quarter" idx="1"/>
          </p:nvPr>
        </p:nvSpPr>
        <p:spPr/>
        <p:txBody>
          <a:bodyPr>
            <a:normAutofit fontScale="92500" lnSpcReduction="20000"/>
          </a:bodyPr>
          <a:lstStyle/>
          <a:p>
            <a:r>
              <a:rPr lang="en-GB" dirty="0"/>
              <a:t>If a type is given in which elements can't be casted then NumPy will raise a ValueError.</a:t>
            </a:r>
          </a:p>
          <a:p>
            <a:r>
              <a:rPr lang="en-GB" b="1" dirty="0"/>
              <a:t>ValueError:</a:t>
            </a:r>
            <a:r>
              <a:rPr lang="en-GB" dirty="0"/>
              <a:t> In Python ValueError is raised when the type of passed argument to a function is unexpected/incorrect.</a:t>
            </a:r>
          </a:p>
          <a:p>
            <a:pPr>
              <a:buNone/>
            </a:pPr>
            <a:endParaRPr lang="en-GB" dirty="0"/>
          </a:p>
          <a:p>
            <a:pPr>
              <a:buNone/>
            </a:pPr>
            <a:r>
              <a:rPr lang="en-GB" dirty="0"/>
              <a:t>Example</a:t>
            </a:r>
          </a:p>
          <a:p>
            <a:r>
              <a:rPr lang="en-GB" dirty="0"/>
              <a:t>A non integer string like 'a' can not be converted to integer (will raise an error):</a:t>
            </a:r>
          </a:p>
          <a:p>
            <a:pPr>
              <a:buNone/>
            </a:pPr>
            <a:r>
              <a:rPr lang="en-GB" dirty="0"/>
              <a:t>	import numpy as np</a:t>
            </a:r>
            <a:br>
              <a:rPr lang="en-GB" dirty="0"/>
            </a:br>
            <a:r>
              <a:rPr lang="en-GB" dirty="0"/>
              <a:t>arr = np.array(['a', '2', '3'], dtype='</a:t>
            </a:r>
            <a:r>
              <a:rPr lang="en-GB" dirty="0" err="1"/>
              <a:t>i</a:t>
            </a:r>
            <a:r>
              <a:rPr lang="en-GB" dirty="0"/>
              <a:t>')</a:t>
            </a:r>
          </a:p>
          <a:p>
            <a:pPr>
              <a:buNone/>
            </a:pPr>
            <a:endParaRPr lang="en-GB" dirty="0"/>
          </a:p>
          <a:p>
            <a:pPr>
              <a:buNone/>
            </a:pPr>
            <a:r>
              <a:rPr lang="en-GB" dirty="0"/>
              <a:t>OutPut:</a:t>
            </a:r>
          </a:p>
          <a:p>
            <a:pPr>
              <a:buNone/>
            </a:pPr>
            <a:br>
              <a:rPr lang="en-GB" dirty="0"/>
            </a:br>
            <a:endParaRPr lang="en-GB" dirty="0"/>
          </a:p>
        </p:txBody>
      </p:sp>
      <p:pic>
        <p:nvPicPr>
          <p:cNvPr id="5" name="Picture 2"/>
          <p:cNvPicPr>
            <a:picLocks noChangeAspect="1" noChangeArrowheads="1"/>
          </p:cNvPicPr>
          <p:nvPr/>
        </p:nvPicPr>
        <p:blipFill>
          <a:blip r:embed="rId2"/>
          <a:srcRect/>
          <a:stretch>
            <a:fillRect/>
          </a:stretch>
        </p:blipFill>
        <p:spPr bwMode="auto">
          <a:xfrm>
            <a:off x="718004" y="5562238"/>
            <a:ext cx="4514850" cy="581025"/>
          </a:xfrm>
          <a:prstGeom prst="rect">
            <a:avLst/>
          </a:prstGeom>
          <a:noFill/>
          <a:ln w="9525">
            <a:noFill/>
            <a:miter lim="800000"/>
            <a:headEnd/>
            <a:tailEnd/>
          </a:ln>
          <a:effectLst/>
        </p:spPr>
      </p:pic>
      <p:sp>
        <p:nvSpPr>
          <p:cNvPr id="6" name="Slide Number Placeholder 5"/>
          <p:cNvSpPr>
            <a:spLocks noGrp="1"/>
          </p:cNvSpPr>
          <p:nvPr>
            <p:ph type="sldNum" sz="quarter" idx="15"/>
          </p:nvPr>
        </p:nvSpPr>
        <p:spPr/>
        <p:txBody>
          <a:bodyPr/>
          <a:lstStyle/>
          <a:p>
            <a:fld id="{61DB8AA3-BBCA-4831-B813-33C5FC3FB5EF}" type="slidenum">
              <a:rPr lang="en-IN" smtClean="0"/>
              <a:pPr/>
              <a:t>61</a:t>
            </a:fld>
            <a:endParaRPr lang="en-I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Converting Data Type on Existing Arrays</a:t>
            </a:r>
          </a:p>
        </p:txBody>
      </p:sp>
      <p:sp>
        <p:nvSpPr>
          <p:cNvPr id="3" name="Content Placeholder 2"/>
          <p:cNvSpPr>
            <a:spLocks noGrp="1"/>
          </p:cNvSpPr>
          <p:nvPr>
            <p:ph sz="quarter" idx="1"/>
          </p:nvPr>
        </p:nvSpPr>
        <p:spPr/>
        <p:txBody>
          <a:bodyPr/>
          <a:lstStyle/>
          <a:p>
            <a:pPr>
              <a:buFont typeface="Wingdings" pitchFamily="2" charset="2"/>
              <a:buChar char="Ø"/>
            </a:pPr>
            <a:r>
              <a:rPr lang="en-GB" dirty="0"/>
              <a:t>The best way to change the data type of an existing array, is to make a copy of the array with the astype() method.</a:t>
            </a:r>
          </a:p>
          <a:p>
            <a:pPr>
              <a:buFont typeface="Wingdings" pitchFamily="2" charset="2"/>
              <a:buChar char="Ø"/>
            </a:pPr>
            <a:r>
              <a:rPr lang="en-GB" dirty="0"/>
              <a:t>The as type() function creates a copy of the array, and allows you to specify the data type as a parameter.</a:t>
            </a:r>
          </a:p>
          <a:p>
            <a:pPr>
              <a:buFont typeface="Wingdings" pitchFamily="2" charset="2"/>
              <a:buChar char="Ø"/>
            </a:pPr>
            <a:r>
              <a:rPr lang="en-GB" dirty="0"/>
              <a:t>The data type can be specified using a string, like 'f' for float, '</a:t>
            </a:r>
            <a:r>
              <a:rPr lang="en-GB" dirty="0" err="1"/>
              <a:t>i</a:t>
            </a:r>
            <a:r>
              <a:rPr lang="en-GB" dirty="0"/>
              <a:t>' for integer etc. or you can use the data type directly like float for float and int for integer.</a:t>
            </a:r>
          </a:p>
          <a:p>
            <a:endParaRPr lang="en-GB"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62</a:t>
            </a:fld>
            <a:endParaRPr lang="en-I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sp>
        <p:nvSpPr>
          <p:cNvPr id="3" name="Content Placeholder 2"/>
          <p:cNvSpPr>
            <a:spLocks noGrp="1"/>
          </p:cNvSpPr>
          <p:nvPr>
            <p:ph sz="quarter" idx="1"/>
          </p:nvPr>
        </p:nvSpPr>
        <p:spPr/>
        <p:txBody>
          <a:bodyPr>
            <a:normAutofit fontScale="92500" lnSpcReduction="10000"/>
          </a:bodyPr>
          <a:lstStyle/>
          <a:p>
            <a:pPr>
              <a:buFont typeface="Wingdings" pitchFamily="2" charset="2"/>
              <a:buChar char="Ø"/>
            </a:pPr>
            <a:r>
              <a:rPr lang="en-GB" dirty="0"/>
              <a:t>Change data type from float to integer by using '</a:t>
            </a:r>
            <a:r>
              <a:rPr lang="en-GB" dirty="0" err="1"/>
              <a:t>i</a:t>
            </a:r>
            <a:r>
              <a:rPr lang="en-GB" dirty="0"/>
              <a:t>' as parameter value:</a:t>
            </a:r>
          </a:p>
          <a:p>
            <a:pPr>
              <a:buNone/>
            </a:pPr>
            <a:r>
              <a:rPr lang="en-GB" dirty="0"/>
              <a:t>	</a:t>
            </a:r>
          </a:p>
          <a:p>
            <a:pPr>
              <a:buNone/>
            </a:pPr>
            <a:r>
              <a:rPr lang="en-GB" dirty="0"/>
              <a:t>	import numpy as np</a:t>
            </a:r>
            <a:br>
              <a:rPr lang="en-GB" dirty="0"/>
            </a:br>
            <a:r>
              <a:rPr lang="en-GB" dirty="0"/>
              <a:t>arr = np.array([1.1, 2.1, 3.1]</a:t>
            </a:r>
            <a:br>
              <a:rPr lang="en-GB" dirty="0"/>
            </a:br>
            <a:r>
              <a:rPr lang="en-GB" dirty="0"/>
              <a:t>newarr = arr.astype('</a:t>
            </a:r>
            <a:r>
              <a:rPr lang="en-GB" dirty="0" err="1"/>
              <a:t>i</a:t>
            </a:r>
            <a:r>
              <a:rPr lang="en-GB" dirty="0"/>
              <a:t>')</a:t>
            </a:r>
            <a:br>
              <a:rPr lang="en-GB" dirty="0"/>
            </a:br>
            <a:r>
              <a:rPr lang="en-GB" dirty="0"/>
              <a:t>print(newarr)</a:t>
            </a:r>
            <a:br>
              <a:rPr lang="en-GB" dirty="0"/>
            </a:br>
            <a:r>
              <a:rPr lang="en-GB" dirty="0"/>
              <a:t>print(</a:t>
            </a:r>
            <a:r>
              <a:rPr lang="en-GB" dirty="0" err="1"/>
              <a:t>newarr.dtype</a:t>
            </a:r>
            <a:r>
              <a:rPr lang="en-GB" dirty="0"/>
              <a:t>)</a:t>
            </a:r>
          </a:p>
          <a:p>
            <a:pPr>
              <a:buNone/>
            </a:pPr>
            <a:endParaRPr lang="en-GB" dirty="0"/>
          </a:p>
          <a:p>
            <a:pPr>
              <a:buNone/>
            </a:pPr>
            <a:r>
              <a:rPr lang="en-GB" dirty="0"/>
              <a:t>OutPut:</a:t>
            </a:r>
          </a:p>
          <a:p>
            <a:pPr>
              <a:buNone/>
            </a:pPr>
            <a:endParaRPr lang="en-GB" dirty="0"/>
          </a:p>
          <a:p>
            <a:pPr>
              <a:buNone/>
            </a:pPr>
            <a:endParaRPr lang="en-GB" dirty="0"/>
          </a:p>
          <a:p>
            <a:pPr>
              <a:buNone/>
            </a:pPr>
            <a:br>
              <a:rPr lang="en-GB" dirty="0"/>
            </a:br>
            <a:endParaRPr lang="en-GB" dirty="0"/>
          </a:p>
        </p:txBody>
      </p:sp>
      <p:pic>
        <p:nvPicPr>
          <p:cNvPr id="5" name="Picture 2"/>
          <p:cNvPicPr>
            <a:picLocks noChangeAspect="1" noChangeArrowheads="1"/>
          </p:cNvPicPr>
          <p:nvPr/>
        </p:nvPicPr>
        <p:blipFill>
          <a:blip r:embed="rId2"/>
          <a:srcRect/>
          <a:stretch>
            <a:fillRect/>
          </a:stretch>
        </p:blipFill>
        <p:spPr bwMode="auto">
          <a:xfrm>
            <a:off x="785903" y="5018495"/>
            <a:ext cx="1238840" cy="559345"/>
          </a:xfrm>
          <a:prstGeom prst="rect">
            <a:avLst/>
          </a:prstGeom>
          <a:noFill/>
          <a:ln w="9525">
            <a:noFill/>
            <a:miter lim="800000"/>
            <a:headEnd/>
            <a:tailEnd/>
          </a:ln>
          <a:effectLst/>
        </p:spPr>
      </p:pic>
      <p:sp>
        <p:nvSpPr>
          <p:cNvPr id="6" name="Slide Number Placeholder 5"/>
          <p:cNvSpPr>
            <a:spLocks noGrp="1"/>
          </p:cNvSpPr>
          <p:nvPr>
            <p:ph type="sldNum" sz="quarter" idx="15"/>
          </p:nvPr>
        </p:nvSpPr>
        <p:spPr/>
        <p:txBody>
          <a:bodyPr/>
          <a:lstStyle/>
          <a:p>
            <a:fld id="{61DB8AA3-BBCA-4831-B813-33C5FC3FB5EF}" type="slidenum">
              <a:rPr lang="en-IN" smtClean="0"/>
              <a:pPr/>
              <a:t>63</a:t>
            </a:fld>
            <a:endParaRPr lang="en-I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Example</a:t>
            </a:r>
          </a:p>
        </p:txBody>
      </p:sp>
      <p:sp>
        <p:nvSpPr>
          <p:cNvPr id="3" name="Content Placeholder 2"/>
          <p:cNvSpPr>
            <a:spLocks noGrp="1"/>
          </p:cNvSpPr>
          <p:nvPr>
            <p:ph sz="quarter" idx="1"/>
          </p:nvPr>
        </p:nvSpPr>
        <p:spPr/>
        <p:txBody>
          <a:bodyPr>
            <a:normAutofit/>
          </a:bodyPr>
          <a:lstStyle/>
          <a:p>
            <a:pPr marL="457200" indent="-457200">
              <a:buFont typeface="Wingdings" pitchFamily="2" charset="2"/>
              <a:buChar char="Ø"/>
            </a:pPr>
            <a:r>
              <a:rPr lang="en-GB" dirty="0"/>
              <a:t>Change data type from float to integer by using int as parameter value:</a:t>
            </a:r>
          </a:p>
          <a:p>
            <a:pPr>
              <a:buNone/>
            </a:pPr>
            <a:endParaRPr lang="en-GB" dirty="0"/>
          </a:p>
          <a:p>
            <a:pPr>
              <a:buNone/>
            </a:pPr>
            <a:r>
              <a:rPr lang="en-GB" dirty="0"/>
              <a:t>	import numpy as np</a:t>
            </a:r>
            <a:br>
              <a:rPr lang="en-GB" dirty="0"/>
            </a:br>
            <a:r>
              <a:rPr lang="en-GB" dirty="0"/>
              <a:t>arr = np.array([1.1, 2.1, 3.1])</a:t>
            </a:r>
            <a:br>
              <a:rPr lang="en-GB" dirty="0"/>
            </a:br>
            <a:r>
              <a:rPr lang="en-GB" dirty="0"/>
              <a:t>newarr = arr.astype(int)</a:t>
            </a:r>
            <a:br>
              <a:rPr lang="en-GB" dirty="0"/>
            </a:br>
            <a:r>
              <a:rPr lang="en-GB" dirty="0"/>
              <a:t>print(newarr)</a:t>
            </a:r>
            <a:br>
              <a:rPr lang="en-GB" dirty="0"/>
            </a:br>
            <a:r>
              <a:rPr lang="en-GB" dirty="0"/>
              <a:t>print(</a:t>
            </a:r>
            <a:r>
              <a:rPr lang="en-GB" dirty="0" err="1"/>
              <a:t>newarr.dtype</a:t>
            </a:r>
            <a:r>
              <a:rPr lang="en-GB" dirty="0"/>
              <a:t>)</a:t>
            </a:r>
          </a:p>
          <a:p>
            <a:pPr>
              <a:buNone/>
            </a:pPr>
            <a:endParaRPr lang="en-GB" dirty="0"/>
          </a:p>
          <a:p>
            <a:pPr>
              <a:buNone/>
            </a:pPr>
            <a:r>
              <a:rPr lang="en-GB" dirty="0"/>
              <a:t>OutPut:</a:t>
            </a:r>
          </a:p>
          <a:p>
            <a:pPr>
              <a:buNone/>
            </a:pPr>
            <a:br>
              <a:rPr lang="en-GB" dirty="0"/>
            </a:br>
            <a:endParaRPr lang="en-GB" dirty="0"/>
          </a:p>
        </p:txBody>
      </p:sp>
      <p:pic>
        <p:nvPicPr>
          <p:cNvPr id="5" name="Picture 2"/>
          <p:cNvPicPr>
            <a:picLocks noChangeAspect="1" noChangeArrowheads="1"/>
          </p:cNvPicPr>
          <p:nvPr/>
        </p:nvPicPr>
        <p:blipFill>
          <a:blip r:embed="rId2"/>
          <a:srcRect/>
          <a:stretch>
            <a:fillRect/>
          </a:stretch>
        </p:blipFill>
        <p:spPr bwMode="auto">
          <a:xfrm>
            <a:off x="686027" y="5823629"/>
            <a:ext cx="1273402" cy="720861"/>
          </a:xfrm>
          <a:prstGeom prst="rect">
            <a:avLst/>
          </a:prstGeom>
          <a:noFill/>
          <a:ln w="9525">
            <a:noFill/>
            <a:miter lim="800000"/>
            <a:headEnd/>
            <a:tailEnd/>
          </a:ln>
          <a:effectLst/>
        </p:spPr>
      </p:pic>
      <p:sp>
        <p:nvSpPr>
          <p:cNvPr id="6" name="Slide Number Placeholder 5"/>
          <p:cNvSpPr>
            <a:spLocks noGrp="1"/>
          </p:cNvSpPr>
          <p:nvPr>
            <p:ph type="sldNum" sz="quarter" idx="15"/>
          </p:nvPr>
        </p:nvSpPr>
        <p:spPr/>
        <p:txBody>
          <a:bodyPr/>
          <a:lstStyle/>
          <a:p>
            <a:fld id="{61DB8AA3-BBCA-4831-B813-33C5FC3FB5EF}" type="slidenum">
              <a:rPr lang="en-IN" smtClean="0"/>
              <a:pPr/>
              <a:t>64</a:t>
            </a:fld>
            <a:endParaRPr lang="en-I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sp>
        <p:nvSpPr>
          <p:cNvPr id="3" name="Content Placeholder 2"/>
          <p:cNvSpPr>
            <a:spLocks noGrp="1"/>
          </p:cNvSpPr>
          <p:nvPr>
            <p:ph sz="quarter" idx="1"/>
          </p:nvPr>
        </p:nvSpPr>
        <p:spPr/>
        <p:txBody>
          <a:bodyPr>
            <a:normAutofit lnSpcReduction="10000"/>
          </a:bodyPr>
          <a:lstStyle/>
          <a:p>
            <a:pPr>
              <a:buFont typeface="Wingdings" pitchFamily="2" charset="2"/>
              <a:buChar char="Ø"/>
            </a:pPr>
            <a:r>
              <a:rPr lang="en-GB" dirty="0"/>
              <a:t>Change data type from integer to boolean:</a:t>
            </a:r>
          </a:p>
          <a:p>
            <a:pPr>
              <a:buNone/>
            </a:pPr>
            <a:r>
              <a:rPr lang="en-GB" dirty="0"/>
              <a:t>	</a:t>
            </a:r>
          </a:p>
          <a:p>
            <a:pPr>
              <a:buNone/>
            </a:pPr>
            <a:r>
              <a:rPr lang="en-GB" dirty="0"/>
              <a:t>	import numpy as np</a:t>
            </a:r>
            <a:br>
              <a:rPr lang="en-GB" dirty="0"/>
            </a:br>
            <a:r>
              <a:rPr lang="en-GB" dirty="0"/>
              <a:t>arr = np.array([1, 0, 3])</a:t>
            </a:r>
            <a:br>
              <a:rPr lang="en-GB" dirty="0"/>
            </a:br>
            <a:r>
              <a:rPr lang="en-GB" dirty="0"/>
              <a:t>newarr = arr.astype(</a:t>
            </a:r>
            <a:r>
              <a:rPr lang="en-GB" dirty="0" err="1"/>
              <a:t>bool</a:t>
            </a:r>
            <a:r>
              <a:rPr lang="en-GB" dirty="0"/>
              <a:t>)</a:t>
            </a:r>
            <a:br>
              <a:rPr lang="en-GB" dirty="0"/>
            </a:br>
            <a:r>
              <a:rPr lang="en-GB" dirty="0"/>
              <a:t>print(newarr)</a:t>
            </a:r>
            <a:br>
              <a:rPr lang="en-GB" dirty="0"/>
            </a:br>
            <a:r>
              <a:rPr lang="en-GB" dirty="0"/>
              <a:t>print(</a:t>
            </a:r>
            <a:r>
              <a:rPr lang="en-GB" dirty="0" err="1"/>
              <a:t>newarr.dtype</a:t>
            </a:r>
            <a:r>
              <a:rPr lang="en-GB" dirty="0"/>
              <a:t>)</a:t>
            </a:r>
          </a:p>
          <a:p>
            <a:pPr>
              <a:buNone/>
            </a:pPr>
            <a:endParaRPr lang="en-GB" dirty="0"/>
          </a:p>
          <a:p>
            <a:pPr>
              <a:buNone/>
            </a:pPr>
            <a:r>
              <a:rPr lang="en-GB" dirty="0"/>
              <a:t>OutPut:</a:t>
            </a:r>
          </a:p>
          <a:p>
            <a:pPr>
              <a:buNone/>
            </a:pPr>
            <a:endParaRPr lang="en-GB" dirty="0"/>
          </a:p>
          <a:p>
            <a:pPr>
              <a:buNone/>
            </a:pPr>
            <a:br>
              <a:rPr lang="en-GB" dirty="0"/>
            </a:br>
            <a:endParaRPr lang="en-GB" dirty="0"/>
          </a:p>
        </p:txBody>
      </p:sp>
      <p:pic>
        <p:nvPicPr>
          <p:cNvPr id="5" name="Picture 2"/>
          <p:cNvPicPr>
            <a:picLocks noChangeAspect="1" noChangeArrowheads="1"/>
          </p:cNvPicPr>
          <p:nvPr/>
        </p:nvPicPr>
        <p:blipFill>
          <a:blip r:embed="rId2"/>
          <a:srcRect/>
          <a:stretch>
            <a:fillRect/>
          </a:stretch>
        </p:blipFill>
        <p:spPr bwMode="auto">
          <a:xfrm>
            <a:off x="817879" y="5180011"/>
            <a:ext cx="2212703" cy="659085"/>
          </a:xfrm>
          <a:prstGeom prst="rect">
            <a:avLst/>
          </a:prstGeom>
          <a:noFill/>
          <a:ln w="9525">
            <a:noFill/>
            <a:miter lim="800000"/>
            <a:headEnd/>
            <a:tailEnd/>
          </a:ln>
          <a:effectLst/>
        </p:spPr>
      </p:pic>
      <p:sp>
        <p:nvSpPr>
          <p:cNvPr id="6" name="Slide Number Placeholder 5"/>
          <p:cNvSpPr>
            <a:spLocks noGrp="1"/>
          </p:cNvSpPr>
          <p:nvPr>
            <p:ph type="sldNum" sz="quarter" idx="15"/>
          </p:nvPr>
        </p:nvSpPr>
        <p:spPr/>
        <p:txBody>
          <a:bodyPr/>
          <a:lstStyle/>
          <a:p>
            <a:fld id="{61DB8AA3-BBCA-4831-B813-33C5FC3FB5EF}" type="slidenum">
              <a:rPr lang="en-IN" smtClean="0"/>
              <a:pPr/>
              <a:t>65</a:t>
            </a:fld>
            <a:endParaRPr lang="en-I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NumPy Array Copy vs View</a:t>
            </a:r>
          </a:p>
        </p:txBody>
      </p:sp>
      <p:sp>
        <p:nvSpPr>
          <p:cNvPr id="3" name="Content Placeholder 2"/>
          <p:cNvSpPr>
            <a:spLocks noGrp="1"/>
          </p:cNvSpPr>
          <p:nvPr>
            <p:ph sz="quarter" idx="1"/>
          </p:nvPr>
        </p:nvSpPr>
        <p:spPr/>
        <p:txBody>
          <a:bodyPr/>
          <a:lstStyle/>
          <a:p>
            <a:pPr>
              <a:buFont typeface="Wingdings" pitchFamily="2" charset="2"/>
              <a:buChar char="Ø"/>
            </a:pPr>
            <a:r>
              <a:rPr lang="en-GB" dirty="0"/>
              <a:t>The Difference Between Copy and View</a:t>
            </a:r>
          </a:p>
          <a:p>
            <a:pPr>
              <a:buFont typeface="Wingdings" pitchFamily="2" charset="2"/>
              <a:buChar char="Ø"/>
            </a:pPr>
            <a:r>
              <a:rPr lang="en-GB" dirty="0"/>
              <a:t>The main difference between a copy and a view of an array is that the copy is a new array, and the view is just a view of the original array.</a:t>
            </a:r>
          </a:p>
          <a:p>
            <a:pPr>
              <a:buFont typeface="Wingdings" pitchFamily="2" charset="2"/>
              <a:buChar char="Ø"/>
            </a:pPr>
            <a:r>
              <a:rPr lang="en-GB" dirty="0"/>
              <a:t>The copy </a:t>
            </a:r>
            <a:r>
              <a:rPr lang="en-GB" i="1" dirty="0"/>
              <a:t>owns</a:t>
            </a:r>
            <a:r>
              <a:rPr lang="en-GB" dirty="0"/>
              <a:t> the data and any changes made to the copy will not affect original array, and any changes made to the original array will not affect the copy.</a:t>
            </a:r>
          </a:p>
          <a:p>
            <a:pPr>
              <a:buFont typeface="Wingdings" pitchFamily="2" charset="2"/>
              <a:buChar char="Ø"/>
            </a:pPr>
            <a:r>
              <a:rPr lang="en-GB" dirty="0"/>
              <a:t>The view </a:t>
            </a:r>
            <a:r>
              <a:rPr lang="en-GB" i="1" dirty="0"/>
              <a:t>does not own</a:t>
            </a:r>
            <a:r>
              <a:rPr lang="en-GB" dirty="0"/>
              <a:t> the data and any changes made to the view will affect the original array, and any changes made to the original array will affect the view.</a:t>
            </a:r>
          </a:p>
          <a:p>
            <a:endParaRPr lang="en-GB"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66</a:t>
            </a:fld>
            <a:endParaRPr lang="en-I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COPY</a:t>
            </a:r>
          </a:p>
        </p:txBody>
      </p:sp>
      <p:sp>
        <p:nvSpPr>
          <p:cNvPr id="3" name="Content Placeholder 2"/>
          <p:cNvSpPr>
            <a:spLocks noGrp="1"/>
          </p:cNvSpPr>
          <p:nvPr>
            <p:ph sz="quarter" idx="1"/>
          </p:nvPr>
        </p:nvSpPr>
        <p:spPr/>
        <p:txBody>
          <a:bodyPr/>
          <a:lstStyle/>
          <a:p>
            <a:pPr>
              <a:buFont typeface="Wingdings" pitchFamily="2" charset="2"/>
              <a:buChar char="v"/>
            </a:pPr>
            <a:r>
              <a:rPr lang="en-GB" dirty="0"/>
              <a:t>Example</a:t>
            </a:r>
          </a:p>
          <a:p>
            <a:pPr>
              <a:buFont typeface="Wingdings" pitchFamily="2" charset="2"/>
              <a:buChar char="Ø"/>
            </a:pPr>
            <a:r>
              <a:rPr lang="en-GB" dirty="0"/>
              <a:t>Make a copy, change the original array, and display both arrays:</a:t>
            </a:r>
          </a:p>
          <a:p>
            <a:pPr>
              <a:buNone/>
            </a:pPr>
            <a:endParaRPr lang="en-GB" dirty="0"/>
          </a:p>
          <a:p>
            <a:pPr>
              <a:buNone/>
            </a:pPr>
            <a:r>
              <a:rPr lang="en-GB" dirty="0"/>
              <a:t>	import numpy as np</a:t>
            </a:r>
            <a:br>
              <a:rPr lang="en-GB" dirty="0"/>
            </a:br>
            <a:r>
              <a:rPr lang="en-GB" dirty="0"/>
              <a:t>arr = np.array([1, 2, 3, 4, 5])</a:t>
            </a:r>
            <a:br>
              <a:rPr lang="en-GB" dirty="0"/>
            </a:br>
            <a:r>
              <a:rPr lang="en-GB" dirty="0"/>
              <a:t>x = arr.copy()</a:t>
            </a:r>
            <a:br>
              <a:rPr lang="en-GB" dirty="0"/>
            </a:br>
            <a:r>
              <a:rPr lang="en-GB" dirty="0"/>
              <a:t>arr[0] = 42</a:t>
            </a:r>
            <a:br>
              <a:rPr lang="en-GB" dirty="0"/>
            </a:br>
            <a:r>
              <a:rPr lang="en-GB" dirty="0"/>
              <a:t>print(arr)</a:t>
            </a:r>
            <a:br>
              <a:rPr lang="en-GB" dirty="0"/>
            </a:br>
            <a:r>
              <a:rPr lang="en-GB" dirty="0"/>
              <a:t>print(x)</a:t>
            </a:r>
          </a:p>
          <a:p>
            <a:pPr>
              <a:buNone/>
            </a:pPr>
            <a:r>
              <a:rPr lang="en-GB" dirty="0"/>
              <a:t>OutPut:</a:t>
            </a:r>
          </a:p>
          <a:p>
            <a:pPr>
              <a:buNone/>
            </a:pPr>
            <a:endParaRPr lang="en-GB" dirty="0"/>
          </a:p>
          <a:p>
            <a:endParaRPr lang="en-GB" dirty="0"/>
          </a:p>
        </p:txBody>
      </p:sp>
      <p:pic>
        <p:nvPicPr>
          <p:cNvPr id="5" name="Picture 2"/>
          <p:cNvPicPr>
            <a:picLocks noChangeAspect="1" noChangeArrowheads="1"/>
          </p:cNvPicPr>
          <p:nvPr/>
        </p:nvPicPr>
        <p:blipFill>
          <a:blip r:embed="rId2"/>
          <a:srcRect/>
          <a:stretch>
            <a:fillRect/>
          </a:stretch>
        </p:blipFill>
        <p:spPr bwMode="auto">
          <a:xfrm>
            <a:off x="798965" y="5871120"/>
            <a:ext cx="2910886" cy="621120"/>
          </a:xfrm>
          <a:prstGeom prst="rect">
            <a:avLst/>
          </a:prstGeom>
          <a:noFill/>
          <a:ln w="9525">
            <a:noFill/>
            <a:miter lim="800000"/>
            <a:headEnd/>
            <a:tailEnd/>
          </a:ln>
          <a:effectLst/>
        </p:spPr>
      </p:pic>
      <p:sp>
        <p:nvSpPr>
          <p:cNvPr id="6" name="Slide Number Placeholder 5"/>
          <p:cNvSpPr>
            <a:spLocks noGrp="1"/>
          </p:cNvSpPr>
          <p:nvPr>
            <p:ph type="sldNum" sz="quarter" idx="15"/>
          </p:nvPr>
        </p:nvSpPr>
        <p:spPr/>
        <p:txBody>
          <a:bodyPr/>
          <a:lstStyle/>
          <a:p>
            <a:fld id="{61DB8AA3-BBCA-4831-B813-33C5FC3FB5EF}" type="slidenum">
              <a:rPr lang="en-IN" smtClean="0"/>
              <a:pPr/>
              <a:t>67</a:t>
            </a:fld>
            <a:endParaRPr lang="en-I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VIEW</a:t>
            </a:r>
          </a:p>
        </p:txBody>
      </p:sp>
      <p:sp>
        <p:nvSpPr>
          <p:cNvPr id="3" name="Content Placeholder 2"/>
          <p:cNvSpPr>
            <a:spLocks noGrp="1"/>
          </p:cNvSpPr>
          <p:nvPr>
            <p:ph sz="quarter" idx="1"/>
          </p:nvPr>
        </p:nvSpPr>
        <p:spPr/>
        <p:txBody>
          <a:bodyPr/>
          <a:lstStyle/>
          <a:p>
            <a:pPr>
              <a:buFont typeface="Wingdings" pitchFamily="2" charset="2"/>
              <a:buChar char="v"/>
            </a:pPr>
            <a:r>
              <a:rPr lang="en-GB" dirty="0"/>
              <a:t>Example</a:t>
            </a:r>
          </a:p>
          <a:p>
            <a:pPr>
              <a:buFont typeface="Wingdings" pitchFamily="2" charset="2"/>
              <a:buChar char="Ø"/>
            </a:pPr>
            <a:r>
              <a:rPr lang="en-GB" dirty="0"/>
              <a:t>Make a view, change the original array, and display both arrays:</a:t>
            </a:r>
          </a:p>
          <a:p>
            <a:pPr>
              <a:buNone/>
            </a:pPr>
            <a:r>
              <a:rPr lang="en-GB" dirty="0"/>
              <a:t>	import numpy as np</a:t>
            </a:r>
            <a:br>
              <a:rPr lang="en-GB" dirty="0"/>
            </a:br>
            <a:r>
              <a:rPr lang="en-GB" dirty="0"/>
              <a:t>arr = np.array([1, 2, 3, 4, 5])</a:t>
            </a:r>
            <a:br>
              <a:rPr lang="en-GB" dirty="0"/>
            </a:br>
            <a:r>
              <a:rPr lang="en-GB" dirty="0"/>
              <a:t>x = arr.view()</a:t>
            </a:r>
            <a:br>
              <a:rPr lang="en-GB" dirty="0"/>
            </a:br>
            <a:r>
              <a:rPr lang="en-GB" dirty="0"/>
              <a:t>arr[0] = 42</a:t>
            </a:r>
            <a:br>
              <a:rPr lang="en-GB" dirty="0"/>
            </a:br>
            <a:r>
              <a:rPr lang="en-GB" dirty="0"/>
              <a:t>print(arr)</a:t>
            </a:r>
            <a:br>
              <a:rPr lang="en-GB" dirty="0"/>
            </a:br>
            <a:r>
              <a:rPr lang="en-GB" dirty="0"/>
              <a:t>print(x)</a:t>
            </a:r>
          </a:p>
          <a:p>
            <a:endParaRPr lang="en-GB" dirty="0"/>
          </a:p>
          <a:p>
            <a:pPr>
              <a:buNone/>
            </a:pPr>
            <a:r>
              <a:rPr lang="en-GB" dirty="0"/>
              <a:t>OutPut:</a:t>
            </a:r>
          </a:p>
          <a:p>
            <a:pPr>
              <a:buNone/>
            </a:pPr>
            <a:endParaRPr lang="en-GB" dirty="0"/>
          </a:p>
        </p:txBody>
      </p:sp>
      <p:pic>
        <p:nvPicPr>
          <p:cNvPr id="6" name="Picture 3"/>
          <p:cNvPicPr>
            <a:picLocks noChangeAspect="1" noChangeArrowheads="1"/>
          </p:cNvPicPr>
          <p:nvPr/>
        </p:nvPicPr>
        <p:blipFill>
          <a:blip r:embed="rId2"/>
          <a:srcRect/>
          <a:stretch>
            <a:fillRect/>
          </a:stretch>
        </p:blipFill>
        <p:spPr bwMode="auto">
          <a:xfrm>
            <a:off x="714375" y="5865221"/>
            <a:ext cx="1989636" cy="613955"/>
          </a:xfrm>
          <a:prstGeom prst="rect">
            <a:avLst/>
          </a:prstGeom>
          <a:noFill/>
          <a:ln w="9525">
            <a:noFill/>
            <a:miter lim="800000"/>
            <a:headEnd/>
            <a:tailEnd/>
          </a:ln>
          <a:effectLst/>
        </p:spPr>
      </p:pic>
      <p:sp>
        <p:nvSpPr>
          <p:cNvPr id="5" name="Slide Number Placeholder 4"/>
          <p:cNvSpPr>
            <a:spLocks noGrp="1"/>
          </p:cNvSpPr>
          <p:nvPr>
            <p:ph type="sldNum" sz="quarter" idx="15"/>
          </p:nvPr>
        </p:nvSpPr>
        <p:spPr/>
        <p:txBody>
          <a:bodyPr/>
          <a:lstStyle/>
          <a:p>
            <a:fld id="{61DB8AA3-BBCA-4831-B813-33C5FC3FB5EF}" type="slidenum">
              <a:rPr lang="en-IN" smtClean="0"/>
              <a:pPr/>
              <a:t>68</a:t>
            </a:fld>
            <a:endParaRPr lang="en-I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Make Changes in the VIEW:</a:t>
            </a:r>
          </a:p>
        </p:txBody>
      </p:sp>
      <p:sp>
        <p:nvSpPr>
          <p:cNvPr id="3" name="Content Placeholder 2"/>
          <p:cNvSpPr>
            <a:spLocks noGrp="1"/>
          </p:cNvSpPr>
          <p:nvPr>
            <p:ph sz="quarter" idx="1"/>
          </p:nvPr>
        </p:nvSpPr>
        <p:spPr/>
        <p:txBody>
          <a:bodyPr>
            <a:normAutofit lnSpcReduction="10000"/>
          </a:bodyPr>
          <a:lstStyle/>
          <a:p>
            <a:pPr>
              <a:buFont typeface="Wingdings" pitchFamily="2" charset="2"/>
              <a:buChar char="v"/>
            </a:pPr>
            <a:r>
              <a:rPr lang="en-GB" dirty="0"/>
              <a:t>Example</a:t>
            </a:r>
          </a:p>
          <a:p>
            <a:pPr>
              <a:buFont typeface="Wingdings" pitchFamily="2" charset="2"/>
              <a:buChar char="Ø"/>
            </a:pPr>
            <a:r>
              <a:rPr lang="en-GB" dirty="0"/>
              <a:t>Make a view, change the view, and display both arrays:</a:t>
            </a:r>
          </a:p>
          <a:p>
            <a:pPr>
              <a:buNone/>
            </a:pPr>
            <a:r>
              <a:rPr lang="en-GB" dirty="0"/>
              <a:t>	</a:t>
            </a:r>
          </a:p>
          <a:p>
            <a:pPr>
              <a:buNone/>
            </a:pPr>
            <a:r>
              <a:rPr lang="en-GB" dirty="0"/>
              <a:t>	import numpy as np</a:t>
            </a:r>
            <a:br>
              <a:rPr lang="en-GB" dirty="0"/>
            </a:br>
            <a:r>
              <a:rPr lang="en-GB" dirty="0"/>
              <a:t>arr = np.array([1, 2, 3, 4, 5])</a:t>
            </a:r>
            <a:br>
              <a:rPr lang="en-GB" dirty="0"/>
            </a:br>
            <a:r>
              <a:rPr lang="en-GB" dirty="0"/>
              <a:t>x = arr.view()</a:t>
            </a:r>
            <a:br>
              <a:rPr lang="en-GB" dirty="0"/>
            </a:br>
            <a:r>
              <a:rPr lang="en-GB" dirty="0"/>
              <a:t>x[0] = 31</a:t>
            </a:r>
            <a:br>
              <a:rPr lang="en-GB" dirty="0"/>
            </a:br>
            <a:r>
              <a:rPr lang="en-GB" dirty="0"/>
              <a:t>print(arr)</a:t>
            </a:r>
            <a:br>
              <a:rPr lang="en-GB" dirty="0"/>
            </a:br>
            <a:r>
              <a:rPr lang="en-GB" dirty="0"/>
              <a:t>print(x)</a:t>
            </a:r>
          </a:p>
          <a:p>
            <a:pPr>
              <a:buNone/>
            </a:pPr>
            <a:r>
              <a:rPr lang="en-GB" dirty="0"/>
              <a:t>OutPut:</a:t>
            </a:r>
          </a:p>
          <a:p>
            <a:pPr>
              <a:buNone/>
            </a:pPr>
            <a:endParaRPr lang="en-GB" dirty="0"/>
          </a:p>
          <a:p>
            <a:pPr>
              <a:buNone/>
            </a:pPr>
            <a:br>
              <a:rPr lang="en-GB" dirty="0"/>
            </a:br>
            <a:endParaRPr lang="en-GB" dirty="0"/>
          </a:p>
        </p:txBody>
      </p:sp>
      <p:pic>
        <p:nvPicPr>
          <p:cNvPr id="5" name="Picture 2"/>
          <p:cNvPicPr>
            <a:picLocks noChangeAspect="1" noChangeArrowheads="1"/>
          </p:cNvPicPr>
          <p:nvPr/>
        </p:nvPicPr>
        <p:blipFill>
          <a:blip r:embed="rId2"/>
          <a:srcRect/>
          <a:stretch>
            <a:fillRect/>
          </a:stretch>
        </p:blipFill>
        <p:spPr bwMode="auto">
          <a:xfrm>
            <a:off x="790937" y="5413782"/>
            <a:ext cx="1390650" cy="590550"/>
          </a:xfrm>
          <a:prstGeom prst="rect">
            <a:avLst/>
          </a:prstGeom>
          <a:noFill/>
          <a:ln w="9525">
            <a:noFill/>
            <a:miter lim="800000"/>
            <a:headEnd/>
            <a:tailEnd/>
          </a:ln>
          <a:effectLst/>
        </p:spPr>
      </p:pic>
      <p:sp>
        <p:nvSpPr>
          <p:cNvPr id="6" name="Slide Number Placeholder 5"/>
          <p:cNvSpPr>
            <a:spLocks noGrp="1"/>
          </p:cNvSpPr>
          <p:nvPr>
            <p:ph type="sldNum" sz="quarter" idx="15"/>
          </p:nvPr>
        </p:nvSpPr>
        <p:spPr/>
        <p:txBody>
          <a:bodyPr/>
          <a:lstStyle/>
          <a:p>
            <a:fld id="{61DB8AA3-BBCA-4831-B813-33C5FC3FB5EF}" type="slidenum">
              <a:rPr lang="en-IN" smtClean="0"/>
              <a:pPr/>
              <a:t>69</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498AE32-AB5C-48CC-8135-ED971E1596A2}"/>
              </a:ext>
            </a:extLst>
          </p:cNvPr>
          <p:cNvSpPr>
            <a:spLocks noGrp="1" noChangeArrowheads="1"/>
          </p:cNvSpPr>
          <p:nvPr>
            <p:ph type="title"/>
          </p:nvPr>
        </p:nvSpPr>
        <p:spPr bwMode="auto">
          <a:xfrm>
            <a:off x="838199" y="12244"/>
            <a:ext cx="6063115"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br>
              <a:rPr lang="en-IN" sz="2800" b="0" i="0" dirty="0">
                <a:solidFill>
                  <a:srgbClr val="000000"/>
                </a:solidFill>
                <a:effectLst/>
                <a:latin typeface="Segoe UI" panose="020B0502040204020203" pitchFamily="34" charset="0"/>
              </a:rPr>
            </a:br>
            <a:r>
              <a:rPr lang="en-IN" sz="2800" b="0" i="0" dirty="0">
                <a:solidFill>
                  <a:srgbClr val="000000"/>
                </a:solidFill>
                <a:effectLst/>
                <a:latin typeface="Segoe UI" panose="020B0502040204020203" pitchFamily="34" charset="0"/>
              </a:rPr>
              <a:t>Checking NumPy Version</a:t>
            </a:r>
            <a:br>
              <a:rPr lang="en-IN" sz="2800" b="0" i="0" dirty="0">
                <a:solidFill>
                  <a:srgbClr val="000000"/>
                </a:solidFill>
                <a:effectLst/>
                <a:latin typeface="Segoe UI" panose="020B0502040204020203" pitchFamily="34" charset="0"/>
              </a:rPr>
            </a:br>
            <a:br>
              <a:rPr lang="en-IN" sz="2800" dirty="0"/>
            </a:br>
            <a:br>
              <a:rPr kumimoji="0" lang="en-US" altLang="en-US" sz="2800" b="0" i="0" u="none" strike="noStrike" cap="none" normalizeH="0" baseline="0" dirty="0">
                <a:ln>
                  <a:noFill/>
                </a:ln>
                <a:solidFill>
                  <a:srgbClr val="000000"/>
                </a:solidFill>
                <a:effectLst/>
                <a:latin typeface="Verdana" panose="020B0604030504040204" pitchFamily="34"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22E7494-2DC6-4A3A-AA52-1BC333013FB9}"/>
              </a:ext>
            </a:extLst>
          </p:cNvPr>
          <p:cNvSpPr>
            <a:spLocks noGrp="1" noChangeArrowheads="1"/>
          </p:cNvSpPr>
          <p:nvPr>
            <p:ph sz="quarter" idx="1"/>
          </p:nvPr>
        </p:nvSpPr>
        <p:spPr bwMode="auto">
          <a:xfrm>
            <a:off x="838200" y="1133385"/>
            <a:ext cx="8912192" cy="38595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000000"/>
                </a:solidFill>
                <a:effectLst/>
                <a:latin typeface="Verdana" panose="020B0604030504040204" pitchFamily="34" charset="0"/>
              </a:rPr>
              <a:t>The version string is stored under </a:t>
            </a:r>
            <a:r>
              <a:rPr kumimoji="0" lang="en-US" altLang="en-US" sz="2000" b="0" i="0" u="none" strike="noStrike" cap="none" normalizeH="0" baseline="0" dirty="0">
                <a:ln>
                  <a:noFill/>
                </a:ln>
                <a:solidFill>
                  <a:srgbClr val="DC143C"/>
                </a:solidFill>
                <a:effectLst/>
                <a:latin typeface="Consolas" panose="020B0609020204030204" pitchFamily="49" charset="0"/>
              </a:rPr>
              <a:t>__version__</a:t>
            </a:r>
            <a:r>
              <a:rPr kumimoji="0" lang="en-US" altLang="en-US" sz="2000" b="0" i="0" u="none" strike="noStrike" cap="none" normalizeH="0" baseline="0" dirty="0">
                <a:ln>
                  <a:noFill/>
                </a:ln>
                <a:solidFill>
                  <a:srgbClr val="000000"/>
                </a:solidFill>
                <a:effectLst/>
                <a:latin typeface="Verdana" panose="020B0604030504040204" pitchFamily="34" charset="0"/>
              </a:rPr>
              <a:t> attribute.</a:t>
            </a:r>
            <a:endParaRPr lang="en-US" altLang="en-US" sz="2000" dirty="0"/>
          </a:p>
          <a:p>
            <a:pPr marL="0" marR="0" lvl="0" indent="0" defTabSz="914400" rtl="0" eaLnBrk="0" fontAlgn="base" latinLnBrk="0" hangingPunct="0">
              <a:lnSpc>
                <a:spcPct val="100000"/>
              </a:lnSpc>
              <a:spcBef>
                <a:spcPct val="0"/>
              </a:spcBef>
              <a:spcAft>
                <a:spcPct val="0"/>
              </a:spcAft>
              <a:buClrTx/>
              <a:buSzTx/>
              <a:buFontTx/>
              <a:buNone/>
              <a:tabLst/>
            </a:pPr>
            <a:endParaRPr lang="en-US" sz="2000" b="0" i="0" dirty="0">
              <a:solidFill>
                <a:srgbClr val="000000"/>
              </a:solidFill>
              <a:effectLst/>
              <a:latin typeface="Segoe UI" panose="020B0502040204020203"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lang="en-IN" sz="2000" b="0" i="0" dirty="0">
                <a:solidFill>
                  <a:srgbClr val="000000"/>
                </a:solidFill>
                <a:effectLst/>
                <a:latin typeface="Segoe UI" panose="020B0502040204020203" pitchFamily="34" charset="0"/>
              </a:rPr>
              <a:t>Example:</a:t>
            </a:r>
          </a:p>
          <a:p>
            <a:pPr algn="l">
              <a:buFont typeface="Wingdings" panose="05000000000000000000" pitchFamily="2" charset="2"/>
              <a:buChar char="Ø"/>
            </a:pPr>
            <a:r>
              <a:rPr lang="en-US" sz="2000" b="0" i="0" dirty="0">
                <a:solidFill>
                  <a:srgbClr val="0000CD"/>
                </a:solidFill>
                <a:effectLst/>
                <a:latin typeface="Consolas" panose="020B0609020204030204" pitchFamily="49" charset="0"/>
              </a:rPr>
              <a:t>import</a:t>
            </a:r>
            <a:r>
              <a:rPr lang="en-US" sz="2000" b="0" i="0" dirty="0">
                <a:solidFill>
                  <a:srgbClr val="000000"/>
                </a:solidFill>
                <a:effectLst/>
                <a:latin typeface="Consolas" panose="020B0609020204030204" pitchFamily="49" charset="0"/>
              </a:rPr>
              <a:t> numpy </a:t>
            </a:r>
            <a:r>
              <a:rPr lang="en-US" sz="2000" b="0" i="0" dirty="0">
                <a:solidFill>
                  <a:srgbClr val="0000CD"/>
                </a:solidFill>
                <a:effectLst/>
                <a:latin typeface="Consolas" panose="020B0609020204030204" pitchFamily="49" charset="0"/>
              </a:rPr>
              <a:t>as</a:t>
            </a:r>
            <a:r>
              <a:rPr lang="en-US" sz="2000" b="0" i="0" dirty="0">
                <a:solidFill>
                  <a:srgbClr val="000000"/>
                </a:solidFill>
                <a:effectLst/>
                <a:latin typeface="Consolas" panose="020B0609020204030204" pitchFamily="49" charset="0"/>
              </a:rPr>
              <a:t> np</a:t>
            </a:r>
            <a:br>
              <a:rPr lang="en-US" sz="2000" b="0" i="0" dirty="0">
                <a:solidFill>
                  <a:srgbClr val="000000"/>
                </a:solidFill>
                <a:effectLst/>
                <a:latin typeface="Consolas" panose="020B0609020204030204" pitchFamily="49" charset="0"/>
              </a:rPr>
            </a:br>
            <a:br>
              <a:rPr lang="en-US" sz="2000" b="0" i="0" dirty="0">
                <a:solidFill>
                  <a:srgbClr val="000000"/>
                </a:solidFill>
                <a:effectLst/>
                <a:latin typeface="Consolas" panose="020B0609020204030204" pitchFamily="49" charset="0"/>
              </a:rPr>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(np.__version__)</a:t>
            </a:r>
          </a:p>
          <a:p>
            <a:pPr marL="0" indent="0" algn="l">
              <a:buNone/>
            </a:pPr>
            <a:endParaRPr lang="en-US" sz="2000" dirty="0">
              <a:solidFill>
                <a:srgbClr val="000000"/>
              </a:solidFill>
              <a:latin typeface="Consolas" panose="020B0609020204030204" pitchFamily="49" charset="0"/>
            </a:endParaRPr>
          </a:p>
          <a:p>
            <a:pPr marL="0" indent="0" algn="l">
              <a:buNone/>
            </a:pPr>
            <a:r>
              <a:rPr lang="en-US" sz="2400" dirty="0">
                <a:solidFill>
                  <a:srgbClr val="000000"/>
                </a:solidFill>
                <a:latin typeface="+mn-lt"/>
              </a:rPr>
              <a:t>Out Put:</a:t>
            </a:r>
          </a:p>
          <a:p>
            <a:pPr marL="0" indent="0" algn="l">
              <a:buNone/>
            </a:pPr>
            <a:br>
              <a:rPr lang="en-US" sz="2400" dirty="0">
                <a:latin typeface="+mn-lt"/>
              </a:rPr>
            </a:br>
            <a:endParaRPr lang="en-IN" sz="2400" b="0" i="0" dirty="0">
              <a:solidFill>
                <a:srgbClr val="000000"/>
              </a:solidFill>
              <a:effectLst/>
              <a:latin typeface="+mn-lt"/>
            </a:endParaRPr>
          </a:p>
          <a:p>
            <a:pPr marL="0" marR="0" lvl="0" indent="0" defTabSz="914400" rtl="0" eaLnBrk="0" fontAlgn="base" latinLnBrk="0" hangingPunct="0">
              <a:lnSpc>
                <a:spcPct val="100000"/>
              </a:lnSpc>
              <a:spcBef>
                <a:spcPct val="0"/>
              </a:spcBef>
              <a:spcAft>
                <a:spcPct val="0"/>
              </a:spcAft>
              <a:buClrTx/>
              <a:buSzTx/>
              <a:buFontTx/>
              <a:buNone/>
              <a:tabLst/>
            </a:pPr>
            <a:br>
              <a:rPr lang="en-IN" sz="2400" dirty="0">
                <a:latin typeface="+mn-lt"/>
              </a:rPr>
            </a:br>
            <a:endParaRPr kumimoji="0" lang="en-US" altLang="en-US" sz="2400" b="0" i="0" u="none" strike="noStrike" cap="none" normalizeH="0" baseline="0" dirty="0">
              <a:ln>
                <a:noFill/>
              </a:ln>
              <a:solidFill>
                <a:schemeClr val="tx1"/>
              </a:solidFill>
              <a:effectLst/>
              <a:latin typeface="+mn-lt"/>
            </a:endParaRPr>
          </a:p>
        </p:txBody>
      </p:sp>
      <p:pic>
        <p:nvPicPr>
          <p:cNvPr id="8" name="Picture 7">
            <a:extLst>
              <a:ext uri="{FF2B5EF4-FFF2-40B4-BE49-F238E27FC236}">
                <a16:creationId xmlns:a16="http://schemas.microsoft.com/office/drawing/2014/main" id="{8505F3F2-410A-428F-83F7-603C39FBAA1A}"/>
              </a:ext>
            </a:extLst>
          </p:cNvPr>
          <p:cNvPicPr>
            <a:picLocks noChangeAspect="1"/>
          </p:cNvPicPr>
          <p:nvPr/>
        </p:nvPicPr>
        <p:blipFill>
          <a:blip r:embed="rId2"/>
          <a:stretch>
            <a:fillRect/>
          </a:stretch>
        </p:blipFill>
        <p:spPr>
          <a:xfrm>
            <a:off x="1437889" y="3822156"/>
            <a:ext cx="1719197" cy="586215"/>
          </a:xfrm>
          <a:prstGeom prst="rect">
            <a:avLst/>
          </a:prstGeom>
        </p:spPr>
      </p:pic>
      <p:sp>
        <p:nvSpPr>
          <p:cNvPr id="5" name="Slide Number Placeholder 4"/>
          <p:cNvSpPr>
            <a:spLocks noGrp="1"/>
          </p:cNvSpPr>
          <p:nvPr>
            <p:ph type="sldNum" sz="quarter" idx="15"/>
          </p:nvPr>
        </p:nvSpPr>
        <p:spPr/>
        <p:txBody>
          <a:bodyPr/>
          <a:lstStyle/>
          <a:p>
            <a:fld id="{61DB8AA3-BBCA-4831-B813-33C5FC3FB5EF}" type="slidenum">
              <a:rPr lang="en-IN" smtClean="0"/>
              <a:pPr/>
              <a:t>7</a:t>
            </a:fld>
            <a:endParaRPr lang="en-IN"/>
          </a:p>
        </p:txBody>
      </p:sp>
    </p:spTree>
    <p:extLst>
      <p:ext uri="{BB962C8B-B14F-4D97-AF65-F5344CB8AC3E}">
        <p14:creationId xmlns:p14="http://schemas.microsoft.com/office/powerpoint/2010/main" val="1724237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Check if Array Owns its Data</a:t>
            </a:r>
          </a:p>
        </p:txBody>
      </p:sp>
      <p:sp>
        <p:nvSpPr>
          <p:cNvPr id="3" name="Content Placeholder 2"/>
          <p:cNvSpPr>
            <a:spLocks noGrp="1"/>
          </p:cNvSpPr>
          <p:nvPr>
            <p:ph sz="quarter" idx="1"/>
          </p:nvPr>
        </p:nvSpPr>
        <p:spPr/>
        <p:txBody>
          <a:bodyPr/>
          <a:lstStyle/>
          <a:p>
            <a:pPr>
              <a:buFont typeface="Wingdings" pitchFamily="2" charset="2"/>
              <a:buChar char="Ø"/>
            </a:pPr>
            <a:r>
              <a:rPr lang="en-GB" dirty="0"/>
              <a:t>As mentioned above, copies </a:t>
            </a:r>
            <a:r>
              <a:rPr lang="en-GB" i="1" dirty="0"/>
              <a:t>owns</a:t>
            </a:r>
            <a:r>
              <a:rPr lang="en-GB" dirty="0"/>
              <a:t> the data, and views </a:t>
            </a:r>
            <a:r>
              <a:rPr lang="en-GB" i="1" dirty="0"/>
              <a:t>does not own</a:t>
            </a:r>
            <a:r>
              <a:rPr lang="en-GB" dirty="0"/>
              <a:t> the data, but how can we check this?</a:t>
            </a:r>
          </a:p>
          <a:p>
            <a:pPr>
              <a:buFont typeface="Wingdings" pitchFamily="2" charset="2"/>
              <a:buChar char="Ø"/>
            </a:pPr>
            <a:r>
              <a:rPr lang="en-GB" dirty="0"/>
              <a:t>Every NumPy array has the attribute base that returns None if the array owns the data.</a:t>
            </a:r>
          </a:p>
          <a:p>
            <a:pPr>
              <a:buFont typeface="Wingdings" pitchFamily="2" charset="2"/>
              <a:buChar char="Ø"/>
            </a:pPr>
            <a:r>
              <a:rPr lang="en-GB" dirty="0"/>
              <a:t>Otherwise, the base  attribute refers to the original object.</a:t>
            </a:r>
          </a:p>
          <a:p>
            <a:pPr>
              <a:buNone/>
            </a:pPr>
            <a:br>
              <a:rPr lang="en-GB" dirty="0"/>
            </a:br>
            <a:endParaRPr lang="en-GB"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70</a:t>
            </a:fld>
            <a:endParaRPr lang="en-I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GB" dirty="0"/>
              <a:t>Print the value of the base attribute to check if an array owns it's data or not:</a:t>
            </a:r>
          </a:p>
          <a:p>
            <a:pPr>
              <a:buNone/>
            </a:pPr>
            <a:r>
              <a:rPr lang="en-GB" dirty="0"/>
              <a:t>	import numpy as np</a:t>
            </a:r>
            <a:br>
              <a:rPr lang="en-GB" dirty="0"/>
            </a:br>
            <a:r>
              <a:rPr lang="en-GB" dirty="0"/>
              <a:t>arr = np.array([1, 2, 3, 4, 5])</a:t>
            </a:r>
            <a:br>
              <a:rPr lang="en-GB" dirty="0"/>
            </a:br>
            <a:r>
              <a:rPr lang="en-GB" dirty="0"/>
              <a:t>x = arr.copy()</a:t>
            </a:r>
            <a:br>
              <a:rPr lang="en-GB" dirty="0"/>
            </a:br>
            <a:r>
              <a:rPr lang="en-GB" dirty="0"/>
              <a:t>y = arr.view()</a:t>
            </a:r>
            <a:br>
              <a:rPr lang="en-GB" dirty="0"/>
            </a:br>
            <a:r>
              <a:rPr lang="en-GB" dirty="0"/>
              <a:t>print(</a:t>
            </a:r>
            <a:r>
              <a:rPr lang="en-GB" dirty="0" err="1"/>
              <a:t>x.base</a:t>
            </a:r>
            <a:r>
              <a:rPr lang="en-GB" dirty="0"/>
              <a:t>)</a:t>
            </a:r>
            <a:br>
              <a:rPr lang="en-GB" dirty="0"/>
            </a:br>
            <a:r>
              <a:rPr lang="en-GB" dirty="0"/>
              <a:t>print(</a:t>
            </a:r>
            <a:r>
              <a:rPr lang="en-GB" dirty="0" err="1"/>
              <a:t>y.base</a:t>
            </a:r>
            <a:r>
              <a:rPr lang="en-GB" dirty="0"/>
              <a:t>)</a:t>
            </a:r>
          </a:p>
          <a:p>
            <a:pPr>
              <a:buNone/>
            </a:pPr>
            <a:endParaRPr lang="en-GB" dirty="0"/>
          </a:p>
          <a:p>
            <a:pPr>
              <a:buNone/>
            </a:pPr>
            <a:r>
              <a:rPr lang="en-GB" dirty="0"/>
              <a:t>OutPut:</a:t>
            </a:r>
          </a:p>
          <a:p>
            <a:pPr>
              <a:buNone/>
            </a:pPr>
            <a:br>
              <a:rPr lang="en-GB" dirty="0"/>
            </a:br>
            <a:endParaRPr lang="en-GB" dirty="0"/>
          </a:p>
        </p:txBody>
      </p:sp>
      <p:pic>
        <p:nvPicPr>
          <p:cNvPr id="5" name="Picture 2"/>
          <p:cNvPicPr>
            <a:picLocks noChangeAspect="1" noChangeArrowheads="1"/>
          </p:cNvPicPr>
          <p:nvPr/>
        </p:nvPicPr>
        <p:blipFill>
          <a:blip r:embed="rId2"/>
          <a:srcRect/>
          <a:stretch>
            <a:fillRect/>
          </a:stretch>
        </p:blipFill>
        <p:spPr bwMode="auto">
          <a:xfrm>
            <a:off x="755695" y="5744029"/>
            <a:ext cx="1817688" cy="617582"/>
          </a:xfrm>
          <a:prstGeom prst="rect">
            <a:avLst/>
          </a:prstGeom>
          <a:noFill/>
          <a:ln w="9525">
            <a:noFill/>
            <a:miter lim="800000"/>
            <a:headEnd/>
            <a:tailEnd/>
          </a:ln>
          <a:effectLst/>
        </p:spPr>
      </p:pic>
      <p:sp>
        <p:nvSpPr>
          <p:cNvPr id="6" name="Slide Number Placeholder 5"/>
          <p:cNvSpPr>
            <a:spLocks noGrp="1"/>
          </p:cNvSpPr>
          <p:nvPr>
            <p:ph type="sldNum" sz="quarter" idx="15"/>
          </p:nvPr>
        </p:nvSpPr>
        <p:spPr/>
        <p:txBody>
          <a:bodyPr/>
          <a:lstStyle/>
          <a:p>
            <a:fld id="{61DB8AA3-BBCA-4831-B813-33C5FC3FB5EF}" type="slidenum">
              <a:rPr lang="en-IN" smtClean="0"/>
              <a:pPr/>
              <a:t>71</a:t>
            </a:fld>
            <a:endParaRPr lang="en-I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NumPy Array Shape</a:t>
            </a:r>
          </a:p>
        </p:txBody>
      </p:sp>
      <p:sp>
        <p:nvSpPr>
          <p:cNvPr id="3" name="Content Placeholder 2"/>
          <p:cNvSpPr>
            <a:spLocks noGrp="1"/>
          </p:cNvSpPr>
          <p:nvPr>
            <p:ph sz="quarter" idx="1"/>
          </p:nvPr>
        </p:nvSpPr>
        <p:spPr/>
        <p:txBody>
          <a:bodyPr/>
          <a:lstStyle/>
          <a:p>
            <a:pPr>
              <a:buFont typeface="Wingdings" pitchFamily="2" charset="2"/>
              <a:buChar char="Ø"/>
            </a:pPr>
            <a:r>
              <a:rPr lang="en-GB" dirty="0"/>
              <a:t>Shape of an Array</a:t>
            </a:r>
          </a:p>
          <a:p>
            <a:pPr>
              <a:buFont typeface="Wingdings" pitchFamily="2" charset="2"/>
              <a:buChar char="Ø"/>
            </a:pPr>
            <a:r>
              <a:rPr lang="en-GB" dirty="0"/>
              <a:t>The shape of an array is the number of elements in each dimension.</a:t>
            </a:r>
          </a:p>
          <a:p>
            <a:pPr>
              <a:buFont typeface="Wingdings" pitchFamily="2" charset="2"/>
              <a:buChar char="Ø"/>
            </a:pPr>
            <a:r>
              <a:rPr lang="en-GB" dirty="0"/>
              <a:t>Get the Shape of an Array</a:t>
            </a:r>
          </a:p>
          <a:p>
            <a:pPr>
              <a:buFont typeface="Wingdings" pitchFamily="2" charset="2"/>
              <a:buChar char="Ø"/>
            </a:pPr>
            <a:r>
              <a:rPr lang="en-GB" dirty="0"/>
              <a:t>NumPy arrays have an attribute called shape that returns a </a:t>
            </a:r>
            <a:r>
              <a:rPr lang="en-GB" dirty="0" err="1"/>
              <a:t>tuple</a:t>
            </a:r>
            <a:r>
              <a:rPr lang="en-GB" dirty="0"/>
              <a:t> with each index having the number of corresponding elements.</a:t>
            </a:r>
          </a:p>
          <a:p>
            <a:pPr>
              <a:buNone/>
            </a:pPr>
            <a:br>
              <a:rPr lang="en-GB" dirty="0"/>
            </a:br>
            <a:endParaRPr lang="en-GB"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72</a:t>
            </a:fld>
            <a:endParaRPr lang="en-I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endParaRPr lang="en-GB" b="1" dirty="0"/>
          </a:p>
        </p:txBody>
      </p:sp>
      <p:sp>
        <p:nvSpPr>
          <p:cNvPr id="3" name="Content Placeholder 2"/>
          <p:cNvSpPr>
            <a:spLocks noGrp="1"/>
          </p:cNvSpPr>
          <p:nvPr>
            <p:ph sz="quarter" idx="1"/>
          </p:nvPr>
        </p:nvSpPr>
        <p:spPr/>
        <p:txBody>
          <a:bodyPr/>
          <a:lstStyle/>
          <a:p>
            <a:pPr>
              <a:buFont typeface="Wingdings" pitchFamily="2" charset="2"/>
              <a:buChar char="Ø"/>
            </a:pPr>
            <a:r>
              <a:rPr lang="en-GB" dirty="0"/>
              <a:t>Print the shape of a 2-D array:</a:t>
            </a:r>
          </a:p>
          <a:p>
            <a:pPr>
              <a:buNone/>
            </a:pPr>
            <a:r>
              <a:rPr lang="en-GB" dirty="0"/>
              <a:t>	import numpy as np</a:t>
            </a:r>
            <a:br>
              <a:rPr lang="en-GB" dirty="0"/>
            </a:br>
            <a:r>
              <a:rPr lang="en-GB" dirty="0"/>
              <a:t>arr = np.array([[1, 2, 3, 4], [5, 6, 7, 8]])</a:t>
            </a:r>
            <a:br>
              <a:rPr lang="en-GB" dirty="0"/>
            </a:br>
            <a:r>
              <a:rPr lang="en-GB" dirty="0"/>
              <a:t>print(</a:t>
            </a:r>
            <a:r>
              <a:rPr lang="en-GB" dirty="0" err="1"/>
              <a:t>arr.shape</a:t>
            </a:r>
            <a:r>
              <a:rPr lang="en-GB" dirty="0"/>
              <a:t>)</a:t>
            </a:r>
          </a:p>
          <a:p>
            <a:pPr>
              <a:buNone/>
            </a:pPr>
            <a:endParaRPr lang="en-GB" dirty="0"/>
          </a:p>
          <a:p>
            <a:pPr>
              <a:buNone/>
            </a:pPr>
            <a:r>
              <a:rPr lang="en-GB" dirty="0"/>
              <a:t>OutPut:</a:t>
            </a:r>
          </a:p>
          <a:p>
            <a:pPr>
              <a:buNone/>
            </a:pPr>
            <a:endParaRPr lang="en-GB" dirty="0"/>
          </a:p>
          <a:p>
            <a:pPr>
              <a:buNone/>
            </a:pPr>
            <a:endParaRPr lang="en-GB" dirty="0"/>
          </a:p>
        </p:txBody>
      </p:sp>
      <p:pic>
        <p:nvPicPr>
          <p:cNvPr id="5" name="Picture 2"/>
          <p:cNvPicPr>
            <a:picLocks noChangeAspect="1" noChangeArrowheads="1"/>
          </p:cNvPicPr>
          <p:nvPr/>
        </p:nvPicPr>
        <p:blipFill>
          <a:blip r:embed="rId2"/>
          <a:srcRect/>
          <a:stretch>
            <a:fillRect/>
          </a:stretch>
        </p:blipFill>
        <p:spPr bwMode="auto">
          <a:xfrm>
            <a:off x="755151" y="4397737"/>
            <a:ext cx="1269592" cy="487772"/>
          </a:xfrm>
          <a:prstGeom prst="rect">
            <a:avLst/>
          </a:prstGeom>
          <a:noFill/>
          <a:ln w="9525">
            <a:noFill/>
            <a:miter lim="800000"/>
            <a:headEnd/>
            <a:tailEnd/>
          </a:ln>
          <a:effectLst/>
        </p:spPr>
      </p:pic>
      <p:sp>
        <p:nvSpPr>
          <p:cNvPr id="6" name="Slide Number Placeholder 5"/>
          <p:cNvSpPr>
            <a:spLocks noGrp="1"/>
          </p:cNvSpPr>
          <p:nvPr>
            <p:ph type="sldNum" sz="quarter" idx="15"/>
          </p:nvPr>
        </p:nvSpPr>
        <p:spPr/>
        <p:txBody>
          <a:bodyPr/>
          <a:lstStyle/>
          <a:p>
            <a:fld id="{61DB8AA3-BBCA-4831-B813-33C5FC3FB5EF}" type="slidenum">
              <a:rPr lang="en-IN" smtClean="0"/>
              <a:pPr/>
              <a:t>73</a:t>
            </a:fld>
            <a:endParaRPr lang="en-I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Example</a:t>
            </a:r>
          </a:p>
        </p:txBody>
      </p:sp>
      <p:sp>
        <p:nvSpPr>
          <p:cNvPr id="3" name="Content Placeholder 2"/>
          <p:cNvSpPr>
            <a:spLocks noGrp="1"/>
          </p:cNvSpPr>
          <p:nvPr>
            <p:ph sz="quarter" idx="1"/>
          </p:nvPr>
        </p:nvSpPr>
        <p:spPr/>
        <p:txBody>
          <a:bodyPr/>
          <a:lstStyle/>
          <a:p>
            <a:pPr>
              <a:buFont typeface="Wingdings" pitchFamily="2" charset="2"/>
              <a:buChar char="Ø"/>
            </a:pPr>
            <a:r>
              <a:rPr lang="en-GB" dirty="0"/>
              <a:t>Create an array with 5 dimensions using </a:t>
            </a:r>
            <a:r>
              <a:rPr lang="en-GB" dirty="0" err="1"/>
              <a:t>ndmin</a:t>
            </a:r>
            <a:r>
              <a:rPr lang="en-GB" dirty="0"/>
              <a:t> using a vector with values 1,2,3,4 and verify that last dimension has value 4:</a:t>
            </a:r>
          </a:p>
          <a:p>
            <a:pPr>
              <a:buNone/>
            </a:pPr>
            <a:r>
              <a:rPr lang="en-GB" dirty="0"/>
              <a:t>	</a:t>
            </a:r>
          </a:p>
          <a:p>
            <a:pPr>
              <a:buNone/>
            </a:pPr>
            <a:r>
              <a:rPr lang="en-GB" dirty="0"/>
              <a:t>	import numpy as np</a:t>
            </a:r>
            <a:br>
              <a:rPr lang="en-GB" dirty="0"/>
            </a:br>
            <a:r>
              <a:rPr lang="en-GB" dirty="0"/>
              <a:t>arr = np.array([1, 2, 3, 4], </a:t>
            </a:r>
            <a:r>
              <a:rPr lang="en-GB" dirty="0" err="1"/>
              <a:t>ndmin</a:t>
            </a:r>
            <a:r>
              <a:rPr lang="en-GB" dirty="0"/>
              <a:t>=5)</a:t>
            </a:r>
            <a:br>
              <a:rPr lang="en-GB" dirty="0"/>
            </a:br>
            <a:r>
              <a:rPr lang="en-GB" dirty="0"/>
              <a:t>print(arr)</a:t>
            </a:r>
            <a:br>
              <a:rPr lang="en-GB" dirty="0"/>
            </a:br>
            <a:r>
              <a:rPr lang="en-GB" dirty="0"/>
              <a:t>print('shape of array :', </a:t>
            </a:r>
            <a:r>
              <a:rPr lang="en-GB" dirty="0" err="1"/>
              <a:t>arr.shape</a:t>
            </a:r>
            <a:r>
              <a:rPr lang="en-GB" dirty="0"/>
              <a:t>)</a:t>
            </a:r>
          </a:p>
          <a:p>
            <a:pPr>
              <a:buNone/>
            </a:pPr>
            <a:endParaRPr lang="en-GB" dirty="0"/>
          </a:p>
          <a:p>
            <a:pPr>
              <a:buNone/>
            </a:pPr>
            <a:r>
              <a:rPr lang="en-GB" dirty="0"/>
              <a:t>OutPut:</a:t>
            </a:r>
          </a:p>
          <a:p>
            <a:pPr>
              <a:buNone/>
            </a:pPr>
            <a:endParaRPr lang="en-GB" dirty="0"/>
          </a:p>
          <a:p>
            <a:pPr>
              <a:buNone/>
            </a:pPr>
            <a:endParaRPr lang="en-GB" dirty="0"/>
          </a:p>
        </p:txBody>
      </p:sp>
      <p:pic>
        <p:nvPicPr>
          <p:cNvPr id="5" name="Picture 2"/>
          <p:cNvPicPr>
            <a:picLocks noChangeAspect="1" noChangeArrowheads="1"/>
          </p:cNvPicPr>
          <p:nvPr/>
        </p:nvPicPr>
        <p:blipFill>
          <a:blip r:embed="rId2"/>
          <a:srcRect/>
          <a:stretch>
            <a:fillRect/>
          </a:stretch>
        </p:blipFill>
        <p:spPr bwMode="auto">
          <a:xfrm>
            <a:off x="801280" y="5422218"/>
            <a:ext cx="3195954" cy="821827"/>
          </a:xfrm>
          <a:prstGeom prst="rect">
            <a:avLst/>
          </a:prstGeom>
          <a:noFill/>
          <a:ln w="9525">
            <a:noFill/>
            <a:miter lim="800000"/>
            <a:headEnd/>
            <a:tailEnd/>
          </a:ln>
          <a:effectLst/>
        </p:spPr>
      </p:pic>
      <p:sp>
        <p:nvSpPr>
          <p:cNvPr id="6" name="Slide Number Placeholder 5"/>
          <p:cNvSpPr>
            <a:spLocks noGrp="1"/>
          </p:cNvSpPr>
          <p:nvPr>
            <p:ph type="sldNum" sz="quarter" idx="15"/>
          </p:nvPr>
        </p:nvSpPr>
        <p:spPr/>
        <p:txBody>
          <a:bodyPr/>
          <a:lstStyle/>
          <a:p>
            <a:fld id="{61DB8AA3-BBCA-4831-B813-33C5FC3FB5EF}" type="slidenum">
              <a:rPr lang="en-IN" smtClean="0"/>
              <a:pPr/>
              <a:t>74</a:t>
            </a:fld>
            <a:endParaRPr lang="en-I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What does the shape </a:t>
            </a:r>
            <a:r>
              <a:rPr lang="en-GB" dirty="0" err="1"/>
              <a:t>tuple</a:t>
            </a:r>
            <a:r>
              <a:rPr lang="en-GB" dirty="0"/>
              <a:t> represent?</a:t>
            </a:r>
          </a:p>
        </p:txBody>
      </p:sp>
      <p:sp>
        <p:nvSpPr>
          <p:cNvPr id="3" name="Content Placeholder 2"/>
          <p:cNvSpPr>
            <a:spLocks noGrp="1"/>
          </p:cNvSpPr>
          <p:nvPr>
            <p:ph sz="quarter" idx="1"/>
          </p:nvPr>
        </p:nvSpPr>
        <p:spPr/>
        <p:txBody>
          <a:bodyPr/>
          <a:lstStyle/>
          <a:p>
            <a:pPr>
              <a:buFont typeface="Wingdings" pitchFamily="2" charset="2"/>
              <a:buChar char="Ø"/>
            </a:pPr>
            <a:r>
              <a:rPr lang="en-GB" dirty="0"/>
              <a:t>Integers at every index tells about the number of elements the corresponding dimension has.</a:t>
            </a:r>
          </a:p>
          <a:p>
            <a:pPr>
              <a:buFont typeface="Wingdings" pitchFamily="2" charset="2"/>
              <a:buChar char="Ø"/>
            </a:pPr>
            <a:r>
              <a:rPr lang="en-GB" dirty="0"/>
              <a:t>In the example above at index-4 we have value 4, so we can say that 5th ( 4 + 1 </a:t>
            </a:r>
            <a:r>
              <a:rPr lang="en-GB" dirty="0" err="1"/>
              <a:t>th</a:t>
            </a:r>
            <a:r>
              <a:rPr lang="en-GB" dirty="0"/>
              <a:t>) dimension has 4 elements.</a:t>
            </a:r>
            <a:br>
              <a:rPr lang="en-GB" dirty="0"/>
            </a:br>
            <a:endParaRPr lang="en-GB"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75</a:t>
            </a:fld>
            <a:endParaRPr lang="en-I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br>
              <a:rPr lang="en-GB" dirty="0"/>
            </a:br>
            <a:br>
              <a:rPr lang="en-GB" dirty="0"/>
            </a:br>
            <a:r>
              <a:rPr lang="en-GB" dirty="0"/>
              <a:t>NumPy Array Reshaping</a:t>
            </a:r>
          </a:p>
        </p:txBody>
      </p:sp>
      <p:sp>
        <p:nvSpPr>
          <p:cNvPr id="3" name="Content Placeholder 2"/>
          <p:cNvSpPr>
            <a:spLocks noGrp="1"/>
          </p:cNvSpPr>
          <p:nvPr>
            <p:ph sz="quarter" idx="1"/>
          </p:nvPr>
        </p:nvSpPr>
        <p:spPr/>
        <p:txBody>
          <a:bodyPr/>
          <a:lstStyle/>
          <a:p>
            <a:pPr>
              <a:buFont typeface="Wingdings" pitchFamily="2" charset="2"/>
              <a:buChar char="Ø"/>
            </a:pPr>
            <a:r>
              <a:rPr lang="en-GB" dirty="0"/>
              <a:t>Reshaping arrays</a:t>
            </a:r>
          </a:p>
          <a:p>
            <a:pPr>
              <a:buFont typeface="Wingdings" pitchFamily="2" charset="2"/>
              <a:buChar char="Ø"/>
            </a:pPr>
            <a:r>
              <a:rPr lang="en-GB" dirty="0"/>
              <a:t>Reshaping means changing the shape of an array.</a:t>
            </a:r>
          </a:p>
          <a:p>
            <a:pPr>
              <a:buFont typeface="Wingdings" pitchFamily="2" charset="2"/>
              <a:buChar char="Ø"/>
            </a:pPr>
            <a:r>
              <a:rPr lang="en-GB" dirty="0"/>
              <a:t>The shape of an array is the number of elements in each dimension.</a:t>
            </a:r>
          </a:p>
          <a:p>
            <a:pPr>
              <a:buFont typeface="Wingdings" pitchFamily="2" charset="2"/>
              <a:buChar char="Ø"/>
            </a:pPr>
            <a:r>
              <a:rPr lang="en-GB" dirty="0"/>
              <a:t>By reshaping we can add or remove dimensions or change number of elements in each dimension.</a:t>
            </a:r>
          </a:p>
          <a:p>
            <a:pPr>
              <a:buNone/>
            </a:pPr>
            <a:endParaRPr lang="en-GB" dirty="0"/>
          </a:p>
          <a:p>
            <a:pPr>
              <a:buNone/>
            </a:pPr>
            <a:br>
              <a:rPr lang="en-GB" dirty="0"/>
            </a:br>
            <a:endParaRPr lang="en-GB"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76</a:t>
            </a:fld>
            <a:endParaRPr lang="en-I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Reshape From 1-D to 2-D</a:t>
            </a:r>
          </a:p>
        </p:txBody>
      </p:sp>
      <p:sp>
        <p:nvSpPr>
          <p:cNvPr id="3" name="Content Placeholder 2"/>
          <p:cNvSpPr>
            <a:spLocks noGrp="1"/>
          </p:cNvSpPr>
          <p:nvPr>
            <p:ph sz="quarter" idx="1"/>
          </p:nvPr>
        </p:nvSpPr>
        <p:spPr/>
        <p:txBody>
          <a:bodyPr>
            <a:normAutofit/>
          </a:bodyPr>
          <a:lstStyle/>
          <a:p>
            <a:r>
              <a:rPr lang="en-GB" dirty="0"/>
              <a:t>Example</a:t>
            </a:r>
          </a:p>
          <a:p>
            <a:pPr>
              <a:buFont typeface="Wingdings" pitchFamily="2" charset="2"/>
              <a:buChar char="Ø"/>
            </a:pPr>
            <a:r>
              <a:rPr lang="en-GB" dirty="0"/>
              <a:t>Convert the following 1-D array with 12 elements into a 2-D array.</a:t>
            </a:r>
          </a:p>
          <a:p>
            <a:pPr>
              <a:buFont typeface="Wingdings" pitchFamily="2" charset="2"/>
              <a:buChar char="Ø"/>
            </a:pPr>
            <a:r>
              <a:rPr lang="en-GB" dirty="0"/>
              <a:t>The outermost dimension will have 4 arrays, each with 3 elements:</a:t>
            </a:r>
          </a:p>
          <a:p>
            <a:pPr>
              <a:buNone/>
            </a:pPr>
            <a:endParaRPr lang="en-GB" dirty="0"/>
          </a:p>
          <a:p>
            <a:pPr>
              <a:buNone/>
            </a:pPr>
            <a:r>
              <a:rPr lang="en-GB" dirty="0"/>
              <a:t>	import numpy as np</a:t>
            </a:r>
            <a:br>
              <a:rPr lang="en-GB" dirty="0"/>
            </a:br>
            <a:r>
              <a:rPr lang="en-GB" dirty="0"/>
              <a:t>arr = np.array([1, 2, 3, 4, 5, 6, 7, 8, 9, 10, 11, 12])</a:t>
            </a:r>
            <a:br>
              <a:rPr lang="en-GB" dirty="0"/>
            </a:br>
            <a:r>
              <a:rPr lang="en-GB" dirty="0"/>
              <a:t>newarr = </a:t>
            </a:r>
            <a:r>
              <a:rPr lang="en-GB" dirty="0" err="1"/>
              <a:t>arr.reshape</a:t>
            </a:r>
            <a:r>
              <a:rPr lang="en-GB" dirty="0"/>
              <a:t>(4, 3)</a:t>
            </a:r>
            <a:br>
              <a:rPr lang="en-GB" dirty="0"/>
            </a:br>
            <a:r>
              <a:rPr lang="en-GB" dirty="0"/>
              <a:t>print(newarr)</a:t>
            </a:r>
            <a:br>
              <a:rPr lang="en-GB" dirty="0"/>
            </a:br>
            <a:endParaRPr lang="en-GB" dirty="0"/>
          </a:p>
          <a:p>
            <a:pPr>
              <a:buNone/>
            </a:pPr>
            <a:endParaRPr lang="en-GB"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77</a:t>
            </a:fld>
            <a:endParaRPr lang="en-I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OuTput</a:t>
            </a:r>
          </a:p>
        </p:txBody>
      </p:sp>
      <p:pic>
        <p:nvPicPr>
          <p:cNvPr id="25602" name="Picture 2"/>
          <p:cNvPicPr>
            <a:picLocks noGrp="1" noChangeAspect="1" noChangeArrowheads="1"/>
          </p:cNvPicPr>
          <p:nvPr>
            <p:ph sz="quarter" idx="1"/>
          </p:nvPr>
        </p:nvPicPr>
        <p:blipFill>
          <a:blip r:embed="rId2"/>
          <a:srcRect/>
          <a:stretch>
            <a:fillRect/>
          </a:stretch>
        </p:blipFill>
        <p:spPr bwMode="auto">
          <a:xfrm>
            <a:off x="730658" y="1835104"/>
            <a:ext cx="1699033" cy="1561239"/>
          </a:xfrm>
          <a:prstGeom prst="rect">
            <a:avLst/>
          </a:prstGeom>
          <a:noFill/>
          <a:ln w="9525">
            <a:noFill/>
            <a:miter lim="800000"/>
            <a:headEnd/>
            <a:tailEnd/>
          </a:ln>
          <a:effectLst/>
        </p:spPr>
      </p:pic>
      <p:sp>
        <p:nvSpPr>
          <p:cNvPr id="4" name="Slide Number Placeholder 3"/>
          <p:cNvSpPr>
            <a:spLocks noGrp="1"/>
          </p:cNvSpPr>
          <p:nvPr>
            <p:ph type="sldNum" sz="quarter" idx="15"/>
          </p:nvPr>
        </p:nvSpPr>
        <p:spPr/>
        <p:txBody>
          <a:bodyPr/>
          <a:lstStyle/>
          <a:p>
            <a:fld id="{61DB8AA3-BBCA-4831-B813-33C5FC3FB5EF}" type="slidenum">
              <a:rPr lang="en-IN" smtClean="0"/>
              <a:pPr/>
              <a:t>78</a:t>
            </a:fld>
            <a:endParaRPr lang="en-I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Reshape From 1-D to 3-D</a:t>
            </a:r>
          </a:p>
        </p:txBody>
      </p:sp>
      <p:sp>
        <p:nvSpPr>
          <p:cNvPr id="3" name="Content Placeholder 2"/>
          <p:cNvSpPr>
            <a:spLocks noGrp="1"/>
          </p:cNvSpPr>
          <p:nvPr>
            <p:ph sz="quarter" idx="1"/>
          </p:nvPr>
        </p:nvSpPr>
        <p:spPr/>
        <p:txBody>
          <a:bodyPr>
            <a:normAutofit/>
          </a:bodyPr>
          <a:lstStyle/>
          <a:p>
            <a:pPr>
              <a:buNone/>
            </a:pPr>
            <a:r>
              <a:rPr lang="en-GB" dirty="0"/>
              <a:t>Example</a:t>
            </a:r>
          </a:p>
          <a:p>
            <a:pPr>
              <a:buFont typeface="Wingdings" pitchFamily="2" charset="2"/>
              <a:buChar char="Ø"/>
            </a:pPr>
            <a:r>
              <a:rPr lang="en-GB" dirty="0"/>
              <a:t>Convert the following 1-D array with 12 elements into a 3-D array.</a:t>
            </a:r>
          </a:p>
          <a:p>
            <a:pPr>
              <a:buFont typeface="Wingdings" pitchFamily="2" charset="2"/>
              <a:buChar char="Ø"/>
            </a:pPr>
            <a:r>
              <a:rPr lang="en-GB" dirty="0"/>
              <a:t>The outermost dimension will have 2 arrays that contains 3 arrays, each with 2 elements:</a:t>
            </a:r>
          </a:p>
          <a:p>
            <a:pPr>
              <a:buNone/>
            </a:pPr>
            <a:r>
              <a:rPr lang="en-GB" dirty="0"/>
              <a:t>	</a:t>
            </a:r>
          </a:p>
          <a:p>
            <a:pPr>
              <a:buNone/>
            </a:pPr>
            <a:r>
              <a:rPr lang="en-GB" dirty="0"/>
              <a:t>	import numpy as np</a:t>
            </a:r>
            <a:br>
              <a:rPr lang="en-GB" dirty="0"/>
            </a:br>
            <a:r>
              <a:rPr lang="en-GB" dirty="0"/>
              <a:t>arr = np.array([1, 2, 3, 4, 5, 6, 7, 8, 9, 10, 11, 12])</a:t>
            </a:r>
            <a:br>
              <a:rPr lang="en-GB" dirty="0"/>
            </a:br>
            <a:r>
              <a:rPr lang="en-GB" dirty="0"/>
              <a:t>newarr = arr.reshape(2, 3, 2)</a:t>
            </a:r>
            <a:br>
              <a:rPr lang="en-GB" dirty="0"/>
            </a:br>
            <a:r>
              <a:rPr lang="en-GB" dirty="0"/>
              <a:t>print(newarr)</a:t>
            </a:r>
          </a:p>
        </p:txBody>
      </p:sp>
      <p:sp>
        <p:nvSpPr>
          <p:cNvPr id="4" name="Slide Number Placeholder 3"/>
          <p:cNvSpPr>
            <a:spLocks noGrp="1"/>
          </p:cNvSpPr>
          <p:nvPr>
            <p:ph type="sldNum" sz="quarter" idx="15"/>
          </p:nvPr>
        </p:nvSpPr>
        <p:spPr/>
        <p:txBody>
          <a:bodyPr/>
          <a:lstStyle/>
          <a:p>
            <a:fld id="{61DB8AA3-BBCA-4831-B813-33C5FC3FB5EF}" type="slidenum">
              <a:rPr lang="en-IN" smtClean="0"/>
              <a:pPr/>
              <a:t>79</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A1C8-72D9-4765-9633-1D8B52B6ACC8}"/>
              </a:ext>
            </a:extLst>
          </p:cNvPr>
          <p:cNvSpPr>
            <a:spLocks noGrp="1"/>
          </p:cNvSpPr>
          <p:nvPr>
            <p:ph type="title"/>
          </p:nvPr>
        </p:nvSpPr>
        <p:spPr>
          <a:xfrm>
            <a:off x="164432" y="365125"/>
            <a:ext cx="11189368" cy="2474328"/>
          </a:xfrm>
        </p:spPr>
        <p:txBody>
          <a:bodyPr>
            <a:normAutofit/>
          </a:bodyPr>
          <a:lstStyle/>
          <a:p>
            <a:r>
              <a:rPr lang="en-IN" sz="2800" b="0" i="0" dirty="0">
                <a:solidFill>
                  <a:srgbClr val="000000"/>
                </a:solidFill>
                <a:effectLst/>
                <a:latin typeface="Segoe UI" panose="020B0502040204020203" pitchFamily="34" charset="0"/>
              </a:rPr>
              <a:t>NumPy Creating Arrays</a:t>
            </a:r>
            <a:br>
              <a:rPr lang="en-IN" sz="2800" b="0" i="0" dirty="0">
                <a:solidFill>
                  <a:srgbClr val="000000"/>
                </a:solidFill>
                <a:effectLst/>
                <a:latin typeface="Segoe UI" panose="020B0502040204020203" pitchFamily="34" charset="0"/>
              </a:rPr>
            </a:br>
            <a:endParaRPr lang="en-IN" sz="2800" dirty="0"/>
          </a:p>
        </p:txBody>
      </p:sp>
      <p:sp>
        <p:nvSpPr>
          <p:cNvPr id="4" name="Rectangle 1">
            <a:extLst>
              <a:ext uri="{FF2B5EF4-FFF2-40B4-BE49-F238E27FC236}">
                <a16:creationId xmlns:a16="http://schemas.microsoft.com/office/drawing/2014/main" id="{8C4E0C14-2B23-4B85-A671-35D1DC2253BF}"/>
              </a:ext>
            </a:extLst>
          </p:cNvPr>
          <p:cNvSpPr>
            <a:spLocks noGrp="1" noChangeArrowheads="1"/>
          </p:cNvSpPr>
          <p:nvPr>
            <p:ph sz="quarter" idx="1"/>
          </p:nvPr>
        </p:nvSpPr>
        <p:spPr bwMode="auto">
          <a:xfrm>
            <a:off x="937647" y="2839453"/>
            <a:ext cx="10203400" cy="23441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Create a NumPy </a:t>
            </a:r>
            <a:r>
              <a:rPr kumimoji="0" lang="en-US" altLang="en-US" sz="2400" b="0" i="0" u="none" strike="noStrike" cap="none" normalizeH="0" baseline="0" dirty="0" err="1">
                <a:ln>
                  <a:noFill/>
                </a:ln>
                <a:solidFill>
                  <a:srgbClr val="000000"/>
                </a:solidFill>
                <a:effectLst/>
                <a:latin typeface="Segoe UI" panose="020B0502040204020203" pitchFamily="34" charset="0"/>
                <a:cs typeface="Segoe UI" panose="020B0502040204020203" pitchFamily="34" charset="0"/>
              </a:rPr>
              <a:t>ndarray</a:t>
            </a: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Object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Verdana" panose="020B0604030504040204" pitchFamily="34" charset="0"/>
              </a:rPr>
              <a:t>NumPy is used to work with arrays. The array object in NumPy is called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 </a:t>
            </a:r>
            <a:r>
              <a:rPr kumimoji="0" lang="en-US" altLang="en-US" sz="2400" b="0" i="0" u="none" strike="noStrike" cap="none" normalizeH="0" baseline="0" dirty="0" err="1">
                <a:ln>
                  <a:noFill/>
                </a:ln>
                <a:solidFill>
                  <a:srgbClr val="DC143C"/>
                </a:solidFill>
                <a:effectLst/>
                <a:latin typeface="Consolas" panose="020B0609020204030204" pitchFamily="49" charset="0"/>
              </a:rPr>
              <a:t>ndarray</a:t>
            </a:r>
            <a:r>
              <a:rPr kumimoji="0" lang="en-US" altLang="en-US" sz="2400" b="0" i="0" u="none" strike="noStrike" cap="none" normalizeH="0" baseline="0" dirty="0">
                <a:ln>
                  <a:noFill/>
                </a:ln>
                <a:solidFill>
                  <a:srgbClr val="000000"/>
                </a:solidFill>
                <a:effectLst/>
                <a:latin typeface="Verdana" panose="020B0604030504040204" pitchFamily="34" charset="0"/>
              </a:rPr>
              <a:t>.</a:t>
            </a:r>
            <a:endParaRPr kumimoji="0" lang="en-US" altLang="en-US" sz="24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Verdana" panose="020B0604030504040204" pitchFamily="34" charset="0"/>
              </a:rPr>
              <a:t>We can create a NumPy </a:t>
            </a:r>
            <a:r>
              <a:rPr kumimoji="0" lang="en-US" altLang="en-US" sz="2400" b="0" i="0" u="none" strike="noStrike" cap="none" normalizeH="0" baseline="0" dirty="0" err="1">
                <a:ln>
                  <a:noFill/>
                </a:ln>
                <a:solidFill>
                  <a:srgbClr val="DC143C"/>
                </a:solidFill>
                <a:effectLst/>
                <a:latin typeface="Consolas" panose="020B0609020204030204" pitchFamily="49" charset="0"/>
              </a:rPr>
              <a:t>ndarray</a:t>
            </a:r>
            <a:r>
              <a:rPr kumimoji="0" lang="en-US" altLang="en-US" sz="2400" b="0" i="0" u="none" strike="noStrike" cap="none" normalizeH="0" baseline="0" dirty="0">
                <a:ln>
                  <a:noFill/>
                </a:ln>
                <a:solidFill>
                  <a:srgbClr val="000000"/>
                </a:solidFill>
                <a:effectLst/>
                <a:latin typeface="Verdana" panose="020B0604030504040204" pitchFamily="34" charset="0"/>
              </a:rPr>
              <a:t> object by using the </a:t>
            </a:r>
            <a:r>
              <a:rPr kumimoji="0" lang="en-US" altLang="en-US" sz="2400" b="0" i="0" u="none" strike="noStrike" cap="none" normalizeH="0" baseline="0" dirty="0">
                <a:ln>
                  <a:noFill/>
                </a:ln>
                <a:solidFill>
                  <a:srgbClr val="DC143C"/>
                </a:solidFill>
                <a:effectLst/>
                <a:latin typeface="Consolas" panose="020B0609020204030204" pitchFamily="49" charset="0"/>
              </a:rPr>
              <a:t>array()</a:t>
            </a:r>
            <a:r>
              <a:rPr kumimoji="0" lang="en-US" altLang="en-US" sz="2400" b="0" i="0" u="none" strike="noStrike" cap="none" normalizeH="0" baseline="0" dirty="0">
                <a:ln>
                  <a:noFill/>
                </a:ln>
                <a:solidFill>
                  <a:srgbClr val="000000"/>
                </a:solidFill>
                <a:effectLst/>
                <a:latin typeface="Verdana" panose="020B0604030504040204" pitchFamily="34" charset="0"/>
              </a:rPr>
              <a:t> function.</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Slide Number Placeholder 4"/>
          <p:cNvSpPr>
            <a:spLocks noGrp="1"/>
          </p:cNvSpPr>
          <p:nvPr>
            <p:ph type="sldNum" sz="quarter" idx="15"/>
          </p:nvPr>
        </p:nvSpPr>
        <p:spPr/>
        <p:txBody>
          <a:bodyPr/>
          <a:lstStyle/>
          <a:p>
            <a:fld id="{61DB8AA3-BBCA-4831-B813-33C5FC3FB5EF}" type="slidenum">
              <a:rPr lang="en-IN" smtClean="0"/>
              <a:pPr/>
              <a:t>8</a:t>
            </a:fld>
            <a:endParaRPr lang="en-IN"/>
          </a:p>
        </p:txBody>
      </p:sp>
    </p:spTree>
    <p:extLst>
      <p:ext uri="{BB962C8B-B14F-4D97-AF65-F5344CB8AC3E}">
        <p14:creationId xmlns:p14="http://schemas.microsoft.com/office/powerpoint/2010/main" val="22078291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OutPut</a:t>
            </a:r>
          </a:p>
        </p:txBody>
      </p:sp>
      <p:pic>
        <p:nvPicPr>
          <p:cNvPr id="26626" name="Picture 2"/>
          <p:cNvPicPr>
            <a:picLocks noGrp="1" noChangeAspect="1" noChangeArrowheads="1"/>
          </p:cNvPicPr>
          <p:nvPr>
            <p:ph sz="quarter" idx="1"/>
          </p:nvPr>
        </p:nvPicPr>
        <p:blipFill>
          <a:blip r:embed="rId2"/>
          <a:srcRect/>
          <a:stretch>
            <a:fillRect/>
          </a:stretch>
        </p:blipFill>
        <p:spPr bwMode="auto">
          <a:xfrm>
            <a:off x="793522" y="1652905"/>
            <a:ext cx="1805987" cy="1900192"/>
          </a:xfrm>
          <a:prstGeom prst="rect">
            <a:avLst/>
          </a:prstGeom>
          <a:noFill/>
          <a:ln w="9525">
            <a:noFill/>
            <a:miter lim="800000"/>
            <a:headEnd/>
            <a:tailEnd/>
          </a:ln>
          <a:effectLst/>
        </p:spPr>
      </p:pic>
      <p:sp>
        <p:nvSpPr>
          <p:cNvPr id="4" name="Slide Number Placeholder 3"/>
          <p:cNvSpPr>
            <a:spLocks noGrp="1"/>
          </p:cNvSpPr>
          <p:nvPr>
            <p:ph type="sldNum" sz="quarter" idx="15"/>
          </p:nvPr>
        </p:nvSpPr>
        <p:spPr/>
        <p:txBody>
          <a:bodyPr/>
          <a:lstStyle/>
          <a:p>
            <a:fld id="{61DB8AA3-BBCA-4831-B813-33C5FC3FB5EF}" type="slidenum">
              <a:rPr lang="en-IN" smtClean="0"/>
              <a:pPr/>
              <a:t>80</a:t>
            </a:fld>
            <a:endParaRPr lang="en-I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Can We Reshape Into any Shape?</a:t>
            </a:r>
          </a:p>
        </p:txBody>
      </p:sp>
      <p:sp>
        <p:nvSpPr>
          <p:cNvPr id="3" name="Content Placeholder 2"/>
          <p:cNvSpPr>
            <a:spLocks noGrp="1"/>
          </p:cNvSpPr>
          <p:nvPr>
            <p:ph sz="quarter" idx="1"/>
          </p:nvPr>
        </p:nvSpPr>
        <p:spPr/>
        <p:txBody>
          <a:bodyPr/>
          <a:lstStyle/>
          <a:p>
            <a:pPr>
              <a:buFont typeface="Wingdings" pitchFamily="2" charset="2"/>
              <a:buChar char="Ø"/>
            </a:pPr>
            <a:r>
              <a:rPr lang="en-GB" dirty="0"/>
              <a:t>Yes, as long as the elements required for reshaping are equal in both shapes.</a:t>
            </a:r>
          </a:p>
          <a:p>
            <a:pPr>
              <a:buFont typeface="Wingdings" pitchFamily="2" charset="2"/>
              <a:buChar char="Ø"/>
            </a:pPr>
            <a:r>
              <a:rPr lang="en-GB" dirty="0"/>
              <a:t>We can reshape an 8 elements 1D array into 4 elements in 2 rows 2D array but we cannot reshape it into a 3 elements 3 rows 2D array as that would require 3x3 = 9 elements.</a:t>
            </a:r>
          </a:p>
          <a:p>
            <a:endParaRPr lang="en-GB"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81</a:t>
            </a:fld>
            <a:endParaRPr lang="en-I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Example</a:t>
            </a:r>
          </a:p>
        </p:txBody>
      </p:sp>
      <p:sp>
        <p:nvSpPr>
          <p:cNvPr id="3" name="Content Placeholder 2"/>
          <p:cNvSpPr>
            <a:spLocks noGrp="1"/>
          </p:cNvSpPr>
          <p:nvPr>
            <p:ph sz="quarter" idx="1"/>
          </p:nvPr>
        </p:nvSpPr>
        <p:spPr/>
        <p:txBody>
          <a:bodyPr>
            <a:normAutofit lnSpcReduction="10000"/>
          </a:bodyPr>
          <a:lstStyle/>
          <a:p>
            <a:pPr>
              <a:buFont typeface="Wingdings" pitchFamily="2" charset="2"/>
              <a:buChar char="Ø"/>
            </a:pPr>
            <a:r>
              <a:rPr lang="en-GB" dirty="0"/>
              <a:t>Try converting 1D array with 8 elements to a 2D array with 3 elements in each dimension (will raise an error):</a:t>
            </a:r>
          </a:p>
          <a:p>
            <a:pPr>
              <a:buNone/>
            </a:pPr>
            <a:r>
              <a:rPr lang="en-GB" dirty="0"/>
              <a:t>	</a:t>
            </a:r>
          </a:p>
          <a:p>
            <a:pPr>
              <a:buNone/>
            </a:pPr>
            <a:r>
              <a:rPr lang="en-GB" dirty="0"/>
              <a:t>	import numpy as np</a:t>
            </a:r>
            <a:br>
              <a:rPr lang="en-GB" dirty="0"/>
            </a:br>
            <a:r>
              <a:rPr lang="en-GB" dirty="0"/>
              <a:t>arr = np.array([1, 2, 3, 4, 5, 6, 7, 8])</a:t>
            </a:r>
            <a:br>
              <a:rPr lang="en-GB" dirty="0"/>
            </a:br>
            <a:r>
              <a:rPr lang="en-GB" dirty="0"/>
              <a:t>newarr = arr.reshape(3, 3)</a:t>
            </a:r>
            <a:br>
              <a:rPr lang="en-GB" dirty="0"/>
            </a:br>
            <a:r>
              <a:rPr lang="en-GB" dirty="0"/>
              <a:t>print(newarr)</a:t>
            </a:r>
          </a:p>
          <a:p>
            <a:pPr>
              <a:buNone/>
            </a:pPr>
            <a:endParaRPr lang="en-GB" dirty="0"/>
          </a:p>
          <a:p>
            <a:pPr>
              <a:buNone/>
            </a:pPr>
            <a:r>
              <a:rPr lang="en-GB" dirty="0"/>
              <a:t>Output:</a:t>
            </a:r>
          </a:p>
          <a:p>
            <a:pPr>
              <a:buNone/>
            </a:pPr>
            <a:endParaRPr lang="en-GB" dirty="0"/>
          </a:p>
          <a:p>
            <a:pPr>
              <a:buNone/>
            </a:pPr>
            <a:br>
              <a:rPr lang="en-GB" dirty="0"/>
            </a:br>
            <a:endParaRPr lang="en-GB" dirty="0"/>
          </a:p>
        </p:txBody>
      </p:sp>
      <p:pic>
        <p:nvPicPr>
          <p:cNvPr id="5" name="Picture 2"/>
          <p:cNvPicPr>
            <a:picLocks noChangeAspect="1" noChangeArrowheads="1"/>
          </p:cNvPicPr>
          <p:nvPr/>
        </p:nvPicPr>
        <p:blipFill>
          <a:blip r:embed="rId2"/>
          <a:srcRect/>
          <a:stretch>
            <a:fillRect/>
          </a:stretch>
        </p:blipFill>
        <p:spPr bwMode="auto">
          <a:xfrm>
            <a:off x="758961" y="5241244"/>
            <a:ext cx="5354456" cy="1277122"/>
          </a:xfrm>
          <a:prstGeom prst="rect">
            <a:avLst/>
          </a:prstGeom>
          <a:noFill/>
          <a:ln w="9525">
            <a:noFill/>
            <a:miter lim="800000"/>
            <a:headEnd/>
            <a:tailEnd/>
          </a:ln>
          <a:effectLst/>
        </p:spPr>
      </p:pic>
      <p:sp>
        <p:nvSpPr>
          <p:cNvPr id="6" name="Slide Number Placeholder 5"/>
          <p:cNvSpPr>
            <a:spLocks noGrp="1"/>
          </p:cNvSpPr>
          <p:nvPr>
            <p:ph type="sldNum" sz="quarter" idx="15"/>
          </p:nvPr>
        </p:nvSpPr>
        <p:spPr/>
        <p:txBody>
          <a:bodyPr/>
          <a:lstStyle/>
          <a:p>
            <a:fld id="{61DB8AA3-BBCA-4831-B813-33C5FC3FB5EF}" type="slidenum">
              <a:rPr lang="en-IN" smtClean="0"/>
              <a:pPr/>
              <a:t>82</a:t>
            </a:fld>
            <a:endParaRPr lang="en-I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Returns Copy or View?</a:t>
            </a:r>
          </a:p>
        </p:txBody>
      </p:sp>
      <p:sp>
        <p:nvSpPr>
          <p:cNvPr id="3" name="Content Placeholder 2"/>
          <p:cNvSpPr>
            <a:spLocks noGrp="1"/>
          </p:cNvSpPr>
          <p:nvPr>
            <p:ph sz="quarter" idx="1"/>
          </p:nvPr>
        </p:nvSpPr>
        <p:spPr/>
        <p:txBody>
          <a:bodyPr/>
          <a:lstStyle/>
          <a:p>
            <a:pPr>
              <a:buNone/>
            </a:pPr>
            <a:r>
              <a:rPr lang="en-GB" dirty="0"/>
              <a:t>Example</a:t>
            </a:r>
          </a:p>
          <a:p>
            <a:pPr>
              <a:buFont typeface="Wingdings" pitchFamily="2" charset="2"/>
              <a:buChar char="Ø"/>
            </a:pPr>
            <a:r>
              <a:rPr lang="en-GB" dirty="0"/>
              <a:t>Check if the returned array is a copy or a view:</a:t>
            </a:r>
          </a:p>
          <a:p>
            <a:pPr>
              <a:buNone/>
            </a:pPr>
            <a:endParaRPr lang="en-GB" dirty="0"/>
          </a:p>
          <a:p>
            <a:pPr>
              <a:buNone/>
            </a:pPr>
            <a:r>
              <a:rPr lang="en-GB" dirty="0"/>
              <a:t>	import numpy as np</a:t>
            </a:r>
            <a:br>
              <a:rPr lang="en-GB" dirty="0"/>
            </a:br>
            <a:r>
              <a:rPr lang="en-GB" dirty="0"/>
              <a:t>arr = np.array([1, 2, 3, 4, 5, 6, 7, 8])</a:t>
            </a:r>
            <a:br>
              <a:rPr lang="en-GB" dirty="0"/>
            </a:br>
            <a:r>
              <a:rPr lang="en-GB" dirty="0"/>
              <a:t>print(arr.reshape(2, 4).base)</a:t>
            </a:r>
          </a:p>
          <a:p>
            <a:pPr>
              <a:buNone/>
            </a:pPr>
            <a:endParaRPr lang="en-GB" dirty="0"/>
          </a:p>
          <a:p>
            <a:pPr>
              <a:buNone/>
            </a:pPr>
            <a:r>
              <a:rPr lang="en-GB" dirty="0"/>
              <a:t>OutPut:</a:t>
            </a:r>
          </a:p>
          <a:p>
            <a:pPr>
              <a:buNone/>
            </a:pPr>
            <a:br>
              <a:rPr lang="en-GB" dirty="0"/>
            </a:br>
            <a:endParaRPr lang="en-GB" dirty="0"/>
          </a:p>
        </p:txBody>
      </p:sp>
      <p:pic>
        <p:nvPicPr>
          <p:cNvPr id="5" name="Picture 2"/>
          <p:cNvPicPr>
            <a:picLocks noChangeAspect="1" noChangeArrowheads="1"/>
          </p:cNvPicPr>
          <p:nvPr/>
        </p:nvPicPr>
        <p:blipFill>
          <a:blip r:embed="rId2"/>
          <a:srcRect/>
          <a:stretch>
            <a:fillRect/>
          </a:stretch>
        </p:blipFill>
        <p:spPr bwMode="auto">
          <a:xfrm>
            <a:off x="776514" y="5159830"/>
            <a:ext cx="2815771" cy="748030"/>
          </a:xfrm>
          <a:prstGeom prst="rect">
            <a:avLst/>
          </a:prstGeom>
          <a:noFill/>
          <a:ln w="9525">
            <a:noFill/>
            <a:miter lim="800000"/>
            <a:headEnd/>
            <a:tailEnd/>
          </a:ln>
          <a:effectLst/>
        </p:spPr>
      </p:pic>
      <p:sp>
        <p:nvSpPr>
          <p:cNvPr id="6" name="Slide Number Placeholder 5"/>
          <p:cNvSpPr>
            <a:spLocks noGrp="1"/>
          </p:cNvSpPr>
          <p:nvPr>
            <p:ph type="sldNum" sz="quarter" idx="15"/>
          </p:nvPr>
        </p:nvSpPr>
        <p:spPr/>
        <p:txBody>
          <a:bodyPr/>
          <a:lstStyle/>
          <a:p>
            <a:fld id="{61DB8AA3-BBCA-4831-B813-33C5FC3FB5EF}" type="slidenum">
              <a:rPr lang="en-IN" smtClean="0"/>
              <a:pPr/>
              <a:t>83</a:t>
            </a:fld>
            <a:endParaRPr lang="en-I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Unknown Dimension</a:t>
            </a:r>
          </a:p>
        </p:txBody>
      </p:sp>
      <p:sp>
        <p:nvSpPr>
          <p:cNvPr id="3" name="Content Placeholder 2"/>
          <p:cNvSpPr>
            <a:spLocks noGrp="1"/>
          </p:cNvSpPr>
          <p:nvPr>
            <p:ph sz="quarter" idx="1"/>
          </p:nvPr>
        </p:nvSpPr>
        <p:spPr/>
        <p:txBody>
          <a:bodyPr/>
          <a:lstStyle/>
          <a:p>
            <a:pPr>
              <a:buFont typeface="Wingdings" pitchFamily="2" charset="2"/>
              <a:buChar char="Ø"/>
            </a:pPr>
            <a:r>
              <a:rPr lang="en-GB" dirty="0"/>
              <a:t>You are allowed to have one "unknown" dimension.</a:t>
            </a:r>
          </a:p>
          <a:p>
            <a:pPr>
              <a:buFont typeface="Wingdings" pitchFamily="2" charset="2"/>
              <a:buChar char="Ø"/>
            </a:pPr>
            <a:r>
              <a:rPr lang="en-GB" dirty="0"/>
              <a:t>Meaning that you do not have to specify an exact number for one of the dimensions in the reshape method.</a:t>
            </a:r>
          </a:p>
          <a:p>
            <a:pPr>
              <a:buFont typeface="Wingdings" pitchFamily="2" charset="2"/>
              <a:buChar char="Ø"/>
            </a:pPr>
            <a:r>
              <a:rPr lang="en-GB" dirty="0"/>
              <a:t>Pass -1 as the value, and NumPy will calculate this number for you.</a:t>
            </a:r>
          </a:p>
          <a:p>
            <a:pPr>
              <a:buNone/>
            </a:pPr>
            <a:endParaRPr lang="en-GB" dirty="0"/>
          </a:p>
          <a:p>
            <a:endParaRPr lang="en-GB"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84</a:t>
            </a:fld>
            <a:endParaRPr lang="en-I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sp>
        <p:nvSpPr>
          <p:cNvPr id="3" name="Content Placeholder 2"/>
          <p:cNvSpPr>
            <a:spLocks noGrp="1"/>
          </p:cNvSpPr>
          <p:nvPr>
            <p:ph sz="quarter" idx="1"/>
          </p:nvPr>
        </p:nvSpPr>
        <p:spPr/>
        <p:txBody>
          <a:bodyPr/>
          <a:lstStyle/>
          <a:p>
            <a:pPr>
              <a:buFont typeface="Wingdings" pitchFamily="2" charset="2"/>
              <a:buChar char="Ø"/>
            </a:pPr>
            <a:r>
              <a:rPr lang="en-GB" dirty="0"/>
              <a:t>Convert 1D array with 8 elements to 3D array with 2x2 elements:</a:t>
            </a:r>
          </a:p>
          <a:p>
            <a:pPr>
              <a:buNone/>
            </a:pPr>
            <a:r>
              <a:rPr lang="en-GB" dirty="0"/>
              <a:t>	import numpy as np</a:t>
            </a:r>
            <a:br>
              <a:rPr lang="en-GB" dirty="0"/>
            </a:br>
            <a:r>
              <a:rPr lang="en-GB" dirty="0"/>
              <a:t>arr = np.array([1, 2, 3, 4, 5, 6, 7, 8])</a:t>
            </a:r>
            <a:br>
              <a:rPr lang="en-GB" dirty="0"/>
            </a:br>
            <a:r>
              <a:rPr lang="en-GB" dirty="0"/>
              <a:t>newarr = arr.reshape(2, 2, -1)</a:t>
            </a:r>
            <a:br>
              <a:rPr lang="en-GB" dirty="0"/>
            </a:br>
            <a:r>
              <a:rPr lang="en-GB" dirty="0"/>
              <a:t>print(newarr)</a:t>
            </a:r>
          </a:p>
          <a:p>
            <a:pPr>
              <a:buNone/>
            </a:pPr>
            <a:endParaRPr lang="en-GB" dirty="0"/>
          </a:p>
          <a:p>
            <a:pPr>
              <a:buNone/>
            </a:pPr>
            <a:r>
              <a:rPr lang="en-GB" dirty="0"/>
              <a:t>OutPut:</a:t>
            </a:r>
          </a:p>
          <a:p>
            <a:pPr>
              <a:buNone/>
            </a:pPr>
            <a:endParaRPr lang="en-GB" dirty="0"/>
          </a:p>
        </p:txBody>
      </p:sp>
      <p:pic>
        <p:nvPicPr>
          <p:cNvPr id="5" name="Picture 2"/>
          <p:cNvPicPr>
            <a:picLocks noChangeAspect="1" noChangeArrowheads="1"/>
          </p:cNvPicPr>
          <p:nvPr/>
        </p:nvPicPr>
        <p:blipFill>
          <a:blip r:embed="rId2"/>
          <a:srcRect/>
          <a:stretch>
            <a:fillRect/>
          </a:stretch>
        </p:blipFill>
        <p:spPr bwMode="auto">
          <a:xfrm>
            <a:off x="773520" y="4673146"/>
            <a:ext cx="1303473" cy="1427208"/>
          </a:xfrm>
          <a:prstGeom prst="rect">
            <a:avLst/>
          </a:prstGeom>
          <a:noFill/>
          <a:ln w="9525">
            <a:noFill/>
            <a:miter lim="800000"/>
            <a:headEnd/>
            <a:tailEnd/>
          </a:ln>
          <a:effectLst/>
        </p:spPr>
      </p:pic>
      <p:sp>
        <p:nvSpPr>
          <p:cNvPr id="6" name="Slide Number Placeholder 5"/>
          <p:cNvSpPr>
            <a:spLocks noGrp="1"/>
          </p:cNvSpPr>
          <p:nvPr>
            <p:ph type="sldNum" sz="quarter" idx="15"/>
          </p:nvPr>
        </p:nvSpPr>
        <p:spPr/>
        <p:txBody>
          <a:bodyPr/>
          <a:lstStyle/>
          <a:p>
            <a:fld id="{61DB8AA3-BBCA-4831-B813-33C5FC3FB5EF}" type="slidenum">
              <a:rPr lang="en-IN" smtClean="0"/>
              <a:pPr/>
              <a:t>85</a:t>
            </a:fld>
            <a:endParaRPr lang="en-I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Flattening the arrays</a:t>
            </a:r>
          </a:p>
        </p:txBody>
      </p:sp>
      <p:sp>
        <p:nvSpPr>
          <p:cNvPr id="3" name="Content Placeholder 2"/>
          <p:cNvSpPr>
            <a:spLocks noGrp="1"/>
          </p:cNvSpPr>
          <p:nvPr>
            <p:ph sz="quarter" idx="1"/>
          </p:nvPr>
        </p:nvSpPr>
        <p:spPr/>
        <p:txBody>
          <a:bodyPr/>
          <a:lstStyle/>
          <a:p>
            <a:pPr>
              <a:buFont typeface="Wingdings" pitchFamily="2" charset="2"/>
              <a:buChar char="Ø"/>
            </a:pPr>
            <a:r>
              <a:rPr lang="en-GB" dirty="0"/>
              <a:t>Flattening the arrays</a:t>
            </a:r>
          </a:p>
          <a:p>
            <a:pPr>
              <a:buFont typeface="Wingdings" pitchFamily="2" charset="2"/>
              <a:buChar char="Ø"/>
            </a:pPr>
            <a:r>
              <a:rPr lang="en-GB" dirty="0"/>
              <a:t>Flattening array means converting a multidimensional array into a 1D array.</a:t>
            </a:r>
          </a:p>
          <a:p>
            <a:pPr>
              <a:buFont typeface="Wingdings" pitchFamily="2" charset="2"/>
              <a:buChar char="Ø"/>
            </a:pPr>
            <a:r>
              <a:rPr lang="en-GB" dirty="0"/>
              <a:t>We can use reshape(-1) to do this.</a:t>
            </a:r>
          </a:p>
          <a:p>
            <a:pPr>
              <a:buNone/>
            </a:pPr>
            <a:br>
              <a:rPr lang="en-GB" dirty="0"/>
            </a:br>
            <a:endParaRPr lang="en-GB"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86</a:t>
            </a:fld>
            <a:endParaRPr lang="en-I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sp>
        <p:nvSpPr>
          <p:cNvPr id="3" name="Content Placeholder 2"/>
          <p:cNvSpPr>
            <a:spLocks noGrp="1"/>
          </p:cNvSpPr>
          <p:nvPr>
            <p:ph sz="quarter" idx="1"/>
          </p:nvPr>
        </p:nvSpPr>
        <p:spPr/>
        <p:txBody>
          <a:bodyPr>
            <a:normAutofit/>
          </a:bodyPr>
          <a:lstStyle/>
          <a:p>
            <a:pPr>
              <a:buNone/>
            </a:pPr>
            <a:r>
              <a:rPr lang="en-GB" dirty="0"/>
              <a:t>Example</a:t>
            </a:r>
          </a:p>
          <a:p>
            <a:pPr>
              <a:buFont typeface="Wingdings" pitchFamily="2" charset="2"/>
              <a:buChar char="Ø"/>
            </a:pPr>
            <a:r>
              <a:rPr lang="en-GB" dirty="0"/>
              <a:t>Convert the array into a 1D array:</a:t>
            </a:r>
          </a:p>
          <a:p>
            <a:pPr>
              <a:buNone/>
            </a:pPr>
            <a:r>
              <a:rPr lang="en-GB" dirty="0"/>
              <a:t>	</a:t>
            </a:r>
          </a:p>
          <a:p>
            <a:pPr>
              <a:buNone/>
            </a:pPr>
            <a:r>
              <a:rPr lang="en-GB" dirty="0"/>
              <a:t>	import numpy as np</a:t>
            </a:r>
            <a:br>
              <a:rPr lang="en-GB" dirty="0"/>
            </a:br>
            <a:r>
              <a:rPr lang="en-GB" dirty="0"/>
              <a:t>arr = np.array([[1, 2, 3], [4, 5, 6]])</a:t>
            </a:r>
            <a:br>
              <a:rPr lang="en-GB" dirty="0"/>
            </a:br>
            <a:r>
              <a:rPr lang="en-GB" dirty="0"/>
              <a:t>newarr = arr.reshape(-1)</a:t>
            </a:r>
            <a:br>
              <a:rPr lang="en-GB" dirty="0"/>
            </a:br>
            <a:r>
              <a:rPr lang="en-GB" dirty="0"/>
              <a:t>print(newarr)</a:t>
            </a:r>
          </a:p>
          <a:p>
            <a:pPr>
              <a:buNone/>
            </a:pPr>
            <a:endParaRPr lang="en-GB" dirty="0"/>
          </a:p>
          <a:p>
            <a:pPr>
              <a:buNone/>
            </a:pPr>
            <a:r>
              <a:rPr lang="en-GB" dirty="0"/>
              <a:t>OutPut:</a:t>
            </a:r>
          </a:p>
          <a:p>
            <a:pPr>
              <a:buNone/>
            </a:pPr>
            <a:br>
              <a:rPr lang="en-GB" dirty="0"/>
            </a:br>
            <a:endParaRPr lang="en-GB" dirty="0"/>
          </a:p>
        </p:txBody>
      </p:sp>
      <p:pic>
        <p:nvPicPr>
          <p:cNvPr id="5" name="Picture 2"/>
          <p:cNvPicPr>
            <a:picLocks noChangeAspect="1" noChangeArrowheads="1"/>
          </p:cNvPicPr>
          <p:nvPr/>
        </p:nvPicPr>
        <p:blipFill>
          <a:blip r:embed="rId2"/>
          <a:srcRect/>
          <a:stretch>
            <a:fillRect/>
          </a:stretch>
        </p:blipFill>
        <p:spPr bwMode="auto">
          <a:xfrm>
            <a:off x="763451" y="5499463"/>
            <a:ext cx="1940559" cy="679268"/>
          </a:xfrm>
          <a:prstGeom prst="rect">
            <a:avLst/>
          </a:prstGeom>
          <a:noFill/>
          <a:ln w="9525">
            <a:noFill/>
            <a:miter lim="800000"/>
            <a:headEnd/>
            <a:tailEnd/>
          </a:ln>
          <a:effectLst/>
        </p:spPr>
      </p:pic>
      <p:sp>
        <p:nvSpPr>
          <p:cNvPr id="6" name="Slide Number Placeholder 5"/>
          <p:cNvSpPr>
            <a:spLocks noGrp="1"/>
          </p:cNvSpPr>
          <p:nvPr>
            <p:ph type="sldNum" sz="quarter" idx="15"/>
          </p:nvPr>
        </p:nvSpPr>
        <p:spPr/>
        <p:txBody>
          <a:bodyPr/>
          <a:lstStyle/>
          <a:p>
            <a:fld id="{61DB8AA3-BBCA-4831-B813-33C5FC3FB5EF}" type="slidenum">
              <a:rPr lang="en-IN" smtClean="0"/>
              <a:pPr/>
              <a:t>87</a:t>
            </a:fld>
            <a:endParaRPr lang="en-I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Note</a:t>
            </a:r>
            <a:endParaRPr lang="en-GB" dirty="0"/>
          </a:p>
        </p:txBody>
      </p:sp>
      <p:sp>
        <p:nvSpPr>
          <p:cNvPr id="3" name="Content Placeholder 2"/>
          <p:cNvSpPr>
            <a:spLocks noGrp="1"/>
          </p:cNvSpPr>
          <p:nvPr>
            <p:ph sz="quarter" idx="1"/>
          </p:nvPr>
        </p:nvSpPr>
        <p:spPr/>
        <p:txBody>
          <a:bodyPr/>
          <a:lstStyle/>
          <a:p>
            <a:r>
              <a:rPr lang="en-GB" dirty="0"/>
              <a:t> There are a lot of functions for changing the shapes of arrays in numpy flatten, ravel and also for rearranging the elements rot90, flip, fliplr, flipud etc. These fall under Intermediate to Advanced section of numpy.</a:t>
            </a:r>
          </a:p>
          <a:p>
            <a:pPr>
              <a:buNone/>
            </a:pPr>
            <a:br>
              <a:rPr lang="en-GB" dirty="0"/>
            </a:br>
            <a:endParaRPr lang="en-GB"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88</a:t>
            </a:fld>
            <a:endParaRPr lang="en-I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NumPy Array Iterating</a:t>
            </a:r>
          </a:p>
        </p:txBody>
      </p:sp>
      <p:sp>
        <p:nvSpPr>
          <p:cNvPr id="3" name="Content Placeholder 2"/>
          <p:cNvSpPr>
            <a:spLocks noGrp="1"/>
          </p:cNvSpPr>
          <p:nvPr>
            <p:ph sz="quarter" idx="1"/>
          </p:nvPr>
        </p:nvSpPr>
        <p:spPr/>
        <p:txBody>
          <a:bodyPr/>
          <a:lstStyle/>
          <a:p>
            <a:pPr>
              <a:buFont typeface="Wingdings" pitchFamily="2" charset="2"/>
              <a:buChar char="Ø"/>
            </a:pPr>
            <a:r>
              <a:rPr lang="en-GB" dirty="0"/>
              <a:t>Iterating Arrays</a:t>
            </a:r>
          </a:p>
          <a:p>
            <a:pPr>
              <a:buFont typeface="Wingdings" pitchFamily="2" charset="2"/>
              <a:buChar char="Ø"/>
            </a:pPr>
            <a:r>
              <a:rPr lang="en-GB" dirty="0"/>
              <a:t>Iterating means going through elements one by one.</a:t>
            </a:r>
          </a:p>
          <a:p>
            <a:pPr>
              <a:buFont typeface="Wingdings" pitchFamily="2" charset="2"/>
              <a:buChar char="Ø"/>
            </a:pPr>
            <a:r>
              <a:rPr lang="en-GB" dirty="0"/>
              <a:t>As we deal with multi-dimensional arrays in numpy, we can do this using basic for loop of python.</a:t>
            </a:r>
          </a:p>
          <a:p>
            <a:pPr>
              <a:buFont typeface="Wingdings" pitchFamily="2" charset="2"/>
              <a:buChar char="Ø"/>
            </a:pPr>
            <a:r>
              <a:rPr lang="en-GB" dirty="0"/>
              <a:t>If we iterate on a 1-D array it will go through each element one by one.</a:t>
            </a:r>
          </a:p>
          <a:p>
            <a:pPr>
              <a:buNone/>
            </a:pPr>
            <a:br>
              <a:rPr lang="en-GB" dirty="0"/>
            </a:br>
            <a:endParaRPr lang="en-GB"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89</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2963-F349-4AA5-9364-8D0363A955CC}"/>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EFA0B568-E1E0-409C-96AE-746C9A10CB3E}"/>
              </a:ext>
            </a:extLst>
          </p:cNvPr>
          <p:cNvSpPr>
            <a:spLocks noGrp="1"/>
          </p:cNvSpPr>
          <p:nvPr>
            <p:ph sz="quarter" idx="1"/>
          </p:nvPr>
        </p:nvSpPr>
        <p:spPr/>
        <p:txBody>
          <a:bodyPr>
            <a:normAutofit/>
          </a:bodyPr>
          <a:lstStyle/>
          <a:p>
            <a:pPr algn="l">
              <a:buFont typeface="Wingdings" panose="05000000000000000000" pitchFamily="2" charset="2"/>
              <a:buChar char="Ø"/>
            </a:pPr>
            <a:r>
              <a:rPr lang="en-US" sz="2400" b="0" i="0" dirty="0">
                <a:solidFill>
                  <a:srgbClr val="0000CD"/>
                </a:solidFill>
                <a:effectLst/>
                <a:latin typeface="Consolas" panose="020B0609020204030204" pitchFamily="49" charset="0"/>
              </a:rPr>
              <a:t>import</a:t>
            </a:r>
            <a:r>
              <a:rPr lang="en-US" sz="2400" b="0" i="0" dirty="0">
                <a:solidFill>
                  <a:srgbClr val="000000"/>
                </a:solidFill>
                <a:effectLst/>
                <a:latin typeface="Consolas" panose="020B0609020204030204" pitchFamily="49" charset="0"/>
              </a:rPr>
              <a:t> numpy </a:t>
            </a:r>
            <a:r>
              <a:rPr lang="en-US" sz="2400" b="0" i="0" dirty="0">
                <a:solidFill>
                  <a:srgbClr val="0000CD"/>
                </a:solidFill>
                <a:effectLst/>
                <a:latin typeface="Consolas" panose="020B0609020204030204" pitchFamily="49" charset="0"/>
              </a:rPr>
              <a:t>as</a:t>
            </a:r>
            <a:r>
              <a:rPr lang="en-US" sz="2400" b="0" i="0" dirty="0">
                <a:solidFill>
                  <a:srgbClr val="000000"/>
                </a:solidFill>
                <a:effectLst/>
                <a:latin typeface="Consolas" panose="020B0609020204030204" pitchFamily="49" charset="0"/>
              </a:rPr>
              <a:t> np</a:t>
            </a:r>
            <a:br>
              <a:rPr lang="en-US" sz="2400" b="0" i="0" dirty="0">
                <a:solidFill>
                  <a:srgbClr val="000000"/>
                </a:solidFill>
                <a:effectLst/>
                <a:latin typeface="Consolas" panose="020B0609020204030204" pitchFamily="49" charset="0"/>
              </a:rPr>
            </a:br>
            <a:br>
              <a:rPr lang="en-US" sz="2400" b="0" i="0" dirty="0">
                <a:solidFill>
                  <a:srgbClr val="000000"/>
                </a:solidFill>
                <a:effectLst/>
                <a:latin typeface="Consolas" panose="020B0609020204030204" pitchFamily="49" charset="0"/>
              </a:rPr>
            </a:br>
            <a:r>
              <a:rPr lang="en-US" sz="2400" b="0" i="0" dirty="0">
                <a:solidFill>
                  <a:srgbClr val="000000"/>
                </a:solidFill>
                <a:effectLst/>
                <a:latin typeface="Consolas" panose="020B0609020204030204" pitchFamily="49" charset="0"/>
              </a:rPr>
              <a:t>arr = np.array([</a:t>
            </a:r>
            <a:r>
              <a:rPr lang="en-US" sz="2400" b="0" i="0" dirty="0">
                <a:solidFill>
                  <a:srgbClr val="FF0000"/>
                </a:solidFill>
                <a:effectLst/>
                <a:latin typeface="Consolas" panose="020B0609020204030204" pitchFamily="49" charset="0"/>
              </a:rPr>
              <a:t>1</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4</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5</a:t>
            </a:r>
            <a:r>
              <a:rPr lang="en-US" sz="2400" b="0" i="0" dirty="0">
                <a:solidFill>
                  <a:srgbClr val="000000"/>
                </a:solidFill>
                <a:effectLst/>
                <a:latin typeface="Consolas" panose="020B0609020204030204" pitchFamily="49" charset="0"/>
              </a:rPr>
              <a:t>])</a:t>
            </a:r>
            <a:br>
              <a:rPr lang="en-US" sz="2400" b="0" i="0" dirty="0">
                <a:solidFill>
                  <a:srgbClr val="000000"/>
                </a:solidFill>
                <a:effectLst/>
                <a:latin typeface="Consolas" panose="020B0609020204030204" pitchFamily="49" charset="0"/>
              </a:rPr>
            </a:br>
            <a:br>
              <a:rPr lang="en-US" sz="2400" b="0" i="0" dirty="0">
                <a:solidFill>
                  <a:srgbClr val="000000"/>
                </a:solidFill>
                <a:effectLst/>
                <a:latin typeface="Consolas" panose="020B0609020204030204" pitchFamily="49"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(arr)</a:t>
            </a:r>
            <a:br>
              <a:rPr lang="en-US" sz="2400" b="0" i="0" dirty="0">
                <a:solidFill>
                  <a:srgbClr val="000000"/>
                </a:solidFill>
                <a:effectLst/>
                <a:latin typeface="Consolas" panose="020B0609020204030204" pitchFamily="49" charset="0"/>
              </a:rPr>
            </a:br>
            <a:br>
              <a:rPr lang="en-US" sz="2400" b="0" i="0" dirty="0">
                <a:solidFill>
                  <a:srgbClr val="000000"/>
                </a:solidFill>
                <a:effectLst/>
                <a:latin typeface="Consolas" panose="020B0609020204030204" pitchFamily="49"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a:solidFill>
                  <a:srgbClr val="0000CD"/>
                </a:solidFill>
                <a:effectLst/>
                <a:latin typeface="Consolas" panose="020B0609020204030204" pitchFamily="49" charset="0"/>
              </a:rPr>
              <a:t>type</a:t>
            </a:r>
            <a:r>
              <a:rPr lang="en-US" sz="2400" b="0" i="0" dirty="0">
                <a:solidFill>
                  <a:srgbClr val="000000"/>
                </a:solidFill>
                <a:effectLst/>
                <a:latin typeface="Consolas" panose="020B0609020204030204" pitchFamily="49" charset="0"/>
              </a:rPr>
              <a:t>(arr))</a:t>
            </a:r>
          </a:p>
          <a:p>
            <a:pPr marL="0" indent="0" algn="l">
              <a:buNone/>
            </a:pPr>
            <a:r>
              <a:rPr lang="en-US" b="0" i="0" dirty="0" err="1">
                <a:solidFill>
                  <a:srgbClr val="000000"/>
                </a:solidFill>
                <a:effectLst/>
              </a:rPr>
              <a:t>OutPut</a:t>
            </a:r>
            <a:r>
              <a:rPr lang="en-US" b="0" i="0" dirty="0">
                <a:solidFill>
                  <a:srgbClr val="000000"/>
                </a:solidFill>
                <a:effectLst/>
              </a:rPr>
              <a:t>:</a:t>
            </a:r>
          </a:p>
          <a:p>
            <a:pPr marL="0" indent="0" algn="l">
              <a:buNone/>
            </a:pPr>
            <a:endParaRPr lang="en-US" b="0" i="0" dirty="0">
              <a:solidFill>
                <a:srgbClr val="000000"/>
              </a:solidFill>
              <a:effectLst/>
            </a:endParaRPr>
          </a:p>
          <a:p>
            <a:pPr algn="l">
              <a:buNone/>
            </a:pPr>
            <a:r>
              <a:rPr lang="en-US" sz="2400" dirty="0">
                <a:solidFill>
                  <a:srgbClr val="FFFFFF"/>
                </a:solidFill>
                <a:latin typeface="Source Sans Pro" panose="020B0503030403020204" pitchFamily="34" charset="0"/>
              </a:rPr>
              <a:t>l</a:t>
            </a:r>
            <a:endParaRPr lang="en-US" sz="2400" u="none" strike="noStrike" dirty="0">
              <a:solidFill>
                <a:srgbClr val="000000"/>
              </a:solidFill>
              <a:latin typeface="Verdana" panose="020B0604030504040204" pitchFamily="34" charset="0"/>
            </a:endParaRPr>
          </a:p>
          <a:p>
            <a:pPr marL="0" indent="0" algn="l">
              <a:buNone/>
            </a:pPr>
            <a:endParaRPr lang="en-US" sz="2400" b="0" i="0" dirty="0">
              <a:solidFill>
                <a:srgbClr val="000000"/>
              </a:solidFill>
              <a:effectLst/>
              <a:latin typeface="Verdana" panose="020B0604030504040204" pitchFamily="34" charset="0"/>
            </a:endParaRPr>
          </a:p>
          <a:p>
            <a:endParaRPr lang="en-IN" sz="2400" dirty="0"/>
          </a:p>
        </p:txBody>
      </p:sp>
      <p:pic>
        <p:nvPicPr>
          <p:cNvPr id="5" name="Picture 4">
            <a:extLst>
              <a:ext uri="{FF2B5EF4-FFF2-40B4-BE49-F238E27FC236}">
                <a16:creationId xmlns:a16="http://schemas.microsoft.com/office/drawing/2014/main" id="{E589657D-0C9A-4DC7-92B2-3909F10CEF9F}"/>
              </a:ext>
            </a:extLst>
          </p:cNvPr>
          <p:cNvPicPr>
            <a:picLocks noChangeAspect="1"/>
          </p:cNvPicPr>
          <p:nvPr/>
        </p:nvPicPr>
        <p:blipFill>
          <a:blip r:embed="rId2"/>
          <a:stretch>
            <a:fillRect/>
          </a:stretch>
        </p:blipFill>
        <p:spPr>
          <a:xfrm>
            <a:off x="974331" y="4923709"/>
            <a:ext cx="3251159" cy="649318"/>
          </a:xfrm>
          <a:prstGeom prst="rect">
            <a:avLst/>
          </a:prstGeom>
        </p:spPr>
      </p:pic>
      <p:sp>
        <p:nvSpPr>
          <p:cNvPr id="6" name="Slide Number Placeholder 5"/>
          <p:cNvSpPr>
            <a:spLocks noGrp="1"/>
          </p:cNvSpPr>
          <p:nvPr>
            <p:ph type="sldNum" sz="quarter" idx="15"/>
          </p:nvPr>
        </p:nvSpPr>
        <p:spPr/>
        <p:txBody>
          <a:bodyPr/>
          <a:lstStyle/>
          <a:p>
            <a:fld id="{61DB8AA3-BBCA-4831-B813-33C5FC3FB5EF}" type="slidenum">
              <a:rPr lang="en-IN" smtClean="0"/>
              <a:pPr/>
              <a:t>9</a:t>
            </a:fld>
            <a:endParaRPr lang="en-IN"/>
          </a:p>
        </p:txBody>
      </p:sp>
    </p:spTree>
    <p:extLst>
      <p:ext uri="{BB962C8B-B14F-4D97-AF65-F5344CB8AC3E}">
        <p14:creationId xmlns:p14="http://schemas.microsoft.com/office/powerpoint/2010/main" val="39072356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sp>
        <p:nvSpPr>
          <p:cNvPr id="3" name="Content Placeholder 2"/>
          <p:cNvSpPr>
            <a:spLocks noGrp="1"/>
          </p:cNvSpPr>
          <p:nvPr>
            <p:ph sz="quarter" idx="1"/>
          </p:nvPr>
        </p:nvSpPr>
        <p:spPr/>
        <p:txBody>
          <a:bodyPr/>
          <a:lstStyle/>
          <a:p>
            <a:pPr>
              <a:buFont typeface="Wingdings" pitchFamily="2" charset="2"/>
              <a:buChar char="Ø"/>
            </a:pPr>
            <a:r>
              <a:rPr lang="en-GB" dirty="0"/>
              <a:t>Iterate on the elements of the following 1-D array:</a:t>
            </a:r>
          </a:p>
          <a:p>
            <a:pPr>
              <a:buNone/>
            </a:pPr>
            <a:r>
              <a:rPr lang="en-GB" dirty="0"/>
              <a:t>	</a:t>
            </a:r>
          </a:p>
          <a:p>
            <a:pPr>
              <a:buNone/>
            </a:pPr>
            <a:r>
              <a:rPr lang="en-GB" dirty="0"/>
              <a:t>	import numpy as np</a:t>
            </a:r>
            <a:br>
              <a:rPr lang="en-GB" dirty="0"/>
            </a:br>
            <a:r>
              <a:rPr lang="en-GB" dirty="0"/>
              <a:t>arr = np.array([1, 2, 3])</a:t>
            </a:r>
            <a:br>
              <a:rPr lang="en-GB" dirty="0"/>
            </a:br>
            <a:r>
              <a:rPr lang="en-GB" dirty="0"/>
              <a:t>for x in arr:</a:t>
            </a:r>
            <a:br>
              <a:rPr lang="en-GB" dirty="0"/>
            </a:br>
            <a:r>
              <a:rPr lang="en-GB" dirty="0"/>
              <a:t>  print(x)</a:t>
            </a:r>
          </a:p>
          <a:p>
            <a:pPr>
              <a:buNone/>
            </a:pPr>
            <a:endParaRPr lang="en-GB" dirty="0"/>
          </a:p>
          <a:p>
            <a:pPr>
              <a:buNone/>
            </a:pPr>
            <a:r>
              <a:rPr lang="en-GB" dirty="0"/>
              <a:t>OutPut:</a:t>
            </a:r>
          </a:p>
          <a:p>
            <a:pPr>
              <a:buNone/>
            </a:pPr>
            <a:endParaRPr lang="en-GB" dirty="0"/>
          </a:p>
        </p:txBody>
      </p:sp>
      <p:pic>
        <p:nvPicPr>
          <p:cNvPr id="5" name="Picture 2"/>
          <p:cNvPicPr>
            <a:picLocks noChangeAspect="1" noChangeArrowheads="1"/>
          </p:cNvPicPr>
          <p:nvPr/>
        </p:nvPicPr>
        <p:blipFill>
          <a:blip r:embed="rId2"/>
          <a:srcRect/>
          <a:stretch>
            <a:fillRect/>
          </a:stretch>
        </p:blipFill>
        <p:spPr bwMode="auto">
          <a:xfrm>
            <a:off x="718457" y="5102588"/>
            <a:ext cx="783772" cy="893263"/>
          </a:xfrm>
          <a:prstGeom prst="rect">
            <a:avLst/>
          </a:prstGeom>
          <a:noFill/>
          <a:ln w="9525">
            <a:noFill/>
            <a:miter lim="800000"/>
            <a:headEnd/>
            <a:tailEnd/>
          </a:ln>
          <a:effectLst/>
        </p:spPr>
      </p:pic>
      <p:sp>
        <p:nvSpPr>
          <p:cNvPr id="6" name="Slide Number Placeholder 5"/>
          <p:cNvSpPr>
            <a:spLocks noGrp="1"/>
          </p:cNvSpPr>
          <p:nvPr>
            <p:ph type="sldNum" sz="quarter" idx="15"/>
          </p:nvPr>
        </p:nvSpPr>
        <p:spPr/>
        <p:txBody>
          <a:bodyPr/>
          <a:lstStyle/>
          <a:p>
            <a:fld id="{61DB8AA3-BBCA-4831-B813-33C5FC3FB5EF}" type="slidenum">
              <a:rPr lang="en-IN" smtClean="0"/>
              <a:pPr/>
              <a:t>90</a:t>
            </a:fld>
            <a:endParaRPr lang="en-I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Iterating 2-D Arrays</a:t>
            </a: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GB" dirty="0"/>
              <a:t>In a 2-D array it will go through all the rows.</a:t>
            </a:r>
          </a:p>
          <a:p>
            <a:pPr>
              <a:buNone/>
            </a:pPr>
            <a:r>
              <a:rPr lang="en-GB" dirty="0"/>
              <a:t>Example</a:t>
            </a:r>
          </a:p>
          <a:p>
            <a:pPr>
              <a:buFont typeface="Wingdings" pitchFamily="2" charset="2"/>
              <a:buChar char="Ø"/>
            </a:pPr>
            <a:r>
              <a:rPr lang="en-GB" dirty="0"/>
              <a:t>Iterate on the elements of the following 2-D array:</a:t>
            </a:r>
          </a:p>
          <a:p>
            <a:pPr>
              <a:buNone/>
            </a:pPr>
            <a:endParaRPr lang="en-GB" dirty="0"/>
          </a:p>
          <a:p>
            <a:pPr>
              <a:buNone/>
            </a:pPr>
            <a:r>
              <a:rPr lang="en-GB" dirty="0"/>
              <a:t>	import numpy as np</a:t>
            </a:r>
            <a:br>
              <a:rPr lang="en-GB" dirty="0"/>
            </a:br>
            <a:r>
              <a:rPr lang="en-GB" dirty="0"/>
              <a:t>arr = np.array([[1, 2, 3], [4, 5, 6]])</a:t>
            </a:r>
            <a:br>
              <a:rPr lang="en-GB" dirty="0"/>
            </a:br>
            <a:r>
              <a:rPr lang="en-GB" dirty="0"/>
              <a:t>for x in arr:</a:t>
            </a:r>
            <a:br>
              <a:rPr lang="en-GB" dirty="0"/>
            </a:br>
            <a:r>
              <a:rPr lang="en-GB" dirty="0"/>
              <a:t>  print(x)</a:t>
            </a:r>
          </a:p>
          <a:p>
            <a:pPr>
              <a:buNone/>
            </a:pPr>
            <a:endParaRPr lang="en-GB" dirty="0"/>
          </a:p>
          <a:p>
            <a:pPr>
              <a:buNone/>
            </a:pPr>
            <a:br>
              <a:rPr lang="en-GB" dirty="0"/>
            </a:br>
            <a:endParaRPr lang="en-GB"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91</a:t>
            </a:fld>
            <a:endParaRPr lang="en-I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OutPut</a:t>
            </a:r>
          </a:p>
        </p:txBody>
      </p:sp>
      <p:pic>
        <p:nvPicPr>
          <p:cNvPr id="32770" name="Picture 2"/>
          <p:cNvPicPr>
            <a:picLocks noGrp="1" noChangeAspect="1" noChangeArrowheads="1"/>
          </p:cNvPicPr>
          <p:nvPr>
            <p:ph sz="quarter" idx="1"/>
          </p:nvPr>
        </p:nvPicPr>
        <p:blipFill>
          <a:blip r:embed="rId2"/>
          <a:srcRect/>
          <a:stretch>
            <a:fillRect/>
          </a:stretch>
        </p:blipFill>
        <p:spPr bwMode="auto">
          <a:xfrm>
            <a:off x="745353" y="1909399"/>
            <a:ext cx="2298293" cy="912178"/>
          </a:xfrm>
          <a:prstGeom prst="rect">
            <a:avLst/>
          </a:prstGeom>
          <a:noFill/>
          <a:ln w="9525">
            <a:noFill/>
            <a:miter lim="800000"/>
            <a:headEnd/>
            <a:tailEnd/>
          </a:ln>
          <a:effectLst/>
        </p:spPr>
      </p:pic>
      <p:sp>
        <p:nvSpPr>
          <p:cNvPr id="4" name="Slide Number Placeholder 3"/>
          <p:cNvSpPr>
            <a:spLocks noGrp="1"/>
          </p:cNvSpPr>
          <p:nvPr>
            <p:ph type="sldNum" sz="quarter" idx="15"/>
          </p:nvPr>
        </p:nvSpPr>
        <p:spPr/>
        <p:txBody>
          <a:bodyPr/>
          <a:lstStyle/>
          <a:p>
            <a:fld id="{61DB8AA3-BBCA-4831-B813-33C5FC3FB5EF}" type="slidenum">
              <a:rPr lang="en-IN" smtClean="0"/>
              <a:pPr/>
              <a:t>92</a:t>
            </a:fld>
            <a:endParaRPr lang="en-I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Iterating 3-D Arrays</a:t>
            </a:r>
          </a:p>
        </p:txBody>
      </p:sp>
      <p:sp>
        <p:nvSpPr>
          <p:cNvPr id="3" name="Content Placeholder 2"/>
          <p:cNvSpPr>
            <a:spLocks noGrp="1"/>
          </p:cNvSpPr>
          <p:nvPr>
            <p:ph sz="quarter" idx="1"/>
          </p:nvPr>
        </p:nvSpPr>
        <p:spPr/>
        <p:txBody>
          <a:bodyPr/>
          <a:lstStyle/>
          <a:p>
            <a:pPr>
              <a:buFont typeface="Wingdings" pitchFamily="2" charset="2"/>
              <a:buChar char="Ø"/>
            </a:pPr>
            <a:r>
              <a:rPr lang="en-GB" dirty="0"/>
              <a:t>In a 3-D array it will go through all the 2-D arrays.</a:t>
            </a:r>
          </a:p>
          <a:p>
            <a:pPr>
              <a:buNone/>
            </a:pPr>
            <a:endParaRPr lang="en-GB" dirty="0"/>
          </a:p>
          <a:p>
            <a:pPr>
              <a:buNone/>
            </a:pPr>
            <a:r>
              <a:rPr lang="en-GB" dirty="0"/>
              <a:t>EXAMPLE:</a:t>
            </a:r>
          </a:p>
          <a:p>
            <a:pPr>
              <a:buFont typeface="Wingdings" pitchFamily="2" charset="2"/>
              <a:buChar char="Ø"/>
            </a:pPr>
            <a:r>
              <a:rPr lang="en-GB" dirty="0"/>
              <a:t>Iterate on the elements of the following 3-D array:</a:t>
            </a:r>
          </a:p>
          <a:p>
            <a:pPr>
              <a:buNone/>
            </a:pPr>
            <a:endParaRPr lang="en-GB" dirty="0"/>
          </a:p>
          <a:p>
            <a:pPr>
              <a:buNone/>
            </a:pPr>
            <a:r>
              <a:rPr lang="en-GB" dirty="0"/>
              <a:t>	import numpy as np</a:t>
            </a:r>
            <a:br>
              <a:rPr lang="en-GB" dirty="0"/>
            </a:br>
            <a:r>
              <a:rPr lang="en-GB" dirty="0"/>
              <a:t>arr = np.array([[[1, 2, 3], [4, 5, 6]], [[7, 8, 9], [10, 11, 12]]])</a:t>
            </a:r>
            <a:br>
              <a:rPr lang="en-GB" dirty="0"/>
            </a:br>
            <a:r>
              <a:rPr lang="en-GB" dirty="0"/>
              <a:t>for x in arr:</a:t>
            </a:r>
            <a:br>
              <a:rPr lang="en-GB" dirty="0"/>
            </a:br>
            <a:r>
              <a:rPr lang="en-GB" dirty="0"/>
              <a:t>  print(x)</a:t>
            </a:r>
          </a:p>
          <a:p>
            <a:pPr>
              <a:buNone/>
            </a:pPr>
            <a:endParaRPr lang="en-GB"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93</a:t>
            </a:fld>
            <a:endParaRPr lang="en-I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output</a:t>
            </a:r>
          </a:p>
        </p:txBody>
      </p:sp>
      <p:pic>
        <p:nvPicPr>
          <p:cNvPr id="33794" name="Picture 2"/>
          <p:cNvPicPr>
            <a:picLocks noGrp="1" noChangeAspect="1" noChangeArrowheads="1"/>
          </p:cNvPicPr>
          <p:nvPr>
            <p:ph sz="quarter" idx="1"/>
          </p:nvPr>
        </p:nvPicPr>
        <p:blipFill>
          <a:blip r:embed="rId2"/>
          <a:srcRect/>
          <a:stretch>
            <a:fillRect/>
          </a:stretch>
        </p:blipFill>
        <p:spPr bwMode="auto">
          <a:xfrm>
            <a:off x="763452" y="1754006"/>
            <a:ext cx="2828834" cy="1629274"/>
          </a:xfrm>
          <a:prstGeom prst="rect">
            <a:avLst/>
          </a:prstGeom>
          <a:noFill/>
          <a:ln w="9525">
            <a:noFill/>
            <a:miter lim="800000"/>
            <a:headEnd/>
            <a:tailEnd/>
          </a:ln>
          <a:effectLst/>
        </p:spPr>
      </p:pic>
      <p:sp>
        <p:nvSpPr>
          <p:cNvPr id="4" name="Slide Number Placeholder 3"/>
          <p:cNvSpPr>
            <a:spLocks noGrp="1"/>
          </p:cNvSpPr>
          <p:nvPr>
            <p:ph type="sldNum" sz="quarter" idx="15"/>
          </p:nvPr>
        </p:nvSpPr>
        <p:spPr/>
        <p:txBody>
          <a:bodyPr/>
          <a:lstStyle/>
          <a:p>
            <a:fld id="{61DB8AA3-BBCA-4831-B813-33C5FC3FB5EF}" type="slidenum">
              <a:rPr lang="en-IN" smtClean="0"/>
              <a:pPr/>
              <a:t>94</a:t>
            </a:fld>
            <a:endParaRPr lang="en-I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GB" dirty="0"/>
              <a:t>Iterate down to the scalars:</a:t>
            </a:r>
          </a:p>
          <a:p>
            <a:pPr>
              <a:buNone/>
            </a:pPr>
            <a:r>
              <a:rPr lang="en-GB" dirty="0"/>
              <a:t>	</a:t>
            </a:r>
          </a:p>
          <a:p>
            <a:pPr>
              <a:buNone/>
            </a:pPr>
            <a:r>
              <a:rPr lang="en-GB" dirty="0"/>
              <a:t>	import numpy as np</a:t>
            </a:r>
            <a:br>
              <a:rPr lang="en-GB" dirty="0"/>
            </a:br>
            <a:r>
              <a:rPr lang="en-GB" dirty="0"/>
              <a:t>arr = np.array([[[1, 2, 3], [4, 5, 6]], [[7, 8, 9], [10, 11, 12]]])</a:t>
            </a:r>
            <a:br>
              <a:rPr lang="en-GB" dirty="0"/>
            </a:br>
            <a:r>
              <a:rPr lang="en-GB" dirty="0"/>
              <a:t>for x in arr:</a:t>
            </a:r>
            <a:br>
              <a:rPr lang="en-GB" dirty="0"/>
            </a:br>
            <a:r>
              <a:rPr lang="en-GB" dirty="0"/>
              <a:t>  for y in x:</a:t>
            </a:r>
            <a:br>
              <a:rPr lang="en-GB" dirty="0"/>
            </a:br>
            <a:r>
              <a:rPr lang="en-GB" dirty="0"/>
              <a:t>    for z in y:</a:t>
            </a:r>
            <a:br>
              <a:rPr lang="en-GB" dirty="0"/>
            </a:br>
            <a:r>
              <a:rPr lang="en-GB" dirty="0"/>
              <a:t>      print(z)</a:t>
            </a:r>
          </a:p>
          <a:p>
            <a:pPr>
              <a:buNone/>
            </a:pPr>
            <a:br>
              <a:rPr lang="en-GB" dirty="0"/>
            </a:br>
            <a:endParaRPr lang="en-GB"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95</a:t>
            </a:fld>
            <a:endParaRPr lang="en-I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output</a:t>
            </a:r>
          </a:p>
        </p:txBody>
      </p:sp>
      <p:pic>
        <p:nvPicPr>
          <p:cNvPr id="34818" name="Picture 2"/>
          <p:cNvPicPr>
            <a:picLocks noGrp="1" noChangeAspect="1" noChangeArrowheads="1"/>
          </p:cNvPicPr>
          <p:nvPr>
            <p:ph sz="quarter" idx="1"/>
          </p:nvPr>
        </p:nvPicPr>
        <p:blipFill>
          <a:blip r:embed="rId2"/>
          <a:srcRect/>
          <a:stretch>
            <a:fillRect/>
          </a:stretch>
        </p:blipFill>
        <p:spPr bwMode="auto">
          <a:xfrm>
            <a:off x="757463" y="1671683"/>
            <a:ext cx="1175839" cy="2562225"/>
          </a:xfrm>
          <a:prstGeom prst="rect">
            <a:avLst/>
          </a:prstGeom>
          <a:noFill/>
          <a:ln w="9525">
            <a:noFill/>
            <a:miter lim="800000"/>
            <a:headEnd/>
            <a:tailEnd/>
          </a:ln>
          <a:effectLst/>
        </p:spPr>
      </p:pic>
      <p:sp>
        <p:nvSpPr>
          <p:cNvPr id="4" name="Slide Number Placeholder 3"/>
          <p:cNvSpPr>
            <a:spLocks noGrp="1"/>
          </p:cNvSpPr>
          <p:nvPr>
            <p:ph type="sldNum" sz="quarter" idx="15"/>
          </p:nvPr>
        </p:nvSpPr>
        <p:spPr/>
        <p:txBody>
          <a:bodyPr/>
          <a:lstStyle/>
          <a:p>
            <a:fld id="{61DB8AA3-BBCA-4831-B813-33C5FC3FB5EF}" type="slidenum">
              <a:rPr lang="en-IN" smtClean="0"/>
              <a:pPr/>
              <a:t>96</a:t>
            </a:fld>
            <a:endParaRPr lang="en-I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Iterating Arrays Using nditer()</a:t>
            </a:r>
          </a:p>
        </p:txBody>
      </p:sp>
      <p:sp>
        <p:nvSpPr>
          <p:cNvPr id="3" name="Content Placeholder 2"/>
          <p:cNvSpPr>
            <a:spLocks noGrp="1"/>
          </p:cNvSpPr>
          <p:nvPr>
            <p:ph sz="quarter" idx="1"/>
          </p:nvPr>
        </p:nvSpPr>
        <p:spPr/>
        <p:txBody>
          <a:bodyPr/>
          <a:lstStyle/>
          <a:p>
            <a:pPr>
              <a:buFont typeface="Wingdings" pitchFamily="2" charset="2"/>
              <a:buChar char="Ø"/>
            </a:pPr>
            <a:r>
              <a:rPr lang="en-GB" dirty="0"/>
              <a:t>The function nditer() is a helping function that can be used from very basic to very advanced iterations. It solves some basic issues which we face in iteration, lets go through it with examples.</a:t>
            </a:r>
          </a:p>
          <a:p>
            <a:pPr>
              <a:buFont typeface="Wingdings" pitchFamily="2" charset="2"/>
              <a:buChar char="Ø"/>
            </a:pPr>
            <a:r>
              <a:rPr lang="en-GB" dirty="0"/>
              <a:t>Iterating on Each Scalar Element</a:t>
            </a:r>
          </a:p>
          <a:p>
            <a:pPr>
              <a:buFont typeface="Wingdings" pitchFamily="2" charset="2"/>
              <a:buChar char="Ø"/>
            </a:pPr>
            <a:r>
              <a:rPr lang="en-GB" dirty="0"/>
              <a:t>In basic for loops, iterating through each scalar of an array we need to use </a:t>
            </a:r>
            <a:r>
              <a:rPr lang="en-GB" i="1" dirty="0"/>
              <a:t>n</a:t>
            </a:r>
            <a:r>
              <a:rPr lang="en-GB" dirty="0"/>
              <a:t> for loops which can be difficult to write for arrays with very high dimensionality.</a:t>
            </a:r>
          </a:p>
          <a:p>
            <a:pPr>
              <a:buNone/>
            </a:pPr>
            <a:br>
              <a:rPr lang="en-GB" dirty="0"/>
            </a:br>
            <a:endParaRPr lang="en-GB"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97</a:t>
            </a:fld>
            <a:endParaRPr lang="en-I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Example</a:t>
            </a:r>
          </a:p>
        </p:txBody>
      </p:sp>
      <p:sp>
        <p:nvSpPr>
          <p:cNvPr id="3" name="Content Placeholder 2"/>
          <p:cNvSpPr>
            <a:spLocks noGrp="1"/>
          </p:cNvSpPr>
          <p:nvPr>
            <p:ph sz="quarter" idx="1"/>
          </p:nvPr>
        </p:nvSpPr>
        <p:spPr/>
        <p:txBody>
          <a:bodyPr/>
          <a:lstStyle/>
          <a:p>
            <a:pPr>
              <a:buFont typeface="Wingdings" pitchFamily="2" charset="2"/>
              <a:buChar char="Ø"/>
            </a:pPr>
            <a:r>
              <a:rPr lang="en-GB" dirty="0"/>
              <a:t>Iterate through the following 3-D array:</a:t>
            </a:r>
          </a:p>
          <a:p>
            <a:pPr>
              <a:buNone/>
            </a:pPr>
            <a:r>
              <a:rPr lang="en-GB" dirty="0"/>
              <a:t>	</a:t>
            </a:r>
          </a:p>
          <a:p>
            <a:pPr>
              <a:buNone/>
            </a:pPr>
            <a:r>
              <a:rPr lang="en-GB" dirty="0"/>
              <a:t>	import numpy as np</a:t>
            </a:r>
            <a:br>
              <a:rPr lang="en-GB" dirty="0"/>
            </a:br>
            <a:r>
              <a:rPr lang="en-GB" dirty="0"/>
              <a:t>arr = np.array([[[1, 2], [3, 4]], [[5, 6], [7, 8]]])</a:t>
            </a:r>
            <a:br>
              <a:rPr lang="en-GB" dirty="0"/>
            </a:br>
            <a:r>
              <a:rPr lang="en-GB" dirty="0"/>
              <a:t>for x in np.nditer(arr):</a:t>
            </a:r>
            <a:br>
              <a:rPr lang="en-GB" dirty="0"/>
            </a:br>
            <a:r>
              <a:rPr lang="en-GB" dirty="0"/>
              <a:t>  print(x)</a:t>
            </a:r>
          </a:p>
          <a:p>
            <a:pPr>
              <a:buNone/>
            </a:pPr>
            <a:endParaRPr lang="en-GB" dirty="0"/>
          </a:p>
          <a:p>
            <a:pPr>
              <a:buNone/>
            </a:pPr>
            <a:endParaRPr lang="en-GB" dirty="0"/>
          </a:p>
          <a:p>
            <a:pPr>
              <a:buNone/>
            </a:pPr>
            <a:endParaRPr lang="en-GB" dirty="0"/>
          </a:p>
        </p:txBody>
      </p:sp>
      <p:sp>
        <p:nvSpPr>
          <p:cNvPr id="4" name="Slide Number Placeholder 3"/>
          <p:cNvSpPr>
            <a:spLocks noGrp="1"/>
          </p:cNvSpPr>
          <p:nvPr>
            <p:ph type="sldNum" sz="quarter" idx="15"/>
          </p:nvPr>
        </p:nvSpPr>
        <p:spPr/>
        <p:txBody>
          <a:bodyPr/>
          <a:lstStyle/>
          <a:p>
            <a:fld id="{61DB8AA3-BBCA-4831-B813-33C5FC3FB5EF}" type="slidenum">
              <a:rPr lang="en-IN" smtClean="0"/>
              <a:pPr/>
              <a:t>98</a:t>
            </a:fld>
            <a:endParaRPr lang="en-I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output</a:t>
            </a:r>
          </a:p>
        </p:txBody>
      </p:sp>
      <p:pic>
        <p:nvPicPr>
          <p:cNvPr id="35842" name="Picture 2"/>
          <p:cNvPicPr>
            <a:picLocks noGrp="1" noChangeAspect="1" noChangeArrowheads="1"/>
          </p:cNvPicPr>
          <p:nvPr>
            <p:ph sz="quarter" idx="1"/>
          </p:nvPr>
        </p:nvPicPr>
        <p:blipFill>
          <a:blip r:embed="rId2"/>
          <a:srcRect/>
          <a:stretch>
            <a:fillRect/>
          </a:stretch>
        </p:blipFill>
        <p:spPr bwMode="auto">
          <a:xfrm>
            <a:off x="975994" y="1690595"/>
            <a:ext cx="1009559" cy="1953941"/>
          </a:xfrm>
          <a:prstGeom prst="rect">
            <a:avLst/>
          </a:prstGeom>
          <a:noFill/>
          <a:ln w="9525">
            <a:noFill/>
            <a:miter lim="800000"/>
            <a:headEnd/>
            <a:tailEnd/>
          </a:ln>
          <a:effectLst/>
        </p:spPr>
      </p:pic>
      <p:sp>
        <p:nvSpPr>
          <p:cNvPr id="4" name="Slide Number Placeholder 3"/>
          <p:cNvSpPr>
            <a:spLocks noGrp="1"/>
          </p:cNvSpPr>
          <p:nvPr>
            <p:ph type="sldNum" sz="quarter" idx="15"/>
          </p:nvPr>
        </p:nvSpPr>
        <p:spPr/>
        <p:txBody>
          <a:bodyPr/>
          <a:lstStyle/>
          <a:p>
            <a:fld id="{61DB8AA3-BBCA-4831-B813-33C5FC3FB5EF}" type="slidenum">
              <a:rPr lang="en-IN" smtClean="0"/>
              <a:pPr/>
              <a:t>99</a:t>
            </a:fld>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0</TotalTime>
  <Words>5724</Words>
  <Application>Microsoft Office PowerPoint</Application>
  <PresentationFormat>Widescreen</PresentationFormat>
  <Paragraphs>712</Paragraphs>
  <Slides>107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107</vt:i4>
      </vt:variant>
    </vt:vector>
  </HeadingPairs>
  <TitlesOfParts>
    <vt:vector size="117" baseType="lpstr">
      <vt:lpstr>Arial</vt:lpstr>
      <vt:lpstr>Calibri</vt:lpstr>
      <vt:lpstr>Century Schoolbook</vt:lpstr>
      <vt:lpstr>Consolas</vt:lpstr>
      <vt:lpstr>Segoe UI</vt:lpstr>
      <vt:lpstr>Source Sans Pro</vt:lpstr>
      <vt:lpstr>Verdana</vt:lpstr>
      <vt:lpstr>Wingdings</vt:lpstr>
      <vt:lpstr>Wingdings 2</vt:lpstr>
      <vt:lpstr>Oriel</vt:lpstr>
      <vt:lpstr>What is NumPy?</vt:lpstr>
      <vt:lpstr>Why Use NumPy?</vt:lpstr>
      <vt:lpstr>Installation of NumPy</vt:lpstr>
      <vt:lpstr>NumPy as np</vt:lpstr>
      <vt:lpstr>Import NumPy</vt:lpstr>
      <vt:lpstr>Example</vt:lpstr>
      <vt:lpstr> Checking NumPy Version   </vt:lpstr>
      <vt:lpstr>NumPy Creating Arrays </vt:lpstr>
      <vt:lpstr>Example:</vt:lpstr>
      <vt:lpstr>PowerPoint Presentation</vt:lpstr>
      <vt:lpstr>Example  </vt:lpstr>
      <vt:lpstr>Dimensions in Arrays</vt:lpstr>
      <vt:lpstr>Example </vt:lpstr>
      <vt:lpstr>1-D Arrays  </vt:lpstr>
      <vt:lpstr>2-D Arrays  </vt:lpstr>
      <vt:lpstr>Example</vt:lpstr>
      <vt:lpstr>3-Darrays  </vt:lpstr>
      <vt:lpstr>Example:</vt:lpstr>
      <vt:lpstr>Out Put:</vt:lpstr>
      <vt:lpstr>Check Number of Dimension</vt:lpstr>
      <vt:lpstr>PowerPoint Presentation</vt:lpstr>
      <vt:lpstr>Out Put</vt:lpstr>
      <vt:lpstr> Higher Dimensional Arrays  </vt:lpstr>
      <vt:lpstr>Example</vt:lpstr>
      <vt:lpstr>Out Put</vt:lpstr>
      <vt:lpstr>In this array the innermost dimension (5th dim) has 4 elements, the 4th dim has 1 element that is the vector, the 3rd dim has 1 element that is the matrix with the vector, the 2nd dim has 1 element that is 3D array and 1st dim has 1 element that is a 4D array.</vt:lpstr>
      <vt:lpstr>   NumPy Array Indexing</vt:lpstr>
      <vt:lpstr> Example </vt:lpstr>
      <vt:lpstr>Example</vt:lpstr>
      <vt:lpstr>Out Put</vt:lpstr>
      <vt:lpstr> Example  </vt:lpstr>
      <vt:lpstr>Out Put</vt:lpstr>
      <vt:lpstr> Access 2-D Arrays</vt:lpstr>
      <vt:lpstr> Example  </vt:lpstr>
      <vt:lpstr>Out Put</vt:lpstr>
      <vt:lpstr> Example</vt:lpstr>
      <vt:lpstr>Out Put</vt:lpstr>
      <vt:lpstr> Access 3-D Arrays</vt:lpstr>
      <vt:lpstr>Out Put</vt:lpstr>
      <vt:lpstr> Example  </vt:lpstr>
      <vt:lpstr>continue</vt:lpstr>
      <vt:lpstr>continue</vt:lpstr>
      <vt:lpstr>      Negative indexing</vt:lpstr>
      <vt:lpstr>  NumPy Array Slicing </vt:lpstr>
      <vt:lpstr>                                               Example</vt:lpstr>
      <vt:lpstr>    Example</vt:lpstr>
      <vt:lpstr>    Example</vt:lpstr>
      <vt:lpstr>Negative Slicing</vt:lpstr>
      <vt:lpstr>STEP</vt:lpstr>
      <vt:lpstr>Example</vt:lpstr>
      <vt:lpstr>Slicing 2-D Arrays</vt:lpstr>
      <vt:lpstr>Example</vt:lpstr>
      <vt:lpstr>Example</vt:lpstr>
      <vt:lpstr>NumPy Data Types</vt:lpstr>
      <vt:lpstr>Data Types in NumPy</vt:lpstr>
      <vt:lpstr>Checking the Data Type of an Array</vt:lpstr>
      <vt:lpstr>Example</vt:lpstr>
      <vt:lpstr>Creating Arrays With a Defined Data Type</vt:lpstr>
      <vt:lpstr>For i, u, f, S and U we can define size as well.</vt:lpstr>
      <vt:lpstr>Example</vt:lpstr>
      <vt:lpstr>What if a Value Can Not Be Converted?</vt:lpstr>
      <vt:lpstr>Converting Data Type on Existing Arrays</vt:lpstr>
      <vt:lpstr>Example</vt:lpstr>
      <vt:lpstr>Example</vt:lpstr>
      <vt:lpstr>Example</vt:lpstr>
      <vt:lpstr>NumPy Array Copy vs View</vt:lpstr>
      <vt:lpstr>COPY</vt:lpstr>
      <vt:lpstr>VIEW</vt:lpstr>
      <vt:lpstr>Make Changes in the VIEW:</vt:lpstr>
      <vt:lpstr>Check if Array Owns its Data</vt:lpstr>
      <vt:lpstr>Example</vt:lpstr>
      <vt:lpstr>NumPy Array Shape</vt:lpstr>
      <vt:lpstr>Example</vt:lpstr>
      <vt:lpstr>Example</vt:lpstr>
      <vt:lpstr>What does the shape tuple represent?</vt:lpstr>
      <vt:lpstr>   NumPy Array Reshaping</vt:lpstr>
      <vt:lpstr>Reshape From 1-D to 2-D</vt:lpstr>
      <vt:lpstr>OuTput</vt:lpstr>
      <vt:lpstr>Reshape From 1-D to 3-D</vt:lpstr>
      <vt:lpstr>OutPut</vt:lpstr>
      <vt:lpstr>Can We Reshape Into any Shape?</vt:lpstr>
      <vt:lpstr>Example</vt:lpstr>
      <vt:lpstr>Returns Copy or View?</vt:lpstr>
      <vt:lpstr>Unknown Dimension</vt:lpstr>
      <vt:lpstr>EXAMPLE</vt:lpstr>
      <vt:lpstr>Flattening the arrays</vt:lpstr>
      <vt:lpstr>Example</vt:lpstr>
      <vt:lpstr>Note</vt:lpstr>
      <vt:lpstr>NumPy Array Iterating</vt:lpstr>
      <vt:lpstr>Example</vt:lpstr>
      <vt:lpstr>Iterating 2-D Arrays</vt:lpstr>
      <vt:lpstr>OutPut</vt:lpstr>
      <vt:lpstr>Iterating 3-D Arrays</vt:lpstr>
      <vt:lpstr>output</vt:lpstr>
      <vt:lpstr>Example</vt:lpstr>
      <vt:lpstr>output</vt:lpstr>
      <vt:lpstr>Iterating Arrays Using nditer()</vt:lpstr>
      <vt:lpstr>Example</vt:lpstr>
      <vt:lpstr>output</vt:lpstr>
      <vt:lpstr>Iterating Array With Different Data Types</vt:lpstr>
      <vt:lpstr>Example</vt:lpstr>
      <vt:lpstr>Iterating With Different Step Size</vt:lpstr>
      <vt:lpstr>Output</vt:lpstr>
      <vt:lpstr>Enumerated Iteration Using ndenumerate()</vt:lpstr>
      <vt:lpstr>Example</vt:lpstr>
      <vt:lpstr>Example</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Installation of NumPy</dc:title>
  <dc:creator>Ronak Panchal</dc:creator>
  <cp:lastModifiedBy>Ronak Panchal</cp:lastModifiedBy>
  <cp:revision>42</cp:revision>
  <dcterms:created xsi:type="dcterms:W3CDTF">2022-04-12T11:35:00Z</dcterms:created>
  <dcterms:modified xsi:type="dcterms:W3CDTF">2022-04-26T04:28:18Z</dcterms:modified>
</cp:coreProperties>
</file>