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9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9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rronakpanchal.wordpress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regex.asp#search" TargetMode="External"/><Relationship Id="rId2" Type="http://schemas.openxmlformats.org/officeDocument/2006/relationships/hyperlink" Target="https://www.w3schools.com/python/python_regex.asp#find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#sub" TargetMode="External"/><Relationship Id="rId5" Type="http://schemas.openxmlformats.org/officeDocument/2006/relationships/hyperlink" Target="https://www.w3schools.com/python/python_regex.asp#split" TargetMode="External"/><Relationship Id="rId4" Type="http://schemas.openxmlformats.org/officeDocument/2006/relationships/hyperlink" Target="https://www.w3schools.com/python/python_regex.asp#matchob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193" y="3829073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Python Regular Expression</a:t>
            </a:r>
            <a:br>
              <a:rPr lang="en-US" dirty="0"/>
            </a:br>
            <a:r>
              <a:rPr lang="en-US" sz="2400" dirty="0"/>
              <a:t>Dr. Ronak Panchal</a:t>
            </a:r>
            <a:br>
              <a:rPr lang="en-US" sz="2400" dirty="0"/>
            </a:br>
            <a:r>
              <a:rPr lang="en-US" sz="2400" dirty="0"/>
              <a:t>IT Project Manager, Cognizant, Pune</a:t>
            </a:r>
            <a:br>
              <a:rPr lang="en-US" sz="2400" dirty="0"/>
            </a:br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http://drronakpanchal.wordpress.com</a:t>
            </a:r>
            <a:br>
              <a:rPr lang="en-US" sz="24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87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35726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$ – Dollar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5029"/>
            <a:ext cx="8596668" cy="49963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Dollar($) symbol matches the end of the string </a:t>
            </a:r>
            <a:r>
              <a:rPr lang="en-US" dirty="0" err="1">
                <a:latin typeface="Bookman Old Style" panose="02050604050505020204" pitchFamily="18" charset="0"/>
              </a:rPr>
              <a:t>i.e</a:t>
            </a:r>
            <a:r>
              <a:rPr lang="en-US" dirty="0">
                <a:latin typeface="Bookman Old Style" panose="02050604050505020204" pitchFamily="18" charset="0"/>
              </a:rPr>
              <a:t> checks whether the string ends with the given character(s) or not.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#Check if the string ends with 'planet':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("planet$",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x: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print("Yes, the string ends with 'planet'")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else: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print("No match")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Yes, the string ends with 'planet'</a:t>
            </a:r>
          </a:p>
        </p:txBody>
      </p:sp>
    </p:spTree>
    <p:extLst>
      <p:ext uri="{BB962C8B-B14F-4D97-AF65-F5344CB8AC3E}">
        <p14:creationId xmlns:p14="http://schemas.microsoft.com/office/powerpoint/2010/main" val="1844637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297"/>
            <a:ext cx="8596668" cy="635726"/>
          </a:xfrm>
        </p:spPr>
        <p:txBody>
          <a:bodyPr>
            <a:noAutofit/>
          </a:bodyPr>
          <a:lstStyle/>
          <a:p>
            <a:pPr fontAlgn="base"/>
            <a:r>
              <a:rPr lang="en-US" sz="3400" b="1" dirty="0"/>
              <a:t>* – Star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12696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Star (*) symbol matches zero or more occurrences of the regex preceding the * symbol. For example –  </a:t>
            </a:r>
          </a:p>
          <a:p>
            <a:pPr fontAlgn="base"/>
            <a:r>
              <a:rPr lang="en-US" dirty="0">
                <a:latin typeface="Bookman Old Style" panose="02050604050505020204" pitchFamily="18" charset="0"/>
              </a:rPr>
              <a:t>ab*c will be matched for the string ac, </a:t>
            </a:r>
            <a:r>
              <a:rPr lang="en-US" dirty="0" err="1">
                <a:latin typeface="Bookman Old Style" panose="02050604050505020204" pitchFamily="18" charset="0"/>
              </a:rPr>
              <a:t>abc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abbbc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dabc</a:t>
            </a:r>
            <a:r>
              <a:rPr lang="en-US" dirty="0">
                <a:latin typeface="Bookman Old Style" panose="02050604050505020204" pitchFamily="18" charset="0"/>
              </a:rPr>
              <a:t>, etc. but will not be matched for </a:t>
            </a:r>
            <a:r>
              <a:rPr lang="en-US" dirty="0" err="1">
                <a:latin typeface="Bookman Old Style" panose="02050604050505020204" pitchFamily="18" charset="0"/>
              </a:rPr>
              <a:t>abdc</a:t>
            </a:r>
            <a:r>
              <a:rPr lang="en-US" dirty="0">
                <a:latin typeface="Bookman Old Style" panose="02050604050505020204" pitchFamily="18" charset="0"/>
              </a:rPr>
              <a:t> because b is not followed by c.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 sequence that starts with "he", followed by 0 or more  (any) characters, and an "o":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("he.*o",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['hello']</a:t>
            </a:r>
          </a:p>
        </p:txBody>
      </p:sp>
    </p:spTree>
    <p:extLst>
      <p:ext uri="{BB962C8B-B14F-4D97-AF65-F5344CB8AC3E}">
        <p14:creationId xmlns:p14="http://schemas.microsoft.com/office/powerpoint/2010/main" val="409956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675"/>
            <a:ext cx="8596668" cy="600891"/>
          </a:xfrm>
        </p:spPr>
        <p:txBody>
          <a:bodyPr>
            <a:noAutofit/>
          </a:bodyPr>
          <a:lstStyle/>
          <a:p>
            <a:pPr fontAlgn="base"/>
            <a:r>
              <a:rPr lang="en-US" sz="3400" b="1" dirty="0"/>
              <a:t>+ –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0195"/>
            <a:ext cx="8596668" cy="5031168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Plus (+) symbol matches one or more occurrences of the regex preceding the + symbol. For example –  </a:t>
            </a:r>
          </a:p>
          <a:p>
            <a:pPr fontAlgn="base"/>
            <a:r>
              <a:rPr lang="en-US" dirty="0" err="1">
                <a:latin typeface="Bookman Old Style" panose="02050604050505020204" pitchFamily="18" charset="0"/>
              </a:rPr>
              <a:t>ab+c</a:t>
            </a:r>
            <a:r>
              <a:rPr lang="en-US" dirty="0">
                <a:latin typeface="Bookman Old Style" panose="02050604050505020204" pitchFamily="18" charset="0"/>
              </a:rPr>
              <a:t> will be matched for the string </a:t>
            </a:r>
            <a:r>
              <a:rPr lang="en-US" dirty="0" err="1">
                <a:latin typeface="Bookman Old Style" panose="02050604050505020204" pitchFamily="18" charset="0"/>
              </a:rPr>
              <a:t>abc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abbc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dabc</a:t>
            </a:r>
            <a:r>
              <a:rPr lang="en-US" dirty="0">
                <a:latin typeface="Bookman Old Style" panose="02050604050505020204" pitchFamily="18" charset="0"/>
              </a:rPr>
              <a:t>, but will not be matched for ac, </a:t>
            </a:r>
            <a:r>
              <a:rPr lang="en-US" dirty="0" err="1">
                <a:latin typeface="Bookman Old Style" panose="02050604050505020204" pitchFamily="18" charset="0"/>
              </a:rPr>
              <a:t>abdc</a:t>
            </a:r>
            <a:r>
              <a:rPr lang="en-US" dirty="0">
                <a:latin typeface="Bookman Old Style" panose="02050604050505020204" pitchFamily="18" charset="0"/>
              </a:rPr>
              <a:t> because there is no b in ac and b is not followed by c in </a:t>
            </a:r>
            <a:r>
              <a:rPr lang="en-US" dirty="0" err="1">
                <a:latin typeface="Bookman Old Style" panose="02050604050505020204" pitchFamily="18" charset="0"/>
              </a:rPr>
              <a:t>abdc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 sequence that starts with "he", followed by 1 or more  (any) characters, and an "o":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he.+o</a:t>
            </a:r>
            <a:r>
              <a:rPr lang="en-US" dirty="0">
                <a:latin typeface="Bookman Old Style" panose="02050604050505020204" pitchFamily="18" charset="0"/>
              </a:rPr>
              <a:t>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['hello']</a:t>
            </a:r>
          </a:p>
        </p:txBody>
      </p:sp>
    </p:spTree>
    <p:extLst>
      <p:ext uri="{BB962C8B-B14F-4D97-AF65-F5344CB8AC3E}">
        <p14:creationId xmlns:p14="http://schemas.microsoft.com/office/powerpoint/2010/main" val="207930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297"/>
            <a:ext cx="8596668" cy="627017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? – Question 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27315"/>
            <a:ext cx="8596668" cy="574765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Question mark(?) checks if the string before the question mark in the regex occurs at least once or not at all. For example –  </a:t>
            </a:r>
          </a:p>
          <a:p>
            <a:pPr fontAlgn="base"/>
            <a:r>
              <a:rPr lang="en-US" dirty="0" err="1">
                <a:latin typeface="Bookman Old Style" panose="02050604050505020204" pitchFamily="18" charset="0"/>
              </a:rPr>
              <a:t>ab?c</a:t>
            </a:r>
            <a:r>
              <a:rPr lang="en-US" dirty="0">
                <a:latin typeface="Bookman Old Style" panose="02050604050505020204" pitchFamily="18" charset="0"/>
              </a:rPr>
              <a:t> will be matched for the string ac, </a:t>
            </a:r>
            <a:r>
              <a:rPr lang="en-US" dirty="0" err="1">
                <a:latin typeface="Bookman Old Style" panose="02050604050505020204" pitchFamily="18" charset="0"/>
              </a:rPr>
              <a:t>acb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dabc</a:t>
            </a:r>
            <a:r>
              <a:rPr lang="en-US" dirty="0">
                <a:latin typeface="Bookman Old Style" panose="02050604050505020204" pitchFamily="18" charset="0"/>
              </a:rPr>
              <a:t> but will not be matched for </a:t>
            </a:r>
            <a:r>
              <a:rPr lang="en-US" dirty="0" err="1">
                <a:latin typeface="Bookman Old Style" panose="02050604050505020204" pitchFamily="18" charset="0"/>
              </a:rPr>
              <a:t>abbc</a:t>
            </a:r>
            <a:r>
              <a:rPr lang="en-US" dirty="0">
                <a:latin typeface="Bookman Old Style" panose="02050604050505020204" pitchFamily="18" charset="0"/>
              </a:rPr>
              <a:t> because there are two b. Similarly, it will not be matched for </a:t>
            </a:r>
            <a:r>
              <a:rPr lang="en-US" dirty="0" err="1">
                <a:latin typeface="Bookman Old Style" panose="02050604050505020204" pitchFamily="18" charset="0"/>
              </a:rPr>
              <a:t>abdc</a:t>
            </a:r>
            <a:r>
              <a:rPr lang="en-US" dirty="0">
                <a:latin typeface="Bookman Old Style" panose="02050604050505020204" pitchFamily="18" charset="0"/>
              </a:rPr>
              <a:t> because b is not followed by c.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 sequence that starts with "he", followed by 0 or 1  (any) character, and an "o":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he.?o</a:t>
            </a:r>
            <a:r>
              <a:rPr lang="en-US" dirty="0">
                <a:latin typeface="Bookman Old Style" panose="02050604050505020204" pitchFamily="18" charset="0"/>
              </a:rPr>
              <a:t>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#This time we got no match, because there were not zero, not one, but two characters between "he" and the "o“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463401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9635"/>
            <a:ext cx="8596668" cy="670560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{ } – Braces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9531"/>
            <a:ext cx="8596668" cy="552994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Braces match any repetitions preceding regex from m to n both inclusive. For example –  </a:t>
            </a:r>
          </a:p>
          <a:p>
            <a:pPr fontAlgn="base"/>
            <a:r>
              <a:rPr lang="en-US" dirty="0">
                <a:latin typeface="Bookman Old Style" panose="02050604050505020204" pitchFamily="18" charset="0"/>
              </a:rPr>
              <a:t>a{2, 4} will be matched for the string </a:t>
            </a:r>
            <a:r>
              <a:rPr lang="en-US" dirty="0" err="1">
                <a:latin typeface="Bookman Old Style" panose="02050604050505020204" pitchFamily="18" charset="0"/>
              </a:rPr>
              <a:t>aaab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baaaac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gaad</a:t>
            </a:r>
            <a:r>
              <a:rPr lang="en-US" dirty="0">
                <a:latin typeface="Bookman Old Style" panose="02050604050505020204" pitchFamily="18" charset="0"/>
              </a:rPr>
              <a:t>, but will not be matched for strings like </a:t>
            </a:r>
            <a:r>
              <a:rPr lang="en-US" dirty="0" err="1">
                <a:latin typeface="Bookman Old Style" panose="02050604050505020204" pitchFamily="18" charset="0"/>
              </a:rPr>
              <a:t>abc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bc</a:t>
            </a:r>
            <a:r>
              <a:rPr lang="en-US" dirty="0">
                <a:latin typeface="Bookman Old Style" panose="02050604050505020204" pitchFamily="18" charset="0"/>
              </a:rPr>
              <a:t> because there is only one a or no a in both the cases.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 sequence that starts with "he", followed </a:t>
            </a:r>
            <a:r>
              <a:rPr lang="en-US" dirty="0" err="1">
                <a:latin typeface="Bookman Old Style" panose="02050604050505020204" pitchFamily="18" charset="0"/>
              </a:rPr>
              <a:t>excactly</a:t>
            </a:r>
            <a:r>
              <a:rPr lang="en-US" dirty="0">
                <a:latin typeface="Bookman Old Style" panose="02050604050505020204" pitchFamily="18" charset="0"/>
              </a:rPr>
              <a:t> 2 (any) characters, and an "o":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("he.{2}o",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['hello']</a:t>
            </a:r>
          </a:p>
        </p:txBody>
      </p:sp>
    </p:spTree>
    <p:extLst>
      <p:ext uri="{BB962C8B-B14F-4D97-AF65-F5344CB8AC3E}">
        <p14:creationId xmlns:p14="http://schemas.microsoft.com/office/powerpoint/2010/main" val="300238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53143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| –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3143"/>
            <a:ext cx="8596668" cy="6204857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Or symbol works as the or operator meaning it checks whether the pattern before or after the or symbol is present in the string or not. For example –  </a:t>
            </a:r>
          </a:p>
          <a:p>
            <a:pPr fontAlgn="base"/>
            <a:r>
              <a:rPr lang="en-US" dirty="0" err="1">
                <a:latin typeface="Bookman Old Style" panose="02050604050505020204" pitchFamily="18" charset="0"/>
              </a:rPr>
              <a:t>a|b</a:t>
            </a:r>
            <a:r>
              <a:rPr lang="en-US" dirty="0">
                <a:latin typeface="Bookman Old Style" panose="02050604050505020204" pitchFamily="18" charset="0"/>
              </a:rPr>
              <a:t> will match any string that contains a or b such as </a:t>
            </a:r>
            <a:r>
              <a:rPr lang="en-US" dirty="0" err="1">
                <a:latin typeface="Bookman Old Style" panose="02050604050505020204" pitchFamily="18" charset="0"/>
              </a:rPr>
              <a:t>acd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bcd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abcd</a:t>
            </a:r>
            <a:r>
              <a:rPr lang="en-US" dirty="0">
                <a:latin typeface="Bookman Old Style" panose="02050604050505020204" pitchFamily="18" charset="0"/>
              </a:rPr>
              <a:t>, etc.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 falls mainly in the plain!"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#Check if the string contains either "falls" or "stays":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falls|stays</a:t>
            </a:r>
            <a:r>
              <a:rPr lang="en-US" dirty="0">
                <a:latin typeface="Bookman Old Style" panose="02050604050505020204" pitchFamily="18" charset="0"/>
              </a:rPr>
              <a:t>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x: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print("Yes, there is at least one match!")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else: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print("No match")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['falls']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	Yes, there is at least one match!</a:t>
            </a:r>
          </a:p>
        </p:txBody>
      </p:sp>
    </p:spTree>
    <p:extLst>
      <p:ext uri="{BB962C8B-B14F-4D97-AF65-F5344CB8AC3E}">
        <p14:creationId xmlns:p14="http://schemas.microsoft.com/office/powerpoint/2010/main" val="81656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RegEx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Let’s take a moment to understand why we should use Regular expression.</a:t>
            </a:r>
          </a:p>
          <a:p>
            <a:pPr fontAlgn="base"/>
            <a:r>
              <a:rPr lang="en-US" b="1" dirty="0">
                <a:latin typeface="Bookman Old Style" panose="02050604050505020204" pitchFamily="18" charset="0"/>
              </a:rPr>
              <a:t>Data Mining</a:t>
            </a:r>
            <a:r>
              <a:rPr lang="en-US" dirty="0">
                <a:latin typeface="Bookman Old Style" panose="02050604050505020204" pitchFamily="18" charset="0"/>
              </a:rPr>
              <a:t>: Regular expression is the best tool for data mining. It efficiently identifies a text in a heap of text by checking with a pre-defined pattern. Some common scenarios are identifying an email, URL, or phone from a pile of text.</a:t>
            </a:r>
          </a:p>
          <a:p>
            <a:pPr fontAlgn="base"/>
            <a:r>
              <a:rPr lang="en-US" b="1" dirty="0">
                <a:latin typeface="Bookman Old Style" panose="02050604050505020204" pitchFamily="18" charset="0"/>
              </a:rPr>
              <a:t>Data Validation</a:t>
            </a:r>
            <a:r>
              <a:rPr lang="en-US" dirty="0">
                <a:latin typeface="Bookman Old Style" panose="02050604050505020204" pitchFamily="18" charset="0"/>
              </a:rPr>
              <a:t>: Regular expression can perfectly validate data. It can include a wide array of validation processes by defining different sets of patterns. A few examples are validating phone numbers, emails, etc.</a:t>
            </a:r>
          </a:p>
        </p:txBody>
      </p:sp>
    </p:spTree>
    <p:extLst>
      <p:ext uri="{BB962C8B-B14F-4D97-AF65-F5344CB8AC3E}">
        <p14:creationId xmlns:p14="http://schemas.microsoft.com/office/powerpoint/2010/main" val="169674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7087"/>
            <a:ext cx="8596668" cy="705394"/>
          </a:xfrm>
        </p:spPr>
        <p:txBody>
          <a:bodyPr/>
          <a:lstStyle/>
          <a:p>
            <a:r>
              <a:rPr lang="en-US" dirty="0"/>
              <a:t>Special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2481"/>
            <a:ext cx="8596668" cy="5248882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A special sequence is a \ followed by one of the characters in the list below, and has a special meaning: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7525"/>
              </p:ext>
            </p:extLst>
          </p:nvPr>
        </p:nvGraphicFramePr>
        <p:xfrm>
          <a:off x="984068" y="1497880"/>
          <a:ext cx="7898674" cy="5248876"/>
        </p:xfrm>
        <a:graphic>
          <a:graphicData uri="http://schemas.openxmlformats.org/drawingml/2006/table">
            <a:tbl>
              <a:tblPr/>
              <a:tblGrid>
                <a:gridCol w="1005283">
                  <a:extLst>
                    <a:ext uri="{9D8B030D-6E8A-4147-A177-3AD203B41FA5}">
                      <a16:colId xmlns:a16="http://schemas.microsoft.com/office/drawing/2014/main" val="462510063"/>
                    </a:ext>
                  </a:extLst>
                </a:gridCol>
                <a:gridCol w="5888108">
                  <a:extLst>
                    <a:ext uri="{9D8B030D-6E8A-4147-A177-3AD203B41FA5}">
                      <a16:colId xmlns:a16="http://schemas.microsoft.com/office/drawing/2014/main" val="848989394"/>
                    </a:ext>
                  </a:extLst>
                </a:gridCol>
                <a:gridCol w="1005283">
                  <a:extLst>
                    <a:ext uri="{9D8B030D-6E8A-4147-A177-3AD203B41FA5}">
                      <a16:colId xmlns:a16="http://schemas.microsoft.com/office/drawing/2014/main" val="4282001095"/>
                    </a:ext>
                  </a:extLst>
                </a:gridCol>
              </a:tblGrid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Character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Example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4229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\A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if the specified characters are at the beginning of the string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"\AThe"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01121"/>
                  </a:ext>
                </a:extLst>
              </a:tr>
              <a:tr h="72749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\b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Bookman Old Style" panose="02050604050505020204" pitchFamily="18" charset="0"/>
                        </a:rPr>
                        <a:t>Returns a match where the specified characters are at the beginning or at the end of a word</a:t>
                      </a:r>
                      <a:br>
                        <a:rPr lang="en-US" sz="10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1000" dirty="0">
                          <a:effectLst/>
                          <a:latin typeface="Bookman Old Style" panose="02050604050505020204" pitchFamily="18" charset="0"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r"\bain"</a:t>
                      </a:r>
                      <a:br>
                        <a:rPr lang="en-US" sz="100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r"ain\b"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00532"/>
                  </a:ext>
                </a:extLst>
              </a:tr>
              <a:tr h="86542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\B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where the specified characters are present, but NOT at the beginning (or at the end) of a word</a:t>
                      </a:r>
                      <a:br>
                        <a:rPr lang="en-US" sz="100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(the "r" in the beginning is making sure that the string is being treated as a "raw string")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r"\Bain"</a:t>
                      </a:r>
                      <a:br>
                        <a:rPr lang="en-US" sz="100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r"ain\B"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0980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Bookman Old Style" panose="02050604050505020204" pitchFamily="18" charset="0"/>
                        </a:rPr>
                        <a:t>Returns a match where the string contains digits (numbers from 0-9)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"\d"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457613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where the string DOES NOT contain digits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"\D"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434006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\s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where the string contains a white space character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"\s"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78501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\S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where the string DOES NOT contain a white space character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"\S"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953147"/>
                  </a:ext>
                </a:extLst>
              </a:tr>
              <a:tr h="547511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where the string contains any word characters (characters from a to Z, digits from 0-9, and the underscore _ character)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"\w"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95774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where the string DOES NOT contain any word characters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"\W"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74475"/>
                  </a:ext>
                </a:extLst>
              </a:tr>
              <a:tr h="38855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\Z</a:t>
                      </a:r>
                    </a:p>
                  </a:txBody>
                  <a:tcPr marL="52452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  <a:latin typeface="Bookman Old Style" panose="02050604050505020204" pitchFamily="18" charset="0"/>
                        </a:rPr>
                        <a:t>Returns a match if the specified characters are at the end of the string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  <a:latin typeface="Bookman Old Style" panose="02050604050505020204" pitchFamily="18" charset="0"/>
                        </a:rPr>
                        <a:t>"Spain\Z"</a:t>
                      </a:r>
                    </a:p>
                  </a:txBody>
                  <a:tcPr marL="26226" marR="26226" marT="26226" marB="262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8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65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4035"/>
            <a:ext cx="8596668" cy="4787328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A set is a set of characters inside a pair of square brackets [] with a special meaning: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78307"/>
              </p:ext>
            </p:extLst>
          </p:nvPr>
        </p:nvGraphicFramePr>
        <p:xfrm>
          <a:off x="1088571" y="2160588"/>
          <a:ext cx="8029303" cy="4275048"/>
        </p:xfrm>
        <a:graphic>
          <a:graphicData uri="http://schemas.openxmlformats.org/drawingml/2006/table">
            <a:tbl>
              <a:tblPr/>
              <a:tblGrid>
                <a:gridCol w="1021908">
                  <a:extLst>
                    <a:ext uri="{9D8B030D-6E8A-4147-A177-3AD203B41FA5}">
                      <a16:colId xmlns:a16="http://schemas.microsoft.com/office/drawing/2014/main" val="3153228262"/>
                    </a:ext>
                  </a:extLst>
                </a:gridCol>
                <a:gridCol w="7007395">
                  <a:extLst>
                    <a:ext uri="{9D8B030D-6E8A-4147-A177-3AD203B41FA5}">
                      <a16:colId xmlns:a16="http://schemas.microsoft.com/office/drawing/2014/main" val="4157589800"/>
                    </a:ext>
                  </a:extLst>
                </a:gridCol>
              </a:tblGrid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Set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14361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[arn]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Returns a match where one of the specified characters (a, r, or n) is present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40194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[a-n]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match for any lower case character, alphabetically between a and n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38717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[^arn]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match for any character EXCEPT a, r, and n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49253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[0123]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match where any of the specified digits (0, 1, 2, or 3) are present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60194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[0-9]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match for any digit between 0 and 9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0543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[0-5][0-9]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match for any two-digit numbers from 00 and 59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91288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[a-zA-Z]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Returns a match for any character alphabetically between a and z, lower case OR upper case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96606"/>
                  </a:ext>
                </a:extLst>
              </a:tr>
              <a:tr h="64022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[+]</a:t>
                      </a:r>
                    </a:p>
                  </a:txBody>
                  <a:tcPr marL="75004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In sets, +, *, ., |, (), $,{} has no special meaning, so [+] means: return a match for any + character in the string</a:t>
                      </a:r>
                    </a:p>
                  </a:txBody>
                  <a:tcPr marL="37502" marR="37502" marT="37502" marB="3750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1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68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re module offers a set of functions that allows us to search a string for a match: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97972" y="2973546"/>
          <a:ext cx="7756093" cy="225552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542803322"/>
                    </a:ext>
                  </a:extLst>
                </a:gridCol>
                <a:gridCol w="6841693">
                  <a:extLst>
                    <a:ext uri="{9D8B030D-6E8A-4147-A177-3AD203B41FA5}">
                      <a16:colId xmlns:a16="http://schemas.microsoft.com/office/drawing/2014/main" val="3798149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80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  <a:hlinkClick r:id="rId2"/>
                        </a:rPr>
                        <a:t>findall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 list containing all matches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78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3"/>
                        </a:rPr>
                        <a:t>search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a </a:t>
                      </a:r>
                      <a:r>
                        <a:rPr lang="en-US">
                          <a:effectLst/>
                          <a:hlinkClick r:id="rId4"/>
                        </a:rPr>
                        <a:t>Match object</a:t>
                      </a:r>
                      <a:r>
                        <a:rPr lang="en-US">
                          <a:effectLst/>
                        </a:rPr>
                        <a:t> if there is a match anywhere in the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6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5"/>
                        </a:rPr>
                        <a:t>split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a list where the string has been split at each match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93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hlinkClick r:id="rId6"/>
                        </a:rPr>
                        <a:t>sub</a:t>
                      </a:r>
                      <a:endParaRPr lang="en-US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Replaces one or many matches with a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4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9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What is </a:t>
            </a:r>
            <a:r>
              <a:rPr lang="en-US" dirty="0" err="1">
                <a:latin typeface="Bookman Old Style" panose="02050604050505020204" pitchFamily="18" charset="0"/>
              </a:rPr>
              <a:t>RegEx</a:t>
            </a:r>
            <a:r>
              <a:rPr lang="en-US" dirty="0"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Bookman Old Style" panose="02050604050505020204" pitchFamily="18" charset="0"/>
              </a:rPr>
              <a:t>A </a:t>
            </a:r>
            <a:r>
              <a:rPr lang="en-US" b="1" dirty="0" err="1">
                <a:latin typeface="Bookman Old Style" panose="02050604050505020204" pitchFamily="18" charset="0"/>
              </a:rPr>
              <a:t>RegEx</a:t>
            </a:r>
            <a:r>
              <a:rPr lang="en-US" dirty="0">
                <a:latin typeface="Bookman Old Style" panose="02050604050505020204" pitchFamily="18" charset="0"/>
              </a:rPr>
              <a:t> is a powerful tool for matching text, based on a pre-defined pattern. It can detect the presence or absence of a text by matching it with a particular pattern, and also can split a pattern into one or more sub-patterns. The Python standard library provides a </a:t>
            </a:r>
            <a:r>
              <a:rPr lang="en-US" b="1" i="1" dirty="0">
                <a:latin typeface="Bookman Old Style" panose="02050604050505020204" pitchFamily="18" charset="0"/>
              </a:rPr>
              <a:t>re module</a:t>
            </a:r>
            <a:r>
              <a:rPr lang="en-US" dirty="0">
                <a:latin typeface="Bookman Old Style" panose="02050604050505020204" pitchFamily="18" charset="0"/>
              </a:rPr>
              <a:t> for regular expressions. Its primary function is to offer a search, where it takes a regular expression and a string. Here, it either returns the first match or else none.</a:t>
            </a:r>
          </a:p>
        </p:txBody>
      </p:sp>
    </p:spTree>
    <p:extLst>
      <p:ext uri="{BB962C8B-B14F-4D97-AF65-F5344CB8AC3E}">
        <p14:creationId xmlns:p14="http://schemas.microsoft.com/office/powerpoint/2010/main" val="4224586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7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findall</a:t>
            </a:r>
            <a:r>
              <a:rPr lang="en-US" dirty="0"/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3371"/>
            <a:ext cx="8596668" cy="464799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</a:t>
            </a:r>
            <a:r>
              <a:rPr lang="en-US" dirty="0" err="1">
                <a:latin typeface="Bookman Old Style" panose="02050604050505020204" pitchFamily="18" charset="0"/>
              </a:rPr>
              <a:t>findall</a:t>
            </a:r>
            <a:r>
              <a:rPr lang="en-US" dirty="0">
                <a:latin typeface="Bookman Old Style" panose="02050604050505020204" pitchFamily="18" charset="0"/>
              </a:rPr>
              <a:t>() function returns a list containing all matches.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#Return a list containing every occurrence of "</a:t>
            </a:r>
            <a:r>
              <a:rPr lang="en-US" dirty="0" err="1">
                <a:latin typeface="Bookman Old Style" panose="02050604050505020204" pitchFamily="18" charset="0"/>
              </a:rPr>
              <a:t>ai</a:t>
            </a:r>
            <a:r>
              <a:rPr lang="en-US" dirty="0">
                <a:latin typeface="Bookman Old Style" panose="02050604050505020204" pitchFamily="18" charset="0"/>
              </a:rPr>
              <a:t>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ai</a:t>
            </a:r>
            <a:r>
              <a:rPr lang="en-US" dirty="0">
                <a:latin typeface="Bookman Old Style" panose="02050604050505020204" pitchFamily="18" charset="0"/>
              </a:rPr>
              <a:t>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['</a:t>
            </a:r>
            <a:r>
              <a:rPr lang="en-US" dirty="0" err="1">
                <a:latin typeface="Bookman Old Style" panose="02050604050505020204" pitchFamily="18" charset="0"/>
              </a:rPr>
              <a:t>ai</a:t>
            </a:r>
            <a:r>
              <a:rPr lang="en-US" dirty="0">
                <a:latin typeface="Bookman Old Style" panose="02050604050505020204" pitchFamily="18" charset="0"/>
              </a:rPr>
              <a:t>', '</a:t>
            </a:r>
            <a:r>
              <a:rPr lang="en-US" dirty="0" err="1">
                <a:latin typeface="Bookman Old Style" panose="02050604050505020204" pitchFamily="18" charset="0"/>
              </a:rPr>
              <a:t>ai</a:t>
            </a:r>
            <a:r>
              <a:rPr lang="en-US" dirty="0">
                <a:latin typeface="Bookman Old Style" panose="02050604050505020204" pitchFamily="18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95365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22217"/>
            <a:ext cx="8596668" cy="6365966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The list contains the matches in the order they are found.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no matches are found, an empty list is returned: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#Check if “India" is in the string: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(“India",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(x):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print("Yes, there is at least one match!")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else: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print("No match")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Bookman Old Style" panose="02050604050505020204" pitchFamily="18" charset="0"/>
              </a:rPr>
              <a:t>	</a:t>
            </a:r>
            <a:r>
              <a:rPr lang="en-US" dirty="0"/>
              <a:t>[]</a:t>
            </a:r>
            <a:br>
              <a:rPr lang="en-US" dirty="0"/>
            </a:br>
            <a:r>
              <a:rPr lang="en-US" dirty="0"/>
              <a:t>	No match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8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1320800"/>
          </a:xfrm>
        </p:spPr>
        <p:txBody>
          <a:bodyPr/>
          <a:lstStyle/>
          <a:p>
            <a:r>
              <a:rPr lang="en-US" dirty="0"/>
              <a:t>The search()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2743"/>
            <a:ext cx="8596668" cy="5312228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search() function searches the string for a match, and returns a Match object if there is a match.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there is more than one match, only the first occurrence of the match will be returned: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("\s",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print("The first white-space character is located in position:", </a:t>
            </a:r>
            <a:r>
              <a:rPr lang="en-US" dirty="0" err="1">
                <a:latin typeface="Bookman Old Style" panose="02050604050505020204" pitchFamily="18" charset="0"/>
              </a:rPr>
              <a:t>x.start</a:t>
            </a:r>
            <a:r>
              <a:rPr lang="en-US" dirty="0">
                <a:latin typeface="Bookman Old Style" panose="02050604050505020204" pitchFamily="18" charset="0"/>
              </a:rPr>
              <a:t>())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 </a:t>
            </a:r>
          </a:p>
          <a:p>
            <a:pPr marL="0" indent="0">
              <a:buNone/>
            </a:pPr>
            <a:r>
              <a:rPr lang="en-US" b="1" dirty="0">
                <a:latin typeface="Bookman Old Style" panose="02050604050505020204" pitchFamily="18" charset="0"/>
              </a:rPr>
              <a:t>	</a:t>
            </a:r>
            <a:r>
              <a:rPr lang="en-US" dirty="0">
                <a:latin typeface="Bookman Old Style" panose="02050604050505020204" pitchFamily="18" charset="0"/>
              </a:rPr>
              <a:t>The first white-space character is located in position: 3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52475"/>
            <a:ext cx="8596668" cy="528888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If no matches are found, the value None is returned: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(“India",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None</a:t>
            </a:r>
          </a:p>
        </p:txBody>
      </p:sp>
    </p:spTree>
    <p:extLst>
      <p:ext uri="{BB962C8B-B14F-4D97-AF65-F5344CB8AC3E}">
        <p14:creationId xmlns:p14="http://schemas.microsoft.com/office/powerpoint/2010/main" val="414734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The split()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651"/>
            <a:ext cx="8596668" cy="524827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split() function returns a list where the string has been split at each match: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#Split the string at every white-space character: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re.split</a:t>
            </a:r>
            <a:r>
              <a:rPr lang="en-US" dirty="0">
                <a:latin typeface="Bookman Old Style" panose="02050604050505020204" pitchFamily="18" charset="0"/>
              </a:rPr>
              <a:t>("\s",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['The', 'rain', 'in', 'Spain']</a:t>
            </a:r>
          </a:p>
        </p:txBody>
      </p:sp>
    </p:spTree>
    <p:extLst>
      <p:ext uri="{BB962C8B-B14F-4D97-AF65-F5344CB8AC3E}">
        <p14:creationId xmlns:p14="http://schemas.microsoft.com/office/powerpoint/2010/main" val="172152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61975"/>
            <a:ext cx="8596668" cy="547938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You can control the number of occurrences by specifying the </a:t>
            </a:r>
            <a:r>
              <a:rPr lang="en-US" dirty="0" err="1">
                <a:latin typeface="Bookman Old Style" panose="02050604050505020204" pitchFamily="18" charset="0"/>
              </a:rPr>
              <a:t>maxsplit</a:t>
            </a:r>
            <a:r>
              <a:rPr lang="en-US" dirty="0">
                <a:latin typeface="Bookman Old Style" panose="02050604050505020204" pitchFamily="18" charset="0"/>
              </a:rPr>
              <a:t> parameter: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#Split the string at the first white-space character: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re.split</a:t>
            </a:r>
            <a:r>
              <a:rPr lang="en-US" dirty="0">
                <a:latin typeface="Bookman Old Style" panose="02050604050505020204" pitchFamily="18" charset="0"/>
              </a:rPr>
              <a:t>("\s", txt, 2)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['The', 'rain', 'in Spain']</a:t>
            </a:r>
          </a:p>
        </p:txBody>
      </p:sp>
    </p:spTree>
    <p:extLst>
      <p:ext uri="{BB962C8B-B14F-4D97-AF65-F5344CB8AC3E}">
        <p14:creationId xmlns:p14="http://schemas.microsoft.com/office/powerpoint/2010/main" val="365777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US" dirty="0"/>
              <a:t>The sub()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975"/>
            <a:ext cx="8596668" cy="433638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sub() function replaces the matches with the text of your choice: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#Replace all white-space characters with the digit "9":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re.sub</a:t>
            </a:r>
            <a:r>
              <a:rPr lang="en-US" dirty="0">
                <a:latin typeface="Bookman Old Style" panose="02050604050505020204" pitchFamily="18" charset="0"/>
              </a:rPr>
              <a:t>("\s", "7",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The7rain7in7Spain</a:t>
            </a:r>
          </a:p>
        </p:txBody>
      </p:sp>
    </p:spTree>
    <p:extLst>
      <p:ext uri="{BB962C8B-B14F-4D97-AF65-F5344CB8AC3E}">
        <p14:creationId xmlns:p14="http://schemas.microsoft.com/office/powerpoint/2010/main" val="320290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04851"/>
            <a:ext cx="8596668" cy="5336512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You can control the number of replacements by specifying the count parameter: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#Replace the first occurrences of a white-space character with the digit 9: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re.sub</a:t>
            </a:r>
            <a:r>
              <a:rPr lang="en-US" dirty="0">
                <a:latin typeface="Bookman Old Style" panose="02050604050505020204" pitchFamily="18" charset="0"/>
              </a:rPr>
              <a:t>("\s", "9", txt, 1)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The9rain in Spain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Match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4991099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A Match Object is an object containing information about the search and the result.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Note: </a:t>
            </a:r>
            <a:r>
              <a:rPr lang="en-US" dirty="0">
                <a:latin typeface="Bookman Old Style" panose="02050604050505020204" pitchFamily="18" charset="0"/>
              </a:rPr>
              <a:t>If there is no match, the value None will be returned, instead of the Match Object.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#The search() function returns a Match object: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("pa",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&lt;</a:t>
            </a:r>
            <a:r>
              <a:rPr lang="en-US" dirty="0" err="1">
                <a:latin typeface="Bookman Old Style" panose="02050604050505020204" pitchFamily="18" charset="0"/>
              </a:rPr>
              <a:t>re.Match</a:t>
            </a:r>
            <a:r>
              <a:rPr lang="en-US" dirty="0">
                <a:latin typeface="Bookman Old Style" panose="02050604050505020204" pitchFamily="18" charset="0"/>
              </a:rPr>
              <a:t> object; span=(13, 15), match='pa'&gt;</a:t>
            </a:r>
          </a:p>
        </p:txBody>
      </p:sp>
    </p:spTree>
    <p:extLst>
      <p:ext uri="{BB962C8B-B14F-4D97-AF65-F5344CB8AC3E}">
        <p14:creationId xmlns:p14="http://schemas.microsoft.com/office/powerpoint/2010/main" val="2007133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0"/>
            <a:ext cx="8596668" cy="4555462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Match object has properties and methods used to retrieve information about the search, and the result: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.span() </a:t>
            </a:r>
            <a:r>
              <a:rPr lang="en-US" dirty="0">
                <a:latin typeface="Bookman Old Style" panose="02050604050505020204" pitchFamily="18" charset="0"/>
              </a:rPr>
              <a:t>returns a tuple containing the start-, and end positions of the match.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.string </a:t>
            </a:r>
            <a:r>
              <a:rPr lang="en-US" dirty="0">
                <a:latin typeface="Bookman Old Style" panose="02050604050505020204" pitchFamily="18" charset="0"/>
              </a:rPr>
              <a:t>returns the string passed into the function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.group() </a:t>
            </a:r>
            <a:r>
              <a:rPr lang="en-US" dirty="0">
                <a:latin typeface="Bookman Old Style" panose="02050604050505020204" pitchFamily="18" charset="0"/>
              </a:rPr>
              <a:t>returns the part of the string where there was a match</a:t>
            </a:r>
          </a:p>
        </p:txBody>
      </p:sp>
    </p:spTree>
    <p:extLst>
      <p:ext uri="{BB962C8B-B14F-4D97-AF65-F5344CB8AC3E}">
        <p14:creationId xmlns:p14="http://schemas.microsoft.com/office/powerpoint/2010/main" val="17026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3825"/>
            <a:ext cx="8596668" cy="847725"/>
          </a:xfrm>
        </p:spPr>
        <p:txBody>
          <a:bodyPr>
            <a:normAutofit fontScale="90000"/>
          </a:bodyPr>
          <a:lstStyle/>
          <a:p>
            <a:r>
              <a:rPr lang="en-US" sz="3800" b="1" dirty="0"/>
              <a:t>Using r prefix before </a:t>
            </a:r>
            <a:r>
              <a:rPr lang="en-US" sz="3800" b="1" dirty="0" err="1"/>
              <a:t>RegEx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04875"/>
            <a:ext cx="8596668" cy="513648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When r or R prefix is used before a regular expression, it means raw string. For example, '\n' is a new line whereas r'\n' means two characters: a backslash \ followed by n.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Backlash \ is used to escape various characters including all </a:t>
            </a:r>
            <a:r>
              <a:rPr lang="en-US" dirty="0" err="1">
                <a:latin typeface="Bookman Old Style" panose="02050604050505020204" pitchFamily="18" charset="0"/>
              </a:rPr>
              <a:t>metacharacters</a:t>
            </a:r>
            <a:r>
              <a:rPr lang="en-US" dirty="0">
                <a:latin typeface="Bookman Old Style" panose="02050604050505020204" pitchFamily="18" charset="0"/>
              </a:rPr>
              <a:t>. However, using r prefix makes \ treat as a normal character.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string = '\n and \r are escape sequences.'</a:t>
            </a:r>
          </a:p>
          <a:p>
            <a:r>
              <a:rPr lang="en-US" dirty="0">
                <a:latin typeface="Bookman Old Style" panose="02050604050505020204" pitchFamily="18" charset="0"/>
              </a:rPr>
              <a:t>result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(r'[\n\r]', string) 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print(result)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673004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.span()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500"/>
            <a:ext cx="8596668" cy="5276849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Print the position (start- and end-position) of the first match occurrence.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regular expression looks for any words that starts with an upper case "S":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an upper case "S" character in the beginning of a word, and print its position: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(r"\</a:t>
            </a:r>
            <a:r>
              <a:rPr lang="en-US" dirty="0" err="1">
                <a:latin typeface="Bookman Old Style" panose="02050604050505020204" pitchFamily="18" charset="0"/>
              </a:rPr>
              <a:t>bS</a:t>
            </a:r>
            <a:r>
              <a:rPr lang="en-US" dirty="0">
                <a:latin typeface="Bookman Old Style" panose="02050604050505020204" pitchFamily="18" charset="0"/>
              </a:rPr>
              <a:t>\w+",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</a:t>
            </a:r>
            <a:r>
              <a:rPr lang="en-US" dirty="0" err="1">
                <a:latin typeface="Bookman Old Style" panose="02050604050505020204" pitchFamily="18" charset="0"/>
              </a:rPr>
              <a:t>x.span</a:t>
            </a:r>
            <a:r>
              <a:rPr lang="en-US" dirty="0">
                <a:latin typeface="Bookman Old Style" panose="02050604050505020204" pitchFamily="18" charset="0"/>
              </a:rPr>
              <a:t>())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(12, 17)</a:t>
            </a:r>
          </a:p>
        </p:txBody>
      </p:sp>
    </p:spTree>
    <p:extLst>
      <p:ext uri="{BB962C8B-B14F-4D97-AF65-F5344CB8AC3E}">
        <p14:creationId xmlns:p14="http://schemas.microsoft.com/office/powerpoint/2010/main" val="2409791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.string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Print the string passed into the function: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#The string property returns the search string: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(r"\</a:t>
            </a:r>
            <a:r>
              <a:rPr lang="en-US" dirty="0" err="1">
                <a:latin typeface="Bookman Old Style" panose="02050604050505020204" pitchFamily="18" charset="0"/>
              </a:rPr>
              <a:t>bS</a:t>
            </a:r>
            <a:r>
              <a:rPr lang="en-US" dirty="0">
                <a:latin typeface="Bookman Old Style" panose="02050604050505020204" pitchFamily="18" charset="0"/>
              </a:rPr>
              <a:t>\w+",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</a:t>
            </a:r>
            <a:r>
              <a:rPr lang="en-US" dirty="0" err="1">
                <a:latin typeface="Bookman Old Style" panose="02050604050505020204" pitchFamily="18" charset="0"/>
              </a:rPr>
              <a:t>x.string</a:t>
            </a:r>
            <a:r>
              <a:rPr lang="en-US" dirty="0">
                <a:latin typeface="Bookman Old Style" panose="02050604050505020204" pitchFamily="18" charset="0"/>
              </a:rPr>
              <a:t>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 The rain in Spain</a:t>
            </a:r>
          </a:p>
        </p:txBody>
      </p:sp>
    </p:spTree>
    <p:extLst>
      <p:ext uri="{BB962C8B-B14F-4D97-AF65-F5344CB8AC3E}">
        <p14:creationId xmlns:p14="http://schemas.microsoft.com/office/powerpoint/2010/main" val="816392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.group()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751"/>
            <a:ext cx="8596668" cy="511492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Print the part of the string where there was a match.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The regular expression looks for any words that starts with an lower case “r“: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an lower case “r" character in the beginning of a word, and print the word: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(r"\</a:t>
            </a:r>
            <a:r>
              <a:rPr lang="en-US" dirty="0" err="1">
                <a:latin typeface="Bookman Old Style" panose="02050604050505020204" pitchFamily="18" charset="0"/>
              </a:rPr>
              <a:t>br</a:t>
            </a:r>
            <a:r>
              <a:rPr lang="en-US" dirty="0">
                <a:latin typeface="Bookman Old Style" panose="02050604050505020204" pitchFamily="18" charset="0"/>
              </a:rPr>
              <a:t>\w+",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</a:t>
            </a:r>
            <a:r>
              <a:rPr lang="en-US" dirty="0" err="1">
                <a:latin typeface="Bookman Old Style" panose="02050604050505020204" pitchFamily="18" charset="0"/>
              </a:rPr>
              <a:t>x.group</a:t>
            </a:r>
            <a:r>
              <a:rPr lang="en-US" dirty="0">
                <a:latin typeface="Bookman Old Style" panose="02050604050505020204" pitchFamily="18" charset="0"/>
              </a:rPr>
              <a:t>())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	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5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77" y="627017"/>
            <a:ext cx="8596668" cy="5634446"/>
          </a:xfrm>
        </p:spPr>
        <p:txBody>
          <a:bodyPr>
            <a:norm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match = </a:t>
            </a:r>
            <a:r>
              <a:rPr lang="en-US" dirty="0" err="1">
                <a:latin typeface="Bookman Old Style" panose="02050604050505020204" pitchFamily="18" charset="0"/>
              </a:rPr>
              <a:t>re.search</a:t>
            </a:r>
            <a:r>
              <a:rPr lang="en-US" dirty="0">
                <a:latin typeface="Bookman Old Style" panose="020506040505050202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</a:rPr>
              <a:t>r‘electronic</a:t>
            </a:r>
            <a:r>
              <a:rPr lang="en-US" dirty="0">
                <a:latin typeface="Bookman Old Style" panose="02050604050505020204" pitchFamily="18" charset="0"/>
              </a:rPr>
              <a:t>', Computer is an electronic device')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print(match)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</a:t>
            </a:r>
            <a:r>
              <a:rPr lang="en-US" dirty="0" err="1">
                <a:latin typeface="Bookman Old Style" panose="02050604050505020204" pitchFamily="18" charset="0"/>
              </a:rPr>
              <a:t>match.group</a:t>
            </a:r>
            <a:r>
              <a:rPr lang="en-US" dirty="0">
                <a:latin typeface="Bookman Old Style" panose="02050604050505020204" pitchFamily="18" charset="0"/>
              </a:rPr>
              <a:t>())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print('Start Index:', </a:t>
            </a:r>
            <a:r>
              <a:rPr lang="en-US" dirty="0" err="1">
                <a:latin typeface="Bookman Old Style" panose="02050604050505020204" pitchFamily="18" charset="0"/>
              </a:rPr>
              <a:t>match.start</a:t>
            </a:r>
            <a:r>
              <a:rPr lang="en-US" dirty="0">
                <a:latin typeface="Bookman Old Style" panose="02050604050505020204" pitchFamily="18" charset="0"/>
              </a:rPr>
              <a:t>())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print('End Index:', </a:t>
            </a:r>
            <a:r>
              <a:rPr lang="en-US" dirty="0" err="1">
                <a:latin typeface="Bookman Old Style" panose="02050604050505020204" pitchFamily="18" charset="0"/>
              </a:rPr>
              <a:t>match.end</a:t>
            </a:r>
            <a:r>
              <a:rPr lang="en-US" dirty="0">
                <a:latin typeface="Bookman Old Style" panose="02050604050505020204" pitchFamily="18" charset="0"/>
              </a:rPr>
              <a:t>())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786220" y="4076355"/>
            <a:ext cx="5254644" cy="104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Bookman Old Style" panose="02050604050505020204" pitchFamily="18" charset="0"/>
              </a:rPr>
              <a:t>&lt;</a:t>
            </a:r>
            <a:r>
              <a:rPr lang="en-US" altLang="en-US" sz="1600" dirty="0" err="1">
                <a:solidFill>
                  <a:srgbClr val="273239"/>
                </a:solidFill>
                <a:latin typeface="Bookman Old Style" panose="02050604050505020204" pitchFamily="18" charset="0"/>
              </a:rPr>
              <a:t>re.Match</a:t>
            </a:r>
            <a:r>
              <a:rPr lang="en-US" altLang="en-US" sz="1600" dirty="0">
                <a:solidFill>
                  <a:srgbClr val="273239"/>
                </a:solidFill>
                <a:latin typeface="Bookman Old Style" panose="02050604050505020204" pitchFamily="18" charset="0"/>
              </a:rPr>
              <a:t> object; span=(15, 25), match='electronic'&gt;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Bookman Old Style" panose="02050604050505020204" pitchFamily="18" charset="0"/>
              </a:rPr>
              <a:t>electronic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Bookman Old Style" panose="02050604050505020204" pitchFamily="18" charset="0"/>
              </a:rPr>
              <a:t>Start Index: 15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73239"/>
                </a:solidFill>
                <a:latin typeface="Bookman Old Style" panose="02050604050505020204" pitchFamily="18" charset="0"/>
              </a:rPr>
              <a:t>End Index: 25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91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3371"/>
            <a:ext cx="8596668" cy="4647991"/>
          </a:xfrm>
        </p:spPr>
        <p:txBody>
          <a:bodyPr/>
          <a:lstStyle/>
          <a:p>
            <a:r>
              <a:rPr lang="en-US" dirty="0" err="1"/>
              <a:t>Metacharacters</a:t>
            </a:r>
            <a:r>
              <a:rPr lang="en-US" dirty="0"/>
              <a:t> are characters with a special meaning: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95687"/>
              </p:ext>
            </p:extLst>
          </p:nvPr>
        </p:nvGraphicFramePr>
        <p:xfrm>
          <a:off x="957944" y="1930399"/>
          <a:ext cx="7219404" cy="4757367"/>
        </p:xfrm>
        <a:graphic>
          <a:graphicData uri="http://schemas.openxmlformats.org/drawingml/2006/table">
            <a:tbl>
              <a:tblPr/>
              <a:tblGrid>
                <a:gridCol w="918831">
                  <a:extLst>
                    <a:ext uri="{9D8B030D-6E8A-4147-A177-3AD203B41FA5}">
                      <a16:colId xmlns:a16="http://schemas.microsoft.com/office/drawing/2014/main" val="3543117397"/>
                    </a:ext>
                  </a:extLst>
                </a:gridCol>
                <a:gridCol w="5381742">
                  <a:extLst>
                    <a:ext uri="{9D8B030D-6E8A-4147-A177-3AD203B41FA5}">
                      <a16:colId xmlns:a16="http://schemas.microsoft.com/office/drawing/2014/main" val="959198059"/>
                    </a:ext>
                  </a:extLst>
                </a:gridCol>
                <a:gridCol w="918831">
                  <a:extLst>
                    <a:ext uri="{9D8B030D-6E8A-4147-A177-3AD203B41FA5}">
                      <a16:colId xmlns:a16="http://schemas.microsoft.com/office/drawing/2014/main" val="3046463355"/>
                    </a:ext>
                  </a:extLst>
                </a:gridCol>
              </a:tblGrid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Character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Example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385810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[]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Bookman Old Style" panose="02050604050505020204" pitchFamily="18" charset="0"/>
                        </a:rPr>
                        <a:t>A set of characters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"[a-m]"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82459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\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Signals a special sequence (can also be used to escape special characters)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"\d"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40224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Any character (except newline character)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"he..o"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68073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^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Starts with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"^hello"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82573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$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Ends with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"planet$"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45257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*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Zero or more occurrences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"he.*o"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94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One or more occurrences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"he.+o"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374798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Zero or one occurrences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"he.?o"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02958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{}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Exactly the specified number of occurrences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"he.{2}o"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9854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|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Either or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"falls|stays"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846981"/>
                  </a:ext>
                </a:extLst>
              </a:tr>
              <a:tr h="2405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()</a:t>
                      </a:r>
                    </a:p>
                  </a:txBody>
                  <a:tcPr marL="60885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Bookman Old Style" panose="02050604050505020204" pitchFamily="18" charset="0"/>
                        </a:rPr>
                        <a:t>Capture and group</a:t>
                      </a:r>
                    </a:p>
                  </a:txBody>
                  <a:tcPr marL="30443" marR="30443" marT="30443" marB="3044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ookman Old Style" panose="02050604050505020204" pitchFamily="18" charset="0"/>
                      </a:endParaRPr>
                    </a:p>
                  </a:txBody>
                  <a:tcPr marL="45664" marR="45664" marT="22832" marB="22832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3255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00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[] – Square Brackets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497"/>
            <a:ext cx="8596668" cy="4621865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Square Brackets ([]) represent a character class consisting of a set of characters that we wish to match.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"The rain in Spain"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#Find all lower case characters alphabetically between "a" and "m":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("[a-m]",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/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['h', 'e', 'a', '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', '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', 'a', '</a:t>
            </a:r>
            <a:r>
              <a:rPr lang="en-US" dirty="0" err="1">
                <a:latin typeface="Bookman Old Style" panose="02050604050505020204" pitchFamily="18" charset="0"/>
              </a:rPr>
              <a:t>i</a:t>
            </a:r>
            <a:r>
              <a:rPr lang="en-US" dirty="0">
                <a:latin typeface="Bookman Old Style" panose="02050604050505020204" pitchFamily="18" charset="0"/>
              </a:rPr>
              <a:t>']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\ – Backslash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497"/>
            <a:ext cx="8596668" cy="4621865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The backslash (\) makes sure that the character is not treated in a special way. This can be considered a way of escaping </a:t>
            </a:r>
            <a:r>
              <a:rPr lang="en-US" dirty="0" err="1">
                <a:latin typeface="Bookman Old Style" panose="02050604050505020204" pitchFamily="18" charset="0"/>
              </a:rPr>
              <a:t>metacharacters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"That will be 59 dollars"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#Find all digit characters: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("\d",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/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 ['5', '9‘]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9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0297"/>
            <a:ext cx="8596668" cy="714103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. – Dot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36320"/>
            <a:ext cx="8596668" cy="571282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Bookman Old Style" panose="02050604050505020204" pitchFamily="18" charset="0"/>
              </a:rPr>
              <a:t>Dot(.) symbol matches only a single character except for the newline character (\n). For example –  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 err="1">
                <a:latin typeface="Bookman Old Style" panose="02050604050505020204" pitchFamily="18" charset="0"/>
              </a:rPr>
              <a:t>a.b</a:t>
            </a:r>
            <a:r>
              <a:rPr lang="en-US" dirty="0">
                <a:latin typeface="Bookman Old Style" panose="02050604050505020204" pitchFamily="18" charset="0"/>
              </a:rPr>
              <a:t> will check for the string that contains any character at the place of the dot such as </a:t>
            </a:r>
            <a:r>
              <a:rPr lang="en-US" dirty="0" err="1">
                <a:latin typeface="Bookman Old Style" panose="02050604050505020204" pitchFamily="18" charset="0"/>
              </a:rPr>
              <a:t>acb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acbd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abbb</a:t>
            </a:r>
            <a:r>
              <a:rPr lang="en-US" dirty="0">
                <a:latin typeface="Bookman Old Style" panose="02050604050505020204" pitchFamily="18" charset="0"/>
              </a:rPr>
              <a:t>, </a:t>
            </a:r>
            <a:r>
              <a:rPr lang="en-US" dirty="0" err="1">
                <a:latin typeface="Bookman Old Style" panose="02050604050505020204" pitchFamily="18" charset="0"/>
              </a:rPr>
              <a:t>etc</a:t>
            </a:r>
            <a:endParaRPr lang="en-US" dirty="0">
              <a:latin typeface="Bookman Old Style" panose="02050604050505020204" pitchFamily="18" charset="0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>
                <a:latin typeface="Bookman Old Style" panose="02050604050505020204" pitchFamily="18" charset="0"/>
              </a:rPr>
              <a:t>.. will check if the string contains at least 2 characters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#Search for a sequence that starts with "he", followed by two (any) characters, and an "o":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</a:t>
            </a:r>
            <a:r>
              <a:rPr lang="en-US" dirty="0" err="1">
                <a:latin typeface="Bookman Old Style" panose="02050604050505020204" pitchFamily="18" charset="0"/>
              </a:rPr>
              <a:t>he..o</a:t>
            </a:r>
            <a:r>
              <a:rPr lang="en-US" dirty="0">
                <a:latin typeface="Bookman Old Style" panose="02050604050505020204" pitchFamily="18" charset="0"/>
              </a:rPr>
              <a:t>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print(x)</a:t>
            </a:r>
          </a:p>
          <a:p>
            <a:endParaRPr lang="en-US" dirty="0"/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['hello']</a:t>
            </a:r>
          </a:p>
        </p:txBody>
      </p:sp>
    </p:spTree>
    <p:extLst>
      <p:ext uri="{BB962C8B-B14F-4D97-AF65-F5344CB8AC3E}">
        <p14:creationId xmlns:p14="http://schemas.microsoft.com/office/powerpoint/2010/main" val="2881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56" y="330925"/>
            <a:ext cx="8596668" cy="653143"/>
          </a:xfrm>
        </p:spPr>
        <p:txBody>
          <a:bodyPr>
            <a:normAutofit/>
          </a:bodyPr>
          <a:lstStyle/>
          <a:p>
            <a:pPr fontAlgn="base"/>
            <a:r>
              <a:rPr lang="en-US" sz="3400" b="1" dirty="0"/>
              <a:t>^ – Caret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4697"/>
            <a:ext cx="8596668" cy="542544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Caret (^) symbol matches the beginning of the string i.e. checks whether the string starts with the given character(s) or not.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Example: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import re</a:t>
            </a:r>
          </a:p>
          <a:p>
            <a:r>
              <a:rPr lang="en-US" dirty="0">
                <a:latin typeface="Bookman Old Style" panose="02050604050505020204" pitchFamily="18" charset="0"/>
              </a:rPr>
              <a:t>txt = "hello planet"</a:t>
            </a:r>
          </a:p>
          <a:p>
            <a:r>
              <a:rPr lang="en-US" dirty="0">
                <a:latin typeface="Bookman Old Style" panose="02050604050505020204" pitchFamily="18" charset="0"/>
              </a:rPr>
              <a:t>#Check if the string starts with 'hello':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x = </a:t>
            </a:r>
            <a:r>
              <a:rPr lang="en-US" dirty="0" err="1">
                <a:latin typeface="Bookman Old Style" panose="02050604050505020204" pitchFamily="18" charset="0"/>
              </a:rPr>
              <a:t>re.findall</a:t>
            </a:r>
            <a:r>
              <a:rPr lang="en-US" dirty="0">
                <a:latin typeface="Bookman Old Style" panose="02050604050505020204" pitchFamily="18" charset="0"/>
              </a:rPr>
              <a:t>("^hello", txt)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if x: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print("Yes, the string starts with 'hello'")</a:t>
            </a:r>
          </a:p>
          <a:p>
            <a:r>
              <a:rPr lang="en-US" dirty="0">
                <a:latin typeface="Bookman Old Style" panose="02050604050505020204" pitchFamily="18" charset="0"/>
              </a:rPr>
              <a:t>else: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print("No match")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b="1" dirty="0">
                <a:latin typeface="Bookman Old Style" panose="020506040505050202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Bookman Old Style" panose="02050604050505020204" pitchFamily="18" charset="0"/>
              </a:rPr>
              <a:t>Yes, the string starts with 'hello'</a:t>
            </a:r>
          </a:p>
        </p:txBody>
      </p:sp>
    </p:spTree>
    <p:extLst>
      <p:ext uri="{BB962C8B-B14F-4D97-AF65-F5344CB8AC3E}">
        <p14:creationId xmlns:p14="http://schemas.microsoft.com/office/powerpoint/2010/main" val="8213227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3121</Words>
  <Application>Microsoft Office PowerPoint</Application>
  <PresentationFormat>Widescreen</PresentationFormat>
  <Paragraphs>401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Trebuchet MS</vt:lpstr>
      <vt:lpstr>Wingdings</vt:lpstr>
      <vt:lpstr>Wingdings 3</vt:lpstr>
      <vt:lpstr>Facet</vt:lpstr>
      <vt:lpstr>Python Regular Expression Dr. Ronak Panchal IT Project Manager, Cognizant, Pune website: http://drronakpanchal.wordpress.com  </vt:lpstr>
      <vt:lpstr>What is RegEx?</vt:lpstr>
      <vt:lpstr>Using r prefix before RegEx </vt:lpstr>
      <vt:lpstr>PowerPoint Presentation</vt:lpstr>
      <vt:lpstr>Metacharacters</vt:lpstr>
      <vt:lpstr>[] – Square Brackets</vt:lpstr>
      <vt:lpstr>\ – Backslash </vt:lpstr>
      <vt:lpstr>. – Dot</vt:lpstr>
      <vt:lpstr>^ – Caret</vt:lpstr>
      <vt:lpstr>$ – Dollar</vt:lpstr>
      <vt:lpstr>* – Star</vt:lpstr>
      <vt:lpstr>+ – Plus</vt:lpstr>
      <vt:lpstr>? – Question Mark</vt:lpstr>
      <vt:lpstr>{ } – Braces</vt:lpstr>
      <vt:lpstr>| – Or</vt:lpstr>
      <vt:lpstr>Why RegEx? </vt:lpstr>
      <vt:lpstr>Special Sequences</vt:lpstr>
      <vt:lpstr>Sets</vt:lpstr>
      <vt:lpstr>RegEx Function</vt:lpstr>
      <vt:lpstr>The findall() Function</vt:lpstr>
      <vt:lpstr>PowerPoint Presentation</vt:lpstr>
      <vt:lpstr>The search() Function</vt:lpstr>
      <vt:lpstr>PowerPoint Presentation</vt:lpstr>
      <vt:lpstr>The split() Function</vt:lpstr>
      <vt:lpstr>PowerPoint Presentation</vt:lpstr>
      <vt:lpstr>The sub() Function</vt:lpstr>
      <vt:lpstr>PowerPoint Presentation</vt:lpstr>
      <vt:lpstr>Match Object</vt:lpstr>
      <vt:lpstr>PowerPoint Presentation</vt:lpstr>
      <vt:lpstr>.span()</vt:lpstr>
      <vt:lpstr>.string</vt:lpstr>
      <vt:lpstr>.group()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Regular Expression</dc:title>
  <dc:creator>Aelisha</dc:creator>
  <cp:lastModifiedBy>Ronak Panchal</cp:lastModifiedBy>
  <cp:revision>14</cp:revision>
  <dcterms:created xsi:type="dcterms:W3CDTF">2023-05-22T05:53:43Z</dcterms:created>
  <dcterms:modified xsi:type="dcterms:W3CDTF">2023-05-29T04:53:45Z</dcterms:modified>
</cp:coreProperties>
</file>