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10" r:id="rId55"/>
    <p:sldId id="309"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00" y="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04B14E-DC61-44B6-B1CD-EDBF94BA6967}" type="datetimeFigureOut">
              <a:rPr lang="en-US" smtClean="0"/>
              <a:t>9/19/2022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6D2EA3-55AF-4C08-8D2C-9F290C4A9CF1}"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D2B40496-40CC-46F7-90FC-5090F0776408}" type="datetime1">
              <a:rPr lang="en-US" smtClean="0"/>
              <a:t>9/19/2022</a:t>
            </a:fld>
            <a:endParaRPr lang="en-GB"/>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GB"/>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5C9A868-CEF1-42F3-9AB2-DB42BB3FFBF2}"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9578250-3CB9-4DB6-8410-15DF7B0D98C1}" type="datetime1">
              <a:rPr lang="en-US" smtClean="0"/>
              <a:t>9/19/2022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C9A868-CEF1-42F3-9AB2-DB42BB3FFBF2}"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25A0748-6745-4F65-9A3A-14D7DF4D6CED}" type="datetime1">
              <a:rPr lang="en-US" smtClean="0"/>
              <a:t>9/19/2022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C9A868-CEF1-42F3-9AB2-DB42BB3FFBF2}"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86E1D9B5-0B55-4611-966C-FCA69C70DC29}" type="datetime1">
              <a:rPr lang="en-US" smtClean="0"/>
              <a:t>9/19/2022</a:t>
            </a:fld>
            <a:endParaRPr lang="en-GB"/>
          </a:p>
        </p:txBody>
      </p:sp>
      <p:sp>
        <p:nvSpPr>
          <p:cNvPr id="9" name="Slide Number Placeholder 8"/>
          <p:cNvSpPr>
            <a:spLocks noGrp="1"/>
          </p:cNvSpPr>
          <p:nvPr>
            <p:ph type="sldNum" sz="quarter" idx="15"/>
          </p:nvPr>
        </p:nvSpPr>
        <p:spPr/>
        <p:txBody>
          <a:bodyPr rtlCol="0"/>
          <a:lstStyle/>
          <a:p>
            <a:fld id="{25C9A868-CEF1-42F3-9AB2-DB42BB3FFBF2}" type="slidenum">
              <a:rPr lang="en-GB" smtClean="0"/>
              <a:t>‹#›</a:t>
            </a:fld>
            <a:endParaRPr lang="en-GB"/>
          </a:p>
        </p:txBody>
      </p:sp>
      <p:sp>
        <p:nvSpPr>
          <p:cNvPr id="10" name="Footer Placeholder 9"/>
          <p:cNvSpPr>
            <a:spLocks noGrp="1"/>
          </p:cNvSpPr>
          <p:nvPr>
            <p:ph type="ftr" sz="quarter" idx="16"/>
          </p:nvPr>
        </p:nvSpPr>
        <p:spPr/>
        <p:txBody>
          <a:bodyPr rtlCol="0"/>
          <a:lstStyle/>
          <a:p>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DFFC5DB-8F4C-41F7-8A36-5EF1FD0D6C73}" type="datetime1">
              <a:rPr lang="en-US" smtClean="0"/>
              <a:t>9/19/2022</a:t>
            </a:fld>
            <a:endParaRPr lang="en-GB"/>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GB"/>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5C9A868-CEF1-42F3-9AB2-DB42BB3FFBF2}" type="slidenum">
              <a:rPr lang="en-GB" smtClean="0"/>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5739E950-7B52-42BD-B1BE-14D3B01BDBF9}" type="datetime1">
              <a:rPr lang="en-US" smtClean="0"/>
              <a:t>9/19/2022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5C9A868-CEF1-42F3-9AB2-DB42BB3FFBF2}" type="slidenum">
              <a:rPr lang="en-GB" smtClean="0"/>
              <a:t>‹#›</a:t>
            </a:fld>
            <a:endParaRPr lang="en-GB"/>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69BFA755-212A-46E1-8FB3-9A56C10C26EF}" type="datetime1">
              <a:rPr lang="en-US" smtClean="0"/>
              <a:t>9/19/2022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5C9A868-CEF1-42F3-9AB2-DB42BB3FFBF2}" type="slidenum">
              <a:rPr lang="en-GB" smtClean="0"/>
              <a:t>‹#›</a:t>
            </a:fld>
            <a:endParaRPr lang="en-GB"/>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D1A40AF8-F88E-45C6-9493-66B9B11AEC43}" type="datetime1">
              <a:rPr lang="en-US" smtClean="0"/>
              <a:t>9/19/2022</a:t>
            </a:fld>
            <a:endParaRPr lang="en-GB"/>
          </a:p>
        </p:txBody>
      </p:sp>
      <p:sp>
        <p:nvSpPr>
          <p:cNvPr id="7" name="Slide Number Placeholder 6"/>
          <p:cNvSpPr>
            <a:spLocks noGrp="1"/>
          </p:cNvSpPr>
          <p:nvPr>
            <p:ph type="sldNum" sz="quarter" idx="11"/>
          </p:nvPr>
        </p:nvSpPr>
        <p:spPr/>
        <p:txBody>
          <a:bodyPr rtlCol="0"/>
          <a:lstStyle/>
          <a:p>
            <a:fld id="{25C9A868-CEF1-42F3-9AB2-DB42BB3FFBF2}" type="slidenum">
              <a:rPr lang="en-GB" smtClean="0"/>
              <a:t>‹#›</a:t>
            </a:fld>
            <a:endParaRPr lang="en-GB"/>
          </a:p>
        </p:txBody>
      </p:sp>
      <p:sp>
        <p:nvSpPr>
          <p:cNvPr id="8" name="Footer Placeholder 7"/>
          <p:cNvSpPr>
            <a:spLocks noGrp="1"/>
          </p:cNvSpPr>
          <p:nvPr>
            <p:ph type="ftr" sz="quarter" idx="12"/>
          </p:nvPr>
        </p:nvSpPr>
        <p:spPr/>
        <p:txBody>
          <a:bodyPr rtlCol="0"/>
          <a:lstStyle/>
          <a:p>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EB169A-3E54-45BD-82CC-700D8A74FCF6}" type="datetime1">
              <a:rPr lang="en-US" smtClean="0"/>
              <a:t>9/19/2022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5C9A868-CEF1-42F3-9AB2-DB42BB3FFBF2}"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5C39EFC0-4803-495B-AB48-2EA5344B9B49}" type="datetime1">
              <a:rPr lang="en-US" smtClean="0"/>
              <a:t>9/19/2022</a:t>
            </a:fld>
            <a:endParaRPr lang="en-GB"/>
          </a:p>
        </p:txBody>
      </p:sp>
      <p:sp>
        <p:nvSpPr>
          <p:cNvPr id="22" name="Slide Number Placeholder 21"/>
          <p:cNvSpPr>
            <a:spLocks noGrp="1"/>
          </p:cNvSpPr>
          <p:nvPr>
            <p:ph type="sldNum" sz="quarter" idx="15"/>
          </p:nvPr>
        </p:nvSpPr>
        <p:spPr/>
        <p:txBody>
          <a:bodyPr rtlCol="0"/>
          <a:lstStyle/>
          <a:p>
            <a:fld id="{25C9A868-CEF1-42F3-9AB2-DB42BB3FFBF2}" type="slidenum">
              <a:rPr lang="en-GB" smtClean="0"/>
              <a:t>‹#›</a:t>
            </a:fld>
            <a:endParaRPr lang="en-GB"/>
          </a:p>
        </p:txBody>
      </p:sp>
      <p:sp>
        <p:nvSpPr>
          <p:cNvPr id="23" name="Footer Placeholder 22"/>
          <p:cNvSpPr>
            <a:spLocks noGrp="1"/>
          </p:cNvSpPr>
          <p:nvPr>
            <p:ph type="ftr" sz="quarter" idx="16"/>
          </p:nvPr>
        </p:nvSpPr>
        <p:spPr/>
        <p:txBody>
          <a:bodyPr rtlCol="0"/>
          <a:lstStyle/>
          <a:p>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2EAFB3F-00DB-47A5-9CE5-89703EBDDEC6}" type="datetime1">
              <a:rPr lang="en-US" smtClean="0"/>
              <a:t>9/19/2022</a:t>
            </a:fld>
            <a:endParaRPr lang="en-GB"/>
          </a:p>
        </p:txBody>
      </p:sp>
      <p:sp>
        <p:nvSpPr>
          <p:cNvPr id="18" name="Slide Number Placeholder 17"/>
          <p:cNvSpPr>
            <a:spLocks noGrp="1"/>
          </p:cNvSpPr>
          <p:nvPr>
            <p:ph type="sldNum" sz="quarter" idx="11"/>
          </p:nvPr>
        </p:nvSpPr>
        <p:spPr/>
        <p:txBody>
          <a:bodyPr rtlCol="0"/>
          <a:lstStyle/>
          <a:p>
            <a:fld id="{25C9A868-CEF1-42F3-9AB2-DB42BB3FFBF2}" type="slidenum">
              <a:rPr lang="en-GB" smtClean="0"/>
              <a:t>‹#›</a:t>
            </a:fld>
            <a:endParaRPr lang="en-GB"/>
          </a:p>
        </p:txBody>
      </p:sp>
      <p:sp>
        <p:nvSpPr>
          <p:cNvPr id="21" name="Footer Placeholder 20"/>
          <p:cNvSpPr>
            <a:spLocks noGrp="1"/>
          </p:cNvSpPr>
          <p:nvPr>
            <p:ph type="ftr" sz="quarter" idx="12"/>
          </p:nvPr>
        </p:nvSpPr>
        <p:spPr/>
        <p:txBody>
          <a:bodyPr rtlCol="0"/>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8CADF8E-0E18-435B-ACBC-4453612F2325}" type="datetime1">
              <a:rPr lang="en-US" smtClean="0"/>
              <a:t>9/19/2022</a:t>
            </a:fld>
            <a:endParaRPr lang="en-GB"/>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GB"/>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5C9A868-CEF1-42F3-9AB2-DB42BB3FFBF2}"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projectpro.io/article/feature-selection-methods-in-machine-learning/562"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rojectpro.io/data%20science-tutorial/performance-metrics-for-machine-learning-algorithm" TargetMode="External"/><Relationship Id="rId2" Type="http://schemas.openxmlformats.org/officeDocument/2006/relationships/hyperlink" Target="https://www.projectpro.io/article/deep-learning-algorithms/443"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projectpro.io/article/7-types-of-classification-algorithms-in-machine-learning/435"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projectpro.io/article/machine-learning-pipeline-architecture/567"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projectpro.io/data%20science-tutorial/linear-regression-tutorial" TargetMode="External"/><Relationship Id="rId2" Type="http://schemas.openxmlformats.org/officeDocument/2006/relationships/hyperlink" Target="https://www.projectpro.io/article/types-of-regression-analysis-in-machine-learning/410/"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7165"/>
            <a:ext cx="7772400" cy="1500199"/>
          </a:xfrm>
        </p:spPr>
        <p:txBody>
          <a:bodyPr>
            <a:normAutofit/>
          </a:bodyPr>
          <a:lstStyle/>
          <a:p>
            <a:r>
              <a:rPr lang="en-GB" sz="4000" b="1" dirty="0">
                <a:solidFill>
                  <a:schemeClr val="tx1"/>
                </a:solidFill>
                <a:latin typeface="+mn-lt"/>
              </a:rPr>
              <a:t>Features Engineering For Machine Learning</a:t>
            </a:r>
          </a:p>
        </p:txBody>
      </p:sp>
      <p:sp>
        <p:nvSpPr>
          <p:cNvPr id="3" name="Subtitle 2"/>
          <p:cNvSpPr>
            <a:spLocks noGrp="1"/>
          </p:cNvSpPr>
          <p:nvPr>
            <p:ph type="subTitle" idx="1"/>
          </p:nvPr>
        </p:nvSpPr>
        <p:spPr>
          <a:xfrm>
            <a:off x="714348" y="2143116"/>
            <a:ext cx="7858180" cy="4429156"/>
          </a:xfrm>
        </p:spPr>
        <p:txBody>
          <a:bodyPr>
            <a:normAutofit/>
          </a:bodyPr>
          <a:lstStyle/>
          <a:p>
            <a:r>
              <a:rPr lang="en-GB" sz="2800" b="1" dirty="0">
                <a:solidFill>
                  <a:schemeClr val="tx1"/>
                </a:solidFill>
              </a:rPr>
              <a:t>			                Presented by: 				                          						                Dr.RonakPanchal</a:t>
            </a:r>
          </a:p>
        </p:txBody>
      </p:sp>
      <p:sp>
        <p:nvSpPr>
          <p:cNvPr id="4" name="Slide Number Placeholder 3"/>
          <p:cNvSpPr>
            <a:spLocks noGrp="1"/>
          </p:cNvSpPr>
          <p:nvPr>
            <p:ph type="sldNum" sz="quarter" idx="12"/>
          </p:nvPr>
        </p:nvSpPr>
        <p:spPr/>
        <p:txBody>
          <a:bodyPr/>
          <a:lstStyle/>
          <a:p>
            <a:fld id="{25C9A868-CEF1-42F3-9AB2-DB42BB3FFBF2}" type="slidenum">
              <a:rPr lang="en-GB" smtClean="0"/>
              <a:t>1</a:t>
            </a:fld>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a:solidFill>
                  <a:schemeClr val="tx1"/>
                </a:solidFill>
                <a:latin typeface="Calibri" pitchFamily="34" charset="0"/>
                <a:cs typeface="Calibri" pitchFamily="34" charset="0"/>
              </a:rPr>
              <a:t>a new feature Date from the existing feature Date and Time.</a:t>
            </a:r>
            <a:endParaRPr lang="en-GB" dirty="0"/>
          </a:p>
        </p:txBody>
      </p:sp>
      <p:sp>
        <p:nvSpPr>
          <p:cNvPr id="4" name="Slide Number Placeholder 3"/>
          <p:cNvSpPr>
            <a:spLocks noGrp="1"/>
          </p:cNvSpPr>
          <p:nvPr>
            <p:ph type="sldNum" sz="quarter" idx="15"/>
          </p:nvPr>
        </p:nvSpPr>
        <p:spPr/>
        <p:txBody>
          <a:bodyPr/>
          <a:lstStyle/>
          <a:p>
            <a:fld id="{25C9A868-CEF1-42F3-9AB2-DB42BB3FFBF2}" type="slidenum">
              <a:rPr lang="en-GB" smtClean="0"/>
              <a:t>10</a:t>
            </a:fld>
            <a:endParaRPr lang="en-GB"/>
          </a:p>
        </p:txBody>
      </p:sp>
      <p:pic>
        <p:nvPicPr>
          <p:cNvPr id="4098" name="Picture 2"/>
          <p:cNvPicPr>
            <a:picLocks noGrp="1" noChangeAspect="1" noChangeArrowheads="1"/>
          </p:cNvPicPr>
          <p:nvPr>
            <p:ph sz="quarter" idx="1"/>
          </p:nvPr>
        </p:nvPicPr>
        <p:blipFill>
          <a:blip r:embed="rId2"/>
          <a:srcRect/>
          <a:stretch>
            <a:fillRect/>
          </a:stretch>
        </p:blipFill>
        <p:spPr bwMode="auto">
          <a:xfrm>
            <a:off x="571472" y="1857364"/>
            <a:ext cx="6286544" cy="321471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46"/>
          </a:xfrm>
        </p:spPr>
        <p:txBody>
          <a:bodyPr>
            <a:normAutofit/>
          </a:bodyPr>
          <a:lstStyle/>
          <a:p>
            <a:r>
              <a:rPr lang="en-GB" sz="2800" b="1" dirty="0">
                <a:solidFill>
                  <a:schemeClr val="tx1"/>
                </a:solidFill>
                <a:latin typeface="Calibri" pitchFamily="34" charset="0"/>
                <a:cs typeface="Calibri" pitchFamily="34" charset="0"/>
              </a:rPr>
              <a:t>Continue...</a:t>
            </a:r>
          </a:p>
        </p:txBody>
      </p:sp>
      <p:sp>
        <p:nvSpPr>
          <p:cNvPr id="3" name="Content Placeholder 2"/>
          <p:cNvSpPr>
            <a:spLocks noGrp="1"/>
          </p:cNvSpPr>
          <p:nvPr>
            <p:ph sz="quarter" idx="1"/>
          </p:nvPr>
        </p:nvSpPr>
        <p:spPr>
          <a:xfrm>
            <a:off x="457200" y="1142984"/>
            <a:ext cx="7467600" cy="5330968"/>
          </a:xfrm>
        </p:spPr>
        <p:txBody>
          <a:bodyPr/>
          <a:lstStyle/>
          <a:p>
            <a:pPr algn="just">
              <a:buFont typeface="Wingdings" pitchFamily="2" charset="2"/>
              <a:buChar char="Ø"/>
            </a:pPr>
            <a:r>
              <a:rPr lang="en-GB" dirty="0">
                <a:latin typeface="Calibri" pitchFamily="34" charset="0"/>
                <a:cs typeface="Calibri" pitchFamily="34" charset="0"/>
              </a:rPr>
              <a:t>The table you have obtained as a result should definitely make it at least a tad bit simpler for you to predict that Sour Jellies are most likely to sell, especially around the end of October (Halloween!) given the very same input data…</a:t>
            </a:r>
          </a:p>
          <a:p>
            <a:pPr algn="just">
              <a:buFont typeface="Wingdings" pitchFamily="2" charset="2"/>
              <a:buChar char="Ø"/>
            </a:pPr>
            <a:r>
              <a:rPr lang="en-GB" dirty="0">
                <a:latin typeface="Calibri" pitchFamily="34" charset="0"/>
                <a:cs typeface="Calibri" pitchFamily="34" charset="0"/>
              </a:rPr>
              <a:t>In addition, if you wanted to know more about the weekend and weekday sale trends, in particular, you could categorize the days of the week in a feature called Weekend with 1=True and 0=False</a:t>
            </a:r>
            <a:r>
              <a:rPr lang="en-GB" dirty="0"/>
              <a:t> </a:t>
            </a:r>
          </a:p>
          <a:p>
            <a:pPr>
              <a:buNone/>
            </a:pPr>
            <a:br>
              <a:rPr lang="en-GB" dirty="0"/>
            </a:br>
            <a:endParaRPr lang="en-GB" dirty="0"/>
          </a:p>
        </p:txBody>
      </p:sp>
      <p:sp>
        <p:nvSpPr>
          <p:cNvPr id="4" name="Slide Number Placeholder 3"/>
          <p:cNvSpPr>
            <a:spLocks noGrp="1"/>
          </p:cNvSpPr>
          <p:nvPr>
            <p:ph type="sldNum" sz="quarter" idx="15"/>
          </p:nvPr>
        </p:nvSpPr>
        <p:spPr/>
        <p:txBody>
          <a:bodyPr/>
          <a:lstStyle/>
          <a:p>
            <a:fld id="{25C9A868-CEF1-42F3-9AB2-DB42BB3FFBF2}" type="slidenum">
              <a:rPr lang="en-GB" smtClean="0"/>
              <a:t>11</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GB" sz="2800" b="1" dirty="0">
                <a:solidFill>
                  <a:schemeClr val="tx1"/>
                </a:solidFill>
                <a:latin typeface="Calibri" pitchFamily="34" charset="0"/>
                <a:cs typeface="Calibri" pitchFamily="34" charset="0"/>
              </a:rPr>
              <a:t>With this, you could predict that it would be best to have your shelves stocked on the weekends!</a:t>
            </a:r>
          </a:p>
        </p:txBody>
      </p:sp>
      <p:sp>
        <p:nvSpPr>
          <p:cNvPr id="4" name="Slide Number Placeholder 3"/>
          <p:cNvSpPr>
            <a:spLocks noGrp="1"/>
          </p:cNvSpPr>
          <p:nvPr>
            <p:ph type="sldNum" sz="quarter" idx="15"/>
          </p:nvPr>
        </p:nvSpPr>
        <p:spPr/>
        <p:txBody>
          <a:bodyPr/>
          <a:lstStyle/>
          <a:p>
            <a:fld id="{25C9A868-CEF1-42F3-9AB2-DB42BB3FFBF2}" type="slidenum">
              <a:rPr lang="en-GB" smtClean="0"/>
              <a:t>12</a:t>
            </a:fld>
            <a:endParaRPr lang="en-GB"/>
          </a:p>
        </p:txBody>
      </p:sp>
      <p:pic>
        <p:nvPicPr>
          <p:cNvPr id="5122" name="Picture 2"/>
          <p:cNvPicPr>
            <a:picLocks noGrp="1" noChangeAspect="1" noChangeArrowheads="1"/>
          </p:cNvPicPr>
          <p:nvPr>
            <p:ph sz="quarter" idx="1"/>
          </p:nvPr>
        </p:nvPicPr>
        <p:blipFill>
          <a:blip r:embed="rId2"/>
          <a:srcRect/>
          <a:stretch>
            <a:fillRect/>
          </a:stretch>
        </p:blipFill>
        <p:spPr bwMode="auto">
          <a:xfrm>
            <a:off x="357158" y="1714488"/>
            <a:ext cx="7858180" cy="250033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200" b="1" dirty="0">
                <a:solidFill>
                  <a:schemeClr val="tx1"/>
                </a:solidFill>
                <a:latin typeface="Calibri" pitchFamily="34" charset="0"/>
                <a:cs typeface="Calibri" pitchFamily="34" charset="0"/>
              </a:rPr>
              <a:t>With this, you could predict that it would be best to have your shelves stocked on the weekends!</a:t>
            </a:r>
            <a:endParaRPr lang="en-GB" dirty="0"/>
          </a:p>
        </p:txBody>
      </p:sp>
      <p:sp>
        <p:nvSpPr>
          <p:cNvPr id="4" name="Slide Number Placeholder 3"/>
          <p:cNvSpPr>
            <a:spLocks noGrp="1"/>
          </p:cNvSpPr>
          <p:nvPr>
            <p:ph type="sldNum" sz="quarter" idx="15"/>
          </p:nvPr>
        </p:nvSpPr>
        <p:spPr/>
        <p:txBody>
          <a:bodyPr/>
          <a:lstStyle/>
          <a:p>
            <a:fld id="{25C9A868-CEF1-42F3-9AB2-DB42BB3FFBF2}" type="slidenum">
              <a:rPr lang="en-GB" smtClean="0"/>
              <a:t>13</a:t>
            </a:fld>
            <a:endParaRPr lang="en-GB"/>
          </a:p>
        </p:txBody>
      </p:sp>
      <p:pic>
        <p:nvPicPr>
          <p:cNvPr id="6146" name="Picture 2"/>
          <p:cNvPicPr>
            <a:picLocks noGrp="1" noChangeAspect="1" noChangeArrowheads="1"/>
          </p:cNvPicPr>
          <p:nvPr>
            <p:ph sz="quarter" idx="1"/>
          </p:nvPr>
        </p:nvPicPr>
        <p:blipFill>
          <a:blip r:embed="rId2"/>
          <a:srcRect/>
          <a:stretch>
            <a:fillRect/>
          </a:stretch>
        </p:blipFill>
        <p:spPr bwMode="auto">
          <a:xfrm>
            <a:off x="571472" y="1714488"/>
            <a:ext cx="6858048" cy="3500462"/>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1"/>
                </a:solidFill>
                <a:latin typeface="Calibri" pitchFamily="34" charset="0"/>
                <a:cs typeface="Calibri" pitchFamily="34" charset="0"/>
              </a:rPr>
              <a:t>Continue...</a:t>
            </a:r>
          </a:p>
        </p:txBody>
      </p:sp>
      <p:sp>
        <p:nvSpPr>
          <p:cNvPr id="3" name="Content Placeholder 2"/>
          <p:cNvSpPr>
            <a:spLocks noGrp="1"/>
          </p:cNvSpPr>
          <p:nvPr>
            <p:ph sz="quarter" idx="1"/>
          </p:nvPr>
        </p:nvSpPr>
        <p:spPr/>
        <p:txBody>
          <a:bodyPr>
            <a:normAutofit/>
          </a:bodyPr>
          <a:lstStyle/>
          <a:p>
            <a:pPr algn="just">
              <a:buFont typeface="Wingdings" pitchFamily="2" charset="2"/>
              <a:buChar char="Ø"/>
            </a:pPr>
            <a:r>
              <a:rPr lang="en-GB" dirty="0"/>
              <a:t>This short example should have emphasized how a little bit of Feature Engineering could transform the way you understand your data.</a:t>
            </a:r>
          </a:p>
          <a:p>
            <a:pPr algn="just">
              <a:buFont typeface="Wingdings" pitchFamily="2" charset="2"/>
              <a:buChar char="Ø"/>
            </a:pPr>
            <a:r>
              <a:rPr lang="en-GB" dirty="0"/>
              <a:t> For a machine, however, such linear and straightforward relationships could do wonders.</a:t>
            </a:r>
          </a:p>
          <a:p>
            <a:pPr algn="just">
              <a:buFont typeface="Wingdings" pitchFamily="2" charset="2"/>
              <a:buChar char="Ø"/>
            </a:pPr>
            <a:r>
              <a:rPr lang="en-GB" dirty="0"/>
              <a:t>Now that you have wrapped your head around why Feature Engineering is so important, how it could work, and also why it can’t be simply done mechanically, let’s  explore a few feature engineering techniques that could help!</a:t>
            </a:r>
          </a:p>
          <a:p>
            <a:pPr>
              <a:buNone/>
            </a:pPr>
            <a:br>
              <a:rPr lang="en-GB" dirty="0"/>
            </a:br>
            <a:endParaRPr lang="en-GB" dirty="0"/>
          </a:p>
          <a:p>
            <a:pPr algn="just">
              <a:buNone/>
            </a:pPr>
            <a:endParaRPr lang="en-GB" dirty="0"/>
          </a:p>
        </p:txBody>
      </p:sp>
      <p:sp>
        <p:nvSpPr>
          <p:cNvPr id="4" name="Slide Number Placeholder 3"/>
          <p:cNvSpPr>
            <a:spLocks noGrp="1"/>
          </p:cNvSpPr>
          <p:nvPr>
            <p:ph type="sldNum" sz="quarter" idx="15"/>
          </p:nvPr>
        </p:nvSpPr>
        <p:spPr/>
        <p:txBody>
          <a:bodyPr/>
          <a:lstStyle/>
          <a:p>
            <a:fld id="{25C9A868-CEF1-42F3-9AB2-DB42BB3FFBF2}" type="slidenum">
              <a:rPr lang="en-GB" smtClean="0"/>
              <a:t>14</a:t>
            </a:fld>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GB" sz="2800" b="1" dirty="0">
                <a:solidFill>
                  <a:schemeClr val="tx1"/>
                </a:solidFill>
                <a:latin typeface="Calibri" pitchFamily="34" charset="0"/>
                <a:cs typeface="Calibri" pitchFamily="34" charset="0"/>
              </a:rPr>
              <a:t>Feature Engineering Techniques for Machine Learning -Deconstructing the ‘art’</a:t>
            </a:r>
          </a:p>
        </p:txBody>
      </p:sp>
      <p:sp>
        <p:nvSpPr>
          <p:cNvPr id="3" name="Content Placeholder 2"/>
          <p:cNvSpPr>
            <a:spLocks noGrp="1"/>
          </p:cNvSpPr>
          <p:nvPr>
            <p:ph sz="quarter" idx="1"/>
          </p:nvPr>
        </p:nvSpPr>
        <p:spPr/>
        <p:txBody>
          <a:bodyPr/>
          <a:lstStyle/>
          <a:p>
            <a:pPr algn="just">
              <a:buFont typeface="Wingdings" pitchFamily="2" charset="2"/>
              <a:buChar char="Ø"/>
            </a:pPr>
            <a:r>
              <a:rPr lang="en-GB" dirty="0">
                <a:latin typeface="Calibri" pitchFamily="34" charset="0"/>
                <a:cs typeface="Calibri" pitchFamily="34" charset="0"/>
              </a:rPr>
              <a:t>While understanding the data and the targeted problem is an indispensable part of </a:t>
            </a:r>
            <a:r>
              <a:rPr lang="en-GB" dirty="0">
                <a:latin typeface="Calibri" pitchFamily="34" charset="0"/>
                <a:cs typeface="Calibri" pitchFamily="34" charset="0"/>
                <a:hlinkClick r:id="rId2" tooltip="Feature Engineering in machine learning"/>
              </a:rPr>
              <a:t>Feature Engineering in machine learning</a:t>
            </a:r>
            <a:r>
              <a:rPr lang="en-GB" dirty="0">
                <a:latin typeface="Calibri" pitchFamily="34" charset="0"/>
                <a:cs typeface="Calibri" pitchFamily="34" charset="0"/>
              </a:rPr>
              <a:t>, and there are indeed no hard and fast rules as to how it is to be achieved, the following  feature engineering techniques are a must know:</a:t>
            </a:r>
          </a:p>
          <a:p>
            <a:pPr algn="just">
              <a:buNone/>
            </a:pPr>
            <a:br>
              <a:rPr lang="en-GB" dirty="0">
                <a:latin typeface="Calibri" pitchFamily="34" charset="0"/>
                <a:cs typeface="Calibri" pitchFamily="34" charset="0"/>
              </a:rPr>
            </a:br>
            <a:endParaRPr lang="en-GB" dirty="0">
              <a:latin typeface="Calibri" pitchFamily="34" charset="0"/>
              <a:cs typeface="Calibri" pitchFamily="34" charset="0"/>
            </a:endParaRPr>
          </a:p>
        </p:txBody>
      </p:sp>
      <p:sp>
        <p:nvSpPr>
          <p:cNvPr id="4" name="Slide Number Placeholder 3"/>
          <p:cNvSpPr>
            <a:spLocks noGrp="1"/>
          </p:cNvSpPr>
          <p:nvPr>
            <p:ph type="sldNum" sz="quarter" idx="15"/>
          </p:nvPr>
        </p:nvSpPr>
        <p:spPr/>
        <p:txBody>
          <a:bodyPr/>
          <a:lstStyle/>
          <a:p>
            <a:fld id="{25C9A868-CEF1-42F3-9AB2-DB42BB3FFBF2}" type="slidenum">
              <a:rPr lang="en-GB" smtClean="0"/>
              <a:t>15</a:t>
            </a:fld>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39784"/>
          </a:xfrm>
        </p:spPr>
        <p:txBody>
          <a:bodyPr>
            <a:noAutofit/>
          </a:bodyPr>
          <a:lstStyle/>
          <a:p>
            <a:pPr algn="just"/>
            <a:r>
              <a:rPr lang="en-GB" sz="2800" b="1" dirty="0">
                <a:solidFill>
                  <a:schemeClr val="tx1"/>
                </a:solidFill>
                <a:latin typeface="Calibri" pitchFamily="34" charset="0"/>
                <a:cs typeface="Calibri" pitchFamily="34" charset="0"/>
              </a:rPr>
              <a:t>the following  feature engineering techniques are a must know:</a:t>
            </a:r>
            <a:endParaRPr lang="en-GB" sz="2800" b="1" dirty="0">
              <a:solidFill>
                <a:schemeClr val="tx1"/>
              </a:solidFill>
            </a:endParaRPr>
          </a:p>
        </p:txBody>
      </p:sp>
      <p:sp>
        <p:nvSpPr>
          <p:cNvPr id="3" name="Content Placeholder 2"/>
          <p:cNvSpPr>
            <a:spLocks noGrp="1"/>
          </p:cNvSpPr>
          <p:nvPr>
            <p:ph sz="quarter" idx="1"/>
          </p:nvPr>
        </p:nvSpPr>
        <p:spPr>
          <a:xfrm>
            <a:off x="457200" y="1357298"/>
            <a:ext cx="7467600" cy="5116654"/>
          </a:xfrm>
        </p:spPr>
        <p:txBody>
          <a:bodyPr>
            <a:normAutofit fontScale="92500" lnSpcReduction="20000"/>
          </a:bodyPr>
          <a:lstStyle/>
          <a:p>
            <a:pPr>
              <a:buNone/>
            </a:pPr>
            <a:r>
              <a:rPr lang="en-GB" b="1" dirty="0"/>
              <a:t>1) </a:t>
            </a:r>
            <a:r>
              <a:rPr lang="en-GB" sz="2600" b="1" dirty="0">
                <a:latin typeface="Calibri" pitchFamily="34" charset="0"/>
                <a:cs typeface="Calibri" pitchFamily="34" charset="0"/>
              </a:rPr>
              <a:t>Imputation</a:t>
            </a:r>
            <a:endParaRPr lang="en-GB" sz="2600" dirty="0">
              <a:latin typeface="Calibri" pitchFamily="34" charset="0"/>
              <a:cs typeface="Calibri" pitchFamily="34" charset="0"/>
            </a:endParaRPr>
          </a:p>
          <a:p>
            <a:pPr>
              <a:buNone/>
            </a:pPr>
            <a:r>
              <a:rPr lang="en-GB" sz="2600" b="1" dirty="0">
                <a:latin typeface="Calibri" pitchFamily="34" charset="0"/>
                <a:cs typeface="Calibri" pitchFamily="34" charset="0"/>
              </a:rPr>
              <a:t>2) Discretization</a:t>
            </a:r>
            <a:endParaRPr lang="en-GB" sz="2600" dirty="0">
              <a:latin typeface="Calibri" pitchFamily="34" charset="0"/>
              <a:cs typeface="Calibri" pitchFamily="34" charset="0"/>
            </a:endParaRPr>
          </a:p>
          <a:p>
            <a:pPr>
              <a:buNone/>
            </a:pPr>
            <a:r>
              <a:rPr lang="en-GB" sz="2600" b="1" dirty="0">
                <a:latin typeface="Calibri" pitchFamily="34" charset="0"/>
                <a:cs typeface="Calibri" pitchFamily="34" charset="0"/>
              </a:rPr>
              <a:t>3) Categorical Encoding</a:t>
            </a:r>
            <a:endParaRPr lang="en-GB" sz="2600" dirty="0">
              <a:latin typeface="Calibri" pitchFamily="34" charset="0"/>
              <a:cs typeface="Calibri" pitchFamily="34" charset="0"/>
            </a:endParaRPr>
          </a:p>
          <a:p>
            <a:pPr>
              <a:buNone/>
            </a:pPr>
            <a:r>
              <a:rPr lang="en-GB" sz="2600" b="1" dirty="0">
                <a:latin typeface="Calibri" pitchFamily="34" charset="0"/>
                <a:cs typeface="Calibri" pitchFamily="34" charset="0"/>
              </a:rPr>
              <a:t>4) Feature Splitting</a:t>
            </a:r>
            <a:endParaRPr lang="en-GB" sz="2600" dirty="0">
              <a:latin typeface="Calibri" pitchFamily="34" charset="0"/>
              <a:cs typeface="Calibri" pitchFamily="34" charset="0"/>
            </a:endParaRPr>
          </a:p>
          <a:p>
            <a:pPr>
              <a:buNone/>
            </a:pPr>
            <a:r>
              <a:rPr lang="en-GB" sz="2600" b="1" dirty="0">
                <a:latin typeface="Calibri" pitchFamily="34" charset="0"/>
                <a:cs typeface="Calibri" pitchFamily="34" charset="0"/>
              </a:rPr>
              <a:t>5) Handling Outliers</a:t>
            </a:r>
            <a:endParaRPr lang="en-GB" sz="2600" dirty="0">
              <a:latin typeface="Calibri" pitchFamily="34" charset="0"/>
              <a:cs typeface="Calibri" pitchFamily="34" charset="0"/>
            </a:endParaRPr>
          </a:p>
          <a:p>
            <a:pPr>
              <a:buNone/>
            </a:pPr>
            <a:r>
              <a:rPr lang="en-GB" sz="2600" b="1" dirty="0">
                <a:latin typeface="Calibri" pitchFamily="34" charset="0"/>
                <a:cs typeface="Calibri" pitchFamily="34" charset="0"/>
              </a:rPr>
              <a:t>6) Variable Transformations</a:t>
            </a:r>
          </a:p>
          <a:p>
            <a:pPr>
              <a:buNone/>
            </a:pPr>
            <a:r>
              <a:rPr lang="en-GB" sz="2600" b="1" dirty="0">
                <a:latin typeface="Calibri" pitchFamily="34" charset="0"/>
                <a:cs typeface="Calibri" pitchFamily="34" charset="0"/>
              </a:rPr>
              <a:t>7) Scaling </a:t>
            </a:r>
          </a:p>
          <a:p>
            <a:pPr>
              <a:buNone/>
            </a:pPr>
            <a:r>
              <a:rPr lang="en-GB" sz="2600" b="1" dirty="0">
                <a:latin typeface="Calibri" pitchFamily="34" charset="0"/>
                <a:cs typeface="Calibri" pitchFamily="34" charset="0"/>
              </a:rPr>
              <a:t>8) Creating Features</a:t>
            </a:r>
            <a:endParaRPr lang="en-GB" sz="2600" dirty="0">
              <a:latin typeface="Calibri" pitchFamily="34" charset="0"/>
              <a:cs typeface="Calibri" pitchFamily="34" charset="0"/>
            </a:endParaRPr>
          </a:p>
          <a:p>
            <a:pPr>
              <a:buNone/>
            </a:pPr>
            <a:endParaRPr lang="en-GB" b="1" dirty="0"/>
          </a:p>
          <a:p>
            <a:pPr>
              <a:buNone/>
            </a:pPr>
            <a:br>
              <a:rPr lang="en-GB" dirty="0"/>
            </a:br>
            <a:br>
              <a:rPr lang="en-GB" dirty="0"/>
            </a:br>
            <a:br>
              <a:rPr lang="en-GB" dirty="0"/>
            </a:br>
            <a:br>
              <a:rPr lang="en-GB" dirty="0"/>
            </a:br>
            <a:endParaRPr lang="en-GB" dirty="0"/>
          </a:p>
        </p:txBody>
      </p:sp>
      <p:sp>
        <p:nvSpPr>
          <p:cNvPr id="4" name="Slide Number Placeholder 3"/>
          <p:cNvSpPr>
            <a:spLocks noGrp="1"/>
          </p:cNvSpPr>
          <p:nvPr>
            <p:ph type="sldNum" sz="quarter" idx="15"/>
          </p:nvPr>
        </p:nvSpPr>
        <p:spPr/>
        <p:txBody>
          <a:bodyPr/>
          <a:lstStyle/>
          <a:p>
            <a:fld id="{25C9A868-CEF1-42F3-9AB2-DB42BB3FFBF2}" type="slidenum">
              <a:rPr lang="en-GB" smtClean="0"/>
              <a:t>16</a:t>
            </a:fld>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6908"/>
          </a:xfrm>
        </p:spPr>
        <p:txBody>
          <a:bodyPr>
            <a:normAutofit/>
          </a:bodyPr>
          <a:lstStyle/>
          <a:p>
            <a:r>
              <a:rPr lang="en-GB" sz="2800" b="1" dirty="0">
                <a:solidFill>
                  <a:schemeClr val="tx1"/>
                </a:solidFill>
              </a:rPr>
              <a:t>1) </a:t>
            </a:r>
            <a:r>
              <a:rPr lang="en-GB" sz="2800" b="1" dirty="0">
                <a:solidFill>
                  <a:schemeClr val="tx1"/>
                </a:solidFill>
                <a:latin typeface="Calibri" pitchFamily="34" charset="0"/>
                <a:cs typeface="Calibri" pitchFamily="34" charset="0"/>
              </a:rPr>
              <a:t>Imputation</a:t>
            </a:r>
            <a:endParaRPr lang="en-GB" sz="2800" dirty="0">
              <a:solidFill>
                <a:schemeClr val="tx1"/>
              </a:solidFill>
            </a:endParaRPr>
          </a:p>
        </p:txBody>
      </p:sp>
      <p:sp>
        <p:nvSpPr>
          <p:cNvPr id="3" name="Content Placeholder 2"/>
          <p:cNvSpPr>
            <a:spLocks noGrp="1"/>
          </p:cNvSpPr>
          <p:nvPr>
            <p:ph sz="quarter" idx="1"/>
          </p:nvPr>
        </p:nvSpPr>
        <p:spPr>
          <a:xfrm>
            <a:off x="457200" y="1142984"/>
            <a:ext cx="7467600" cy="5330968"/>
          </a:xfrm>
        </p:spPr>
        <p:txBody>
          <a:bodyPr>
            <a:noAutofit/>
          </a:bodyPr>
          <a:lstStyle/>
          <a:p>
            <a:pPr algn="just">
              <a:buFont typeface="Wingdings" pitchFamily="2" charset="2"/>
              <a:buChar char="Ø"/>
            </a:pPr>
            <a:r>
              <a:rPr lang="en-GB" dirty="0">
                <a:latin typeface="Calibri" pitchFamily="34" charset="0"/>
                <a:cs typeface="Calibri" pitchFamily="34" charset="0"/>
              </a:rPr>
              <a:t>Imputation deals with handling missing values in data. While deleting records that are missing certain values is one way of dealing with this issue, it could also mean losing out on a chunk of valuable data.</a:t>
            </a:r>
          </a:p>
          <a:p>
            <a:pPr algn="just">
              <a:buNone/>
            </a:pPr>
            <a:r>
              <a:rPr lang="en-GB" b="1" dirty="0">
                <a:latin typeface="Calibri" pitchFamily="34" charset="0"/>
                <a:cs typeface="Calibri" pitchFamily="34" charset="0"/>
              </a:rPr>
              <a:t>This is where imputation can help. It can be broadly classified into two types. Namely:</a:t>
            </a:r>
          </a:p>
          <a:p>
            <a:pPr algn="just">
              <a:buFont typeface="Wingdings" pitchFamily="2" charset="2"/>
              <a:buChar char="Ø"/>
            </a:pPr>
            <a:r>
              <a:rPr lang="en-GB" dirty="0">
                <a:latin typeface="Calibri" pitchFamily="34" charset="0"/>
                <a:cs typeface="Calibri" pitchFamily="34" charset="0"/>
              </a:rPr>
              <a:t>Categorical Imputation: Missing categorical values are generally replaced by the most commonly occurring value in other records</a:t>
            </a:r>
          </a:p>
          <a:p>
            <a:pPr algn="just">
              <a:buFont typeface="Wingdings" pitchFamily="2" charset="2"/>
              <a:buChar char="Ø"/>
            </a:pPr>
            <a:r>
              <a:rPr lang="en-GB" dirty="0">
                <a:latin typeface="Calibri" pitchFamily="34" charset="0"/>
                <a:cs typeface="Calibri" pitchFamily="34" charset="0"/>
              </a:rPr>
              <a:t>Numerical Imputation: Missing numerical values are generally replaced by the mean of the corresponding value in other records</a:t>
            </a:r>
          </a:p>
          <a:p>
            <a:pPr algn="just">
              <a:buNone/>
            </a:pPr>
            <a:br>
              <a:rPr lang="en-GB" dirty="0">
                <a:latin typeface="Calibri" pitchFamily="34" charset="0"/>
                <a:cs typeface="Calibri" pitchFamily="34" charset="0"/>
              </a:rPr>
            </a:br>
            <a:endParaRPr lang="en-GB" dirty="0">
              <a:latin typeface="Calibri" pitchFamily="34" charset="0"/>
              <a:cs typeface="Calibri" pitchFamily="34" charset="0"/>
            </a:endParaRPr>
          </a:p>
        </p:txBody>
      </p:sp>
      <p:sp>
        <p:nvSpPr>
          <p:cNvPr id="4" name="Slide Number Placeholder 3"/>
          <p:cNvSpPr>
            <a:spLocks noGrp="1"/>
          </p:cNvSpPr>
          <p:nvPr>
            <p:ph type="sldNum" sz="quarter" idx="15"/>
          </p:nvPr>
        </p:nvSpPr>
        <p:spPr/>
        <p:txBody>
          <a:bodyPr/>
          <a:lstStyle/>
          <a:p>
            <a:fld id="{25C9A868-CEF1-42F3-9AB2-DB42BB3FFBF2}" type="slidenum">
              <a:rPr lang="en-GB" smtClean="0"/>
              <a:t>17</a:t>
            </a:fld>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latin typeface="Calibri" pitchFamily="34" charset="0"/>
                <a:cs typeface="Calibri" pitchFamily="34" charset="0"/>
              </a:rPr>
              <a:t>Continue</a:t>
            </a:r>
            <a:r>
              <a:rPr lang="en-GB" dirty="0"/>
              <a:t>...</a:t>
            </a:r>
          </a:p>
        </p:txBody>
      </p:sp>
      <p:sp>
        <p:nvSpPr>
          <p:cNvPr id="3" name="Content Placeholder 2"/>
          <p:cNvSpPr>
            <a:spLocks noGrp="1"/>
          </p:cNvSpPr>
          <p:nvPr>
            <p:ph sz="quarter" idx="1"/>
          </p:nvPr>
        </p:nvSpPr>
        <p:spPr/>
        <p:txBody>
          <a:bodyPr/>
          <a:lstStyle/>
          <a:p>
            <a:endParaRPr lang="en-GB" dirty="0"/>
          </a:p>
        </p:txBody>
      </p:sp>
      <p:sp>
        <p:nvSpPr>
          <p:cNvPr id="4" name="Slide Number Placeholder 3"/>
          <p:cNvSpPr>
            <a:spLocks noGrp="1"/>
          </p:cNvSpPr>
          <p:nvPr>
            <p:ph type="sldNum" sz="quarter" idx="15"/>
          </p:nvPr>
        </p:nvSpPr>
        <p:spPr/>
        <p:txBody>
          <a:bodyPr/>
          <a:lstStyle/>
          <a:p>
            <a:fld id="{25C9A868-CEF1-42F3-9AB2-DB42BB3FFBF2}" type="slidenum">
              <a:rPr lang="en-GB" smtClean="0"/>
              <a:t>18</a:t>
            </a:fld>
            <a:endParaRPr lang="en-GB"/>
          </a:p>
        </p:txBody>
      </p:sp>
      <p:pic>
        <p:nvPicPr>
          <p:cNvPr id="7170" name="Picture 2"/>
          <p:cNvPicPr>
            <a:picLocks noChangeAspect="1" noChangeArrowheads="1"/>
          </p:cNvPicPr>
          <p:nvPr/>
        </p:nvPicPr>
        <p:blipFill>
          <a:blip r:embed="rId2"/>
          <a:srcRect/>
          <a:stretch>
            <a:fillRect/>
          </a:stretch>
        </p:blipFill>
        <p:spPr bwMode="auto">
          <a:xfrm>
            <a:off x="285720" y="1571612"/>
            <a:ext cx="7753350" cy="4000528"/>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46"/>
          </a:xfrm>
        </p:spPr>
        <p:txBody>
          <a:bodyPr/>
          <a:lstStyle/>
          <a:p>
            <a:r>
              <a:rPr lang="en-GB" b="1" dirty="0">
                <a:solidFill>
                  <a:schemeClr val="tx1"/>
                </a:solidFill>
                <a:latin typeface="Calibri" pitchFamily="34" charset="0"/>
                <a:cs typeface="Calibri" pitchFamily="34" charset="0"/>
              </a:rPr>
              <a:t>Continue...</a:t>
            </a:r>
          </a:p>
        </p:txBody>
      </p:sp>
      <p:sp>
        <p:nvSpPr>
          <p:cNvPr id="4" name="Slide Number Placeholder 3"/>
          <p:cNvSpPr>
            <a:spLocks noGrp="1"/>
          </p:cNvSpPr>
          <p:nvPr>
            <p:ph type="sldNum" sz="quarter" idx="15"/>
          </p:nvPr>
        </p:nvSpPr>
        <p:spPr/>
        <p:txBody>
          <a:bodyPr/>
          <a:lstStyle/>
          <a:p>
            <a:fld id="{25C9A868-CEF1-42F3-9AB2-DB42BB3FFBF2}" type="slidenum">
              <a:rPr lang="en-GB" smtClean="0"/>
              <a:t>19</a:t>
            </a:fld>
            <a:endParaRPr lang="en-GB"/>
          </a:p>
        </p:txBody>
      </p:sp>
      <p:pic>
        <p:nvPicPr>
          <p:cNvPr id="8195" name="Picture 3"/>
          <p:cNvPicPr>
            <a:picLocks noGrp="1" noChangeAspect="1" noChangeArrowheads="1"/>
          </p:cNvPicPr>
          <p:nvPr>
            <p:ph sz="quarter" idx="1"/>
          </p:nvPr>
        </p:nvPicPr>
        <p:blipFill>
          <a:blip r:embed="rId2"/>
          <a:srcRect/>
          <a:stretch>
            <a:fillRect/>
          </a:stretch>
        </p:blipFill>
        <p:spPr bwMode="auto">
          <a:xfrm>
            <a:off x="571472" y="1571612"/>
            <a:ext cx="6929486" cy="3071834"/>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6908"/>
          </a:xfrm>
        </p:spPr>
        <p:txBody>
          <a:bodyPr>
            <a:normAutofit/>
          </a:bodyPr>
          <a:lstStyle/>
          <a:p>
            <a:r>
              <a:rPr lang="en-GB" sz="3600" b="1" dirty="0">
                <a:latin typeface="Calibri" pitchFamily="34" charset="0"/>
                <a:cs typeface="Calibri" pitchFamily="34" charset="0"/>
              </a:rPr>
              <a:t>Contents</a:t>
            </a:r>
          </a:p>
        </p:txBody>
      </p:sp>
      <p:sp>
        <p:nvSpPr>
          <p:cNvPr id="3" name="Content Placeholder 2"/>
          <p:cNvSpPr>
            <a:spLocks noGrp="1"/>
          </p:cNvSpPr>
          <p:nvPr>
            <p:ph sz="quarter" idx="1"/>
          </p:nvPr>
        </p:nvSpPr>
        <p:spPr>
          <a:xfrm>
            <a:off x="457200" y="928670"/>
            <a:ext cx="7467600" cy="5545282"/>
          </a:xfrm>
        </p:spPr>
        <p:txBody>
          <a:bodyPr>
            <a:noAutofit/>
          </a:bodyPr>
          <a:lstStyle/>
          <a:p>
            <a:pPr marL="457200" indent="-457200">
              <a:buFont typeface="+mj-lt"/>
              <a:buAutoNum type="arabicPeriod"/>
            </a:pPr>
            <a:r>
              <a:rPr lang="en-GB" sz="2000" b="1" dirty="0"/>
              <a:t>What is Feature Engineering for Machine Learning?</a:t>
            </a:r>
          </a:p>
          <a:p>
            <a:pPr marL="457200" indent="-457200">
              <a:buFont typeface="+mj-lt"/>
              <a:buAutoNum type="arabicPeriod"/>
            </a:pPr>
            <a:r>
              <a:rPr lang="en-GB" sz="2000" b="1" dirty="0"/>
              <a:t>Why is Feature Engineering important for Machine Learning?</a:t>
            </a:r>
            <a:endParaRPr lang="en-GB" sz="2000" dirty="0"/>
          </a:p>
          <a:p>
            <a:pPr marL="457200" indent="-457200">
              <a:buFont typeface="+mj-lt"/>
              <a:buAutoNum type="arabicPeriod"/>
            </a:pPr>
            <a:r>
              <a:rPr lang="en-GB" sz="2000" b="1" dirty="0"/>
              <a:t>Feature Engineering Techniques for Machine Learning -Deconstructing the ‘art’</a:t>
            </a:r>
            <a:endParaRPr lang="en-GB" sz="2000" dirty="0"/>
          </a:p>
          <a:p>
            <a:pPr>
              <a:buNone/>
            </a:pPr>
            <a:r>
              <a:rPr lang="en-GB" sz="2000" dirty="0"/>
              <a:t>	</a:t>
            </a:r>
            <a:r>
              <a:rPr lang="en-GB" sz="2000" b="1" dirty="0"/>
              <a:t>1) Imputation</a:t>
            </a:r>
            <a:endParaRPr lang="en-GB" sz="2000" dirty="0"/>
          </a:p>
          <a:p>
            <a:pPr>
              <a:buNone/>
            </a:pPr>
            <a:r>
              <a:rPr lang="en-GB" sz="2000" dirty="0"/>
              <a:t>	</a:t>
            </a:r>
            <a:r>
              <a:rPr lang="en-GB" sz="2000" b="1" dirty="0"/>
              <a:t>2) Discretization</a:t>
            </a:r>
          </a:p>
          <a:p>
            <a:pPr>
              <a:buNone/>
            </a:pPr>
            <a:r>
              <a:rPr lang="en-GB" sz="2000" b="1" dirty="0"/>
              <a:t>	3) Categorical Encoding</a:t>
            </a:r>
            <a:endParaRPr lang="en-GB" sz="2000" dirty="0"/>
          </a:p>
          <a:p>
            <a:pPr>
              <a:buNone/>
            </a:pPr>
            <a:r>
              <a:rPr lang="en-GB" sz="2000" b="1" dirty="0"/>
              <a:t>	4) Feature Splitting</a:t>
            </a:r>
            <a:endParaRPr lang="en-GB" sz="2000" dirty="0"/>
          </a:p>
          <a:p>
            <a:pPr>
              <a:buNone/>
            </a:pPr>
            <a:r>
              <a:rPr lang="en-GB" sz="2000" dirty="0"/>
              <a:t>	</a:t>
            </a:r>
            <a:r>
              <a:rPr lang="en-GB" sz="2000" b="1" dirty="0"/>
              <a:t>5) Handling Outliers</a:t>
            </a:r>
            <a:br>
              <a:rPr lang="en-GB" sz="2000" dirty="0"/>
            </a:br>
            <a:r>
              <a:rPr lang="en-GB" sz="2000" b="1" dirty="0"/>
              <a:t>6) Variable Transformations</a:t>
            </a:r>
            <a:endParaRPr lang="en-GB" sz="2000" dirty="0"/>
          </a:p>
          <a:p>
            <a:pPr>
              <a:buNone/>
            </a:pPr>
            <a:r>
              <a:rPr lang="en-GB" sz="2000" b="1" dirty="0"/>
              <a:t>	7) Scaling </a:t>
            </a:r>
            <a:br>
              <a:rPr lang="en-GB" sz="2000" dirty="0"/>
            </a:br>
            <a:r>
              <a:rPr lang="en-GB" sz="2000" b="1" dirty="0"/>
              <a:t>8) Creating Features</a:t>
            </a:r>
            <a:br>
              <a:rPr lang="en-GB" sz="2000" dirty="0"/>
            </a:br>
            <a:br>
              <a:rPr lang="en-GB" sz="2000" dirty="0"/>
            </a:br>
            <a:br>
              <a:rPr lang="en-GB" sz="2000" dirty="0"/>
            </a:br>
            <a:endParaRPr lang="en-GB" sz="2000" dirty="0"/>
          </a:p>
          <a:p>
            <a:pPr>
              <a:buNone/>
            </a:pPr>
            <a:br>
              <a:rPr lang="en-GB" sz="2000" dirty="0"/>
            </a:br>
            <a:br>
              <a:rPr lang="en-GB" sz="2000" dirty="0"/>
            </a:br>
            <a:br>
              <a:rPr lang="en-GB" sz="2000" dirty="0"/>
            </a:br>
            <a:br>
              <a:rPr lang="en-GB" sz="2000" dirty="0"/>
            </a:br>
            <a:endParaRPr lang="en-GB" sz="2000" dirty="0"/>
          </a:p>
        </p:txBody>
      </p:sp>
      <p:sp>
        <p:nvSpPr>
          <p:cNvPr id="4" name="Slide Number Placeholder 3"/>
          <p:cNvSpPr>
            <a:spLocks noGrp="1"/>
          </p:cNvSpPr>
          <p:nvPr>
            <p:ph type="sldNum" sz="quarter" idx="15"/>
          </p:nvPr>
        </p:nvSpPr>
        <p:spPr/>
        <p:txBody>
          <a:bodyPr/>
          <a:lstStyle/>
          <a:p>
            <a:fld id="{25C9A868-CEF1-42F3-9AB2-DB42BB3FFBF2}" type="slidenum">
              <a:rPr lang="en-GB" smtClean="0"/>
              <a:t>2</a:t>
            </a:fld>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46"/>
          </a:xfrm>
        </p:spPr>
        <p:txBody>
          <a:bodyPr/>
          <a:lstStyle/>
          <a:p>
            <a:r>
              <a:rPr lang="en-GB" b="1" dirty="0">
                <a:latin typeface="Calibri" pitchFamily="34" charset="0"/>
                <a:cs typeface="Calibri" pitchFamily="34" charset="0"/>
              </a:rPr>
              <a:t>Continue...</a:t>
            </a:r>
          </a:p>
        </p:txBody>
      </p:sp>
      <p:sp>
        <p:nvSpPr>
          <p:cNvPr id="4" name="Slide Number Placeholder 3"/>
          <p:cNvSpPr>
            <a:spLocks noGrp="1"/>
          </p:cNvSpPr>
          <p:nvPr>
            <p:ph type="sldNum" sz="quarter" idx="15"/>
          </p:nvPr>
        </p:nvSpPr>
        <p:spPr/>
        <p:txBody>
          <a:bodyPr/>
          <a:lstStyle/>
          <a:p>
            <a:fld id="{25C9A868-CEF1-42F3-9AB2-DB42BB3FFBF2}" type="slidenum">
              <a:rPr lang="en-GB" smtClean="0"/>
              <a:t>20</a:t>
            </a:fld>
            <a:endParaRPr lang="en-GB"/>
          </a:p>
        </p:txBody>
      </p:sp>
      <p:pic>
        <p:nvPicPr>
          <p:cNvPr id="9218" name="Picture 2"/>
          <p:cNvPicPr>
            <a:picLocks noGrp="1" noChangeAspect="1" noChangeArrowheads="1"/>
          </p:cNvPicPr>
          <p:nvPr>
            <p:ph sz="quarter" idx="1"/>
          </p:nvPr>
        </p:nvPicPr>
        <p:blipFill>
          <a:blip r:embed="rId2"/>
          <a:srcRect/>
          <a:stretch>
            <a:fillRect/>
          </a:stretch>
        </p:blipFill>
        <p:spPr bwMode="auto">
          <a:xfrm>
            <a:off x="500034" y="1357298"/>
            <a:ext cx="7286676" cy="2428892"/>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082660"/>
          </a:xfrm>
        </p:spPr>
        <p:txBody>
          <a:bodyPr/>
          <a:lstStyle/>
          <a:p>
            <a:r>
              <a:rPr lang="en-GB" b="1" dirty="0">
                <a:latin typeface="Calibri" pitchFamily="34" charset="0"/>
                <a:cs typeface="Calibri" pitchFamily="34" charset="0"/>
              </a:rPr>
              <a:t>Continue...</a:t>
            </a:r>
            <a:endParaRPr lang="en-GB" dirty="0"/>
          </a:p>
        </p:txBody>
      </p:sp>
      <p:sp>
        <p:nvSpPr>
          <p:cNvPr id="4" name="Slide Number Placeholder 3"/>
          <p:cNvSpPr>
            <a:spLocks noGrp="1"/>
          </p:cNvSpPr>
          <p:nvPr>
            <p:ph type="sldNum" sz="quarter" idx="15"/>
          </p:nvPr>
        </p:nvSpPr>
        <p:spPr/>
        <p:txBody>
          <a:bodyPr/>
          <a:lstStyle/>
          <a:p>
            <a:fld id="{25C9A868-CEF1-42F3-9AB2-DB42BB3FFBF2}" type="slidenum">
              <a:rPr lang="en-GB" smtClean="0"/>
              <a:t>21</a:t>
            </a:fld>
            <a:endParaRPr lang="en-GB"/>
          </a:p>
        </p:txBody>
      </p:sp>
      <p:pic>
        <p:nvPicPr>
          <p:cNvPr id="10242" name="Picture 2"/>
          <p:cNvPicPr>
            <a:picLocks noGrp="1" noChangeAspect="1" noChangeArrowheads="1"/>
          </p:cNvPicPr>
          <p:nvPr>
            <p:ph sz="quarter" idx="1"/>
          </p:nvPr>
        </p:nvPicPr>
        <p:blipFill>
          <a:blip r:embed="rId2"/>
          <a:srcRect/>
          <a:stretch>
            <a:fillRect/>
          </a:stretch>
        </p:blipFill>
        <p:spPr bwMode="auto">
          <a:xfrm>
            <a:off x="500034" y="1428736"/>
            <a:ext cx="7072362" cy="321471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39784"/>
          </a:xfrm>
        </p:spPr>
        <p:txBody>
          <a:bodyPr/>
          <a:lstStyle/>
          <a:p>
            <a:r>
              <a:rPr lang="en-GB" sz="2800" b="1" dirty="0">
                <a:latin typeface="Calibri" pitchFamily="34" charset="0"/>
                <a:cs typeface="Calibri" pitchFamily="34" charset="0"/>
              </a:rPr>
              <a:t>Continue</a:t>
            </a:r>
            <a:r>
              <a:rPr lang="en-GB" dirty="0"/>
              <a:t>...</a:t>
            </a:r>
          </a:p>
        </p:txBody>
      </p:sp>
      <p:sp>
        <p:nvSpPr>
          <p:cNvPr id="3" name="Content Placeholder 2"/>
          <p:cNvSpPr>
            <a:spLocks noGrp="1"/>
          </p:cNvSpPr>
          <p:nvPr>
            <p:ph sz="quarter" idx="1"/>
          </p:nvPr>
        </p:nvSpPr>
        <p:spPr>
          <a:xfrm>
            <a:off x="457200" y="1214422"/>
            <a:ext cx="7467600" cy="5259530"/>
          </a:xfrm>
        </p:spPr>
        <p:txBody>
          <a:bodyPr>
            <a:normAutofit/>
          </a:bodyPr>
          <a:lstStyle/>
          <a:p>
            <a:pPr algn="just">
              <a:buFont typeface="Wingdings" pitchFamily="2" charset="2"/>
              <a:buChar char="Ø"/>
            </a:pPr>
            <a:r>
              <a:rPr lang="en-GB" dirty="0">
                <a:latin typeface="Calibri" pitchFamily="34" charset="0"/>
                <a:cs typeface="Calibri" pitchFamily="34" charset="0"/>
              </a:rPr>
              <a:t>Notice how the technique of imputation given above corresponds with the principle of normal distribution (where the values in the distribution are more likely to occur closer to the mean rather than the edges) which results in a fairly good estimate of missing data.</a:t>
            </a:r>
          </a:p>
          <a:p>
            <a:pPr algn="just">
              <a:buFont typeface="Wingdings" pitchFamily="2" charset="2"/>
              <a:buChar char="Ø"/>
            </a:pPr>
            <a:r>
              <a:rPr lang="en-GB" dirty="0">
                <a:latin typeface="Calibri" pitchFamily="34" charset="0"/>
                <a:cs typeface="Calibri" pitchFamily="34" charset="0"/>
              </a:rPr>
              <a:t> A few other ways to go about this include replacing missing values by picking the value from a normal distribution with the mean and standard deviation of the corresponding existing values or even replacing the missing value with an arbitrary value.</a:t>
            </a:r>
          </a:p>
          <a:p>
            <a:pPr>
              <a:buNone/>
            </a:pPr>
            <a:br>
              <a:rPr lang="en-GB" dirty="0"/>
            </a:br>
            <a:endParaRPr lang="en-GB" dirty="0"/>
          </a:p>
        </p:txBody>
      </p:sp>
      <p:sp>
        <p:nvSpPr>
          <p:cNvPr id="4" name="Slide Number Placeholder 3"/>
          <p:cNvSpPr>
            <a:spLocks noGrp="1"/>
          </p:cNvSpPr>
          <p:nvPr>
            <p:ph type="sldNum" sz="quarter" idx="15"/>
          </p:nvPr>
        </p:nvSpPr>
        <p:spPr/>
        <p:txBody>
          <a:bodyPr/>
          <a:lstStyle/>
          <a:p>
            <a:fld id="{25C9A868-CEF1-42F3-9AB2-DB42BB3FFBF2}" type="slidenum">
              <a:rPr lang="en-GB" smtClean="0"/>
              <a:t>22</a:t>
            </a:fld>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25470"/>
          </a:xfrm>
        </p:spPr>
        <p:txBody>
          <a:bodyPr/>
          <a:lstStyle/>
          <a:p>
            <a:r>
              <a:rPr lang="en-GB" sz="2800" b="1" dirty="0">
                <a:latin typeface="Calibri" pitchFamily="34" charset="0"/>
                <a:cs typeface="Calibri" pitchFamily="34" charset="0"/>
              </a:rPr>
              <a:t>Continue</a:t>
            </a:r>
            <a:r>
              <a:rPr lang="en-GB" dirty="0"/>
              <a:t>...</a:t>
            </a:r>
          </a:p>
        </p:txBody>
      </p:sp>
      <p:sp>
        <p:nvSpPr>
          <p:cNvPr id="3" name="Content Placeholder 2"/>
          <p:cNvSpPr>
            <a:spLocks noGrp="1"/>
          </p:cNvSpPr>
          <p:nvPr>
            <p:ph sz="quarter" idx="1"/>
          </p:nvPr>
        </p:nvSpPr>
        <p:spPr>
          <a:xfrm>
            <a:off x="457200" y="1000108"/>
            <a:ext cx="7931224" cy="5473844"/>
          </a:xfrm>
        </p:spPr>
        <p:txBody>
          <a:bodyPr>
            <a:noAutofit/>
          </a:bodyPr>
          <a:lstStyle/>
          <a:p>
            <a:pPr algn="just">
              <a:buFont typeface="Wingdings" pitchFamily="2" charset="2"/>
              <a:buChar char="Ø"/>
            </a:pPr>
            <a:r>
              <a:rPr lang="en-GB" dirty="0">
                <a:latin typeface="Calibri" pitchFamily="34" charset="0"/>
                <a:cs typeface="Calibri" pitchFamily="34" charset="0"/>
              </a:rPr>
              <a:t>However, one must be reasonably cautious when using this technique because retention of data size with this technique could come at the cost of deterioration of data quality.</a:t>
            </a:r>
          </a:p>
          <a:p>
            <a:pPr algn="just">
              <a:buFont typeface="Wingdings" pitchFamily="2" charset="2"/>
              <a:buChar char="Ø"/>
            </a:pPr>
            <a:r>
              <a:rPr lang="en-GB" dirty="0">
                <a:latin typeface="Calibri" pitchFamily="34" charset="0"/>
                <a:cs typeface="Calibri" pitchFamily="34" charset="0"/>
              </a:rPr>
              <a:t> For example, say in the above candy problem you were given 5 records instead of one with the ‘Candy Variety’ missing. </a:t>
            </a:r>
          </a:p>
          <a:p>
            <a:pPr algn="just">
              <a:buFont typeface="Wingdings" pitchFamily="2" charset="2"/>
              <a:buChar char="Ø"/>
            </a:pPr>
            <a:r>
              <a:rPr lang="en-GB" dirty="0">
                <a:latin typeface="Calibri" pitchFamily="34" charset="0"/>
                <a:cs typeface="Calibri" pitchFamily="34" charset="0"/>
              </a:rPr>
              <a:t>Using the above technique you would predict the missing values as ‘Sour Jelly’ resulting in possibly predicting the high sales of Sour Jellies all through the year!</a:t>
            </a:r>
          </a:p>
          <a:p>
            <a:pPr algn="just">
              <a:buFont typeface="Wingdings" pitchFamily="2" charset="2"/>
              <a:buChar char="Ø"/>
            </a:pPr>
            <a:r>
              <a:rPr lang="en-GB" dirty="0">
                <a:latin typeface="Calibri" pitchFamily="34" charset="0"/>
                <a:cs typeface="Calibri" pitchFamily="34" charset="0"/>
              </a:rPr>
              <a:t>  Therefore, it is wise to filter out records that have greater than a certain number of missing values or certain critical values missing and apply your discretion depending on the size and quality of data you are working with.</a:t>
            </a:r>
          </a:p>
          <a:p>
            <a:pPr algn="just">
              <a:buNone/>
            </a:pPr>
            <a:endParaRPr lang="en-GB" sz="2000" dirty="0">
              <a:latin typeface="Calibri" pitchFamily="34" charset="0"/>
              <a:cs typeface="Calibri" pitchFamily="34" charset="0"/>
            </a:endParaRPr>
          </a:p>
        </p:txBody>
      </p:sp>
      <p:sp>
        <p:nvSpPr>
          <p:cNvPr id="4" name="Slide Number Placeholder 3"/>
          <p:cNvSpPr>
            <a:spLocks noGrp="1"/>
          </p:cNvSpPr>
          <p:nvPr>
            <p:ph type="sldNum" sz="quarter" idx="15"/>
          </p:nvPr>
        </p:nvSpPr>
        <p:spPr/>
        <p:txBody>
          <a:bodyPr/>
          <a:lstStyle/>
          <a:p>
            <a:fld id="{25C9A868-CEF1-42F3-9AB2-DB42BB3FFBF2}" type="slidenum">
              <a:rPr lang="en-GB" smtClean="0"/>
              <a:t>23</a:t>
            </a:fld>
            <a:endParaRPr 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25470"/>
          </a:xfrm>
        </p:spPr>
        <p:txBody>
          <a:bodyPr>
            <a:normAutofit/>
          </a:bodyPr>
          <a:lstStyle/>
          <a:p>
            <a:r>
              <a:rPr lang="en-GB" b="1" dirty="0">
                <a:solidFill>
                  <a:schemeClr val="tx1"/>
                </a:solidFill>
                <a:latin typeface="Calibri" pitchFamily="34" charset="0"/>
                <a:cs typeface="Calibri" pitchFamily="34" charset="0"/>
              </a:rPr>
              <a:t>2) Discretization</a:t>
            </a:r>
            <a:endParaRPr lang="en-GB" dirty="0">
              <a:solidFill>
                <a:schemeClr val="tx1"/>
              </a:solidFill>
              <a:latin typeface="Calibri" pitchFamily="34" charset="0"/>
              <a:cs typeface="Calibri" pitchFamily="34" charset="0"/>
            </a:endParaRPr>
          </a:p>
        </p:txBody>
      </p:sp>
      <p:sp>
        <p:nvSpPr>
          <p:cNvPr id="3" name="Content Placeholder 2"/>
          <p:cNvSpPr>
            <a:spLocks noGrp="1"/>
          </p:cNvSpPr>
          <p:nvPr>
            <p:ph sz="quarter" idx="1"/>
          </p:nvPr>
        </p:nvSpPr>
        <p:spPr>
          <a:xfrm>
            <a:off x="457200" y="1071546"/>
            <a:ext cx="7467600" cy="5402406"/>
          </a:xfrm>
        </p:spPr>
        <p:txBody>
          <a:bodyPr/>
          <a:lstStyle/>
          <a:p>
            <a:pPr algn="just">
              <a:buFont typeface="Wingdings" pitchFamily="2" charset="2"/>
              <a:buChar char="Ø"/>
            </a:pPr>
            <a:r>
              <a:rPr lang="en-GB" dirty="0">
                <a:latin typeface="Calibri" pitchFamily="34" charset="0"/>
                <a:cs typeface="Calibri" pitchFamily="34" charset="0"/>
              </a:rPr>
              <a:t>Discretization involves essentially taking a set of values of data and grouping sets of them together in some logical fashion into bins (or buckets). </a:t>
            </a:r>
          </a:p>
          <a:p>
            <a:pPr algn="just">
              <a:buFont typeface="Wingdings" pitchFamily="2" charset="2"/>
              <a:buChar char="Ø"/>
            </a:pPr>
            <a:r>
              <a:rPr lang="en-GB" dirty="0">
                <a:latin typeface="Calibri" pitchFamily="34" charset="0"/>
                <a:cs typeface="Calibri" pitchFamily="34" charset="0"/>
              </a:rPr>
              <a:t>Binning can apply to numerical values as well as to categorical values.</a:t>
            </a:r>
          </a:p>
          <a:p>
            <a:pPr algn="just">
              <a:buFont typeface="Wingdings" pitchFamily="2" charset="2"/>
              <a:buChar char="Ø"/>
            </a:pPr>
            <a:r>
              <a:rPr lang="en-GB" dirty="0">
                <a:latin typeface="Calibri" pitchFamily="34" charset="0"/>
                <a:cs typeface="Calibri" pitchFamily="34" charset="0"/>
              </a:rPr>
              <a:t> This could help prevent data from overfitting but comes at the cost of loss of granularity of data.</a:t>
            </a:r>
          </a:p>
          <a:p>
            <a:pPr algn="just">
              <a:buNone/>
            </a:pPr>
            <a:br>
              <a:rPr lang="en-GB" dirty="0">
                <a:latin typeface="Calibri" pitchFamily="34" charset="0"/>
                <a:cs typeface="Calibri" pitchFamily="34" charset="0"/>
              </a:rPr>
            </a:br>
            <a:endParaRPr lang="en-GB" dirty="0">
              <a:latin typeface="Calibri" pitchFamily="34" charset="0"/>
              <a:cs typeface="Calibri" pitchFamily="34" charset="0"/>
            </a:endParaRPr>
          </a:p>
        </p:txBody>
      </p:sp>
      <p:sp>
        <p:nvSpPr>
          <p:cNvPr id="4" name="Slide Number Placeholder 3"/>
          <p:cNvSpPr>
            <a:spLocks noGrp="1"/>
          </p:cNvSpPr>
          <p:nvPr>
            <p:ph type="sldNum" sz="quarter" idx="15"/>
          </p:nvPr>
        </p:nvSpPr>
        <p:spPr/>
        <p:txBody>
          <a:bodyPr/>
          <a:lstStyle/>
          <a:p>
            <a:fld id="{25C9A868-CEF1-42F3-9AB2-DB42BB3FFBF2}" type="slidenum">
              <a:rPr lang="en-GB" smtClean="0"/>
              <a:t>24</a:t>
            </a:fld>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6908"/>
          </a:xfrm>
        </p:spPr>
        <p:txBody>
          <a:bodyPr>
            <a:normAutofit/>
          </a:bodyPr>
          <a:lstStyle/>
          <a:p>
            <a:r>
              <a:rPr lang="en-GB" sz="2800" b="1" dirty="0">
                <a:solidFill>
                  <a:schemeClr val="tx1"/>
                </a:solidFill>
                <a:latin typeface="Calibri" pitchFamily="34" charset="0"/>
                <a:cs typeface="Calibri" pitchFamily="34" charset="0"/>
              </a:rPr>
              <a:t>The grouping of data can be done as follows:</a:t>
            </a:r>
          </a:p>
        </p:txBody>
      </p:sp>
      <p:sp>
        <p:nvSpPr>
          <p:cNvPr id="3" name="Content Placeholder 2"/>
          <p:cNvSpPr>
            <a:spLocks noGrp="1"/>
          </p:cNvSpPr>
          <p:nvPr>
            <p:ph sz="quarter" idx="1"/>
          </p:nvPr>
        </p:nvSpPr>
        <p:spPr>
          <a:xfrm>
            <a:off x="457200" y="1214422"/>
            <a:ext cx="7467600" cy="5259530"/>
          </a:xfrm>
        </p:spPr>
        <p:txBody>
          <a:bodyPr>
            <a:normAutofit/>
          </a:bodyPr>
          <a:lstStyle/>
          <a:p>
            <a:pPr marL="457200" indent="-457200">
              <a:buFont typeface="+mj-lt"/>
              <a:buAutoNum type="arabicPeriod"/>
            </a:pPr>
            <a:r>
              <a:rPr lang="en-GB" dirty="0">
                <a:latin typeface="Calibri" pitchFamily="34" charset="0"/>
                <a:cs typeface="Calibri" pitchFamily="34" charset="0"/>
              </a:rPr>
              <a:t>Grouping of equal intervals</a:t>
            </a:r>
          </a:p>
          <a:p>
            <a:pPr marL="457200" indent="-457200">
              <a:buFont typeface="+mj-lt"/>
              <a:buAutoNum type="arabicPeriod"/>
            </a:pPr>
            <a:r>
              <a:rPr lang="en-GB" dirty="0">
                <a:latin typeface="Calibri" pitchFamily="34" charset="0"/>
                <a:cs typeface="Calibri" pitchFamily="34" charset="0"/>
              </a:rPr>
              <a:t>Grouping based on equal frequencies (of observations in the bin)</a:t>
            </a:r>
          </a:p>
          <a:p>
            <a:pPr marL="457200" indent="-457200">
              <a:buFont typeface="+mj-lt"/>
              <a:buAutoNum type="arabicPeriod"/>
            </a:pPr>
            <a:r>
              <a:rPr lang="en-GB" dirty="0">
                <a:latin typeface="Calibri" pitchFamily="34" charset="0"/>
                <a:cs typeface="Calibri" pitchFamily="34" charset="0"/>
              </a:rPr>
              <a:t>Grouping based on decision tree sorting (to establish a relationship with target)</a:t>
            </a:r>
          </a:p>
          <a:p>
            <a:pPr marL="457200" indent="-457200">
              <a:buNone/>
            </a:pPr>
            <a:endParaRPr lang="en-GB" dirty="0">
              <a:latin typeface="Calibri" pitchFamily="34" charset="0"/>
              <a:cs typeface="Calibri" pitchFamily="34" charset="0"/>
            </a:endParaRPr>
          </a:p>
        </p:txBody>
      </p:sp>
      <p:sp>
        <p:nvSpPr>
          <p:cNvPr id="4" name="Slide Number Placeholder 3"/>
          <p:cNvSpPr>
            <a:spLocks noGrp="1"/>
          </p:cNvSpPr>
          <p:nvPr>
            <p:ph type="sldNum" sz="quarter" idx="15"/>
          </p:nvPr>
        </p:nvSpPr>
        <p:spPr/>
        <p:txBody>
          <a:bodyPr/>
          <a:lstStyle/>
          <a:p>
            <a:fld id="{25C9A868-CEF1-42F3-9AB2-DB42BB3FFBF2}" type="slidenum">
              <a:rPr lang="en-GB" smtClean="0"/>
              <a:t>25</a:t>
            </a:fld>
            <a:endParaRPr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a:solidFill>
                  <a:schemeClr val="tx1"/>
                </a:solidFill>
                <a:latin typeface="Calibri" pitchFamily="34" charset="0"/>
                <a:cs typeface="Calibri" pitchFamily="34" charset="0"/>
              </a:rPr>
              <a:t>The grouping of data can be done as follows:</a:t>
            </a:r>
            <a:endParaRPr lang="en-GB" dirty="0"/>
          </a:p>
        </p:txBody>
      </p:sp>
      <p:sp>
        <p:nvSpPr>
          <p:cNvPr id="4" name="Slide Number Placeholder 3"/>
          <p:cNvSpPr>
            <a:spLocks noGrp="1"/>
          </p:cNvSpPr>
          <p:nvPr>
            <p:ph type="sldNum" sz="quarter" idx="15"/>
          </p:nvPr>
        </p:nvSpPr>
        <p:spPr/>
        <p:txBody>
          <a:bodyPr/>
          <a:lstStyle/>
          <a:p>
            <a:fld id="{25C9A868-CEF1-42F3-9AB2-DB42BB3FFBF2}" type="slidenum">
              <a:rPr lang="en-GB" smtClean="0"/>
              <a:t>26</a:t>
            </a:fld>
            <a:endParaRPr lang="en-GB"/>
          </a:p>
        </p:txBody>
      </p:sp>
      <p:pic>
        <p:nvPicPr>
          <p:cNvPr id="11266" name="Picture 2"/>
          <p:cNvPicPr>
            <a:picLocks noGrp="1" noChangeAspect="1" noChangeArrowheads="1"/>
          </p:cNvPicPr>
          <p:nvPr>
            <p:ph sz="quarter" idx="1"/>
          </p:nvPr>
        </p:nvPicPr>
        <p:blipFill>
          <a:blip r:embed="rId2"/>
          <a:srcRect/>
          <a:stretch>
            <a:fillRect/>
          </a:stretch>
        </p:blipFill>
        <p:spPr bwMode="auto">
          <a:xfrm>
            <a:off x="457200" y="1428736"/>
            <a:ext cx="7467600" cy="5143536"/>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25470"/>
          </a:xfrm>
        </p:spPr>
        <p:txBody>
          <a:bodyPr>
            <a:normAutofit/>
          </a:bodyPr>
          <a:lstStyle/>
          <a:p>
            <a:r>
              <a:rPr lang="en-GB" sz="2800" b="1" dirty="0">
                <a:latin typeface="Calibri" pitchFamily="34" charset="0"/>
                <a:cs typeface="Calibri" pitchFamily="34" charset="0"/>
              </a:rPr>
              <a:t>3) Categorical Encoding</a:t>
            </a:r>
            <a:endParaRPr lang="en-GB" sz="2800" dirty="0">
              <a:latin typeface="Calibri" pitchFamily="34" charset="0"/>
              <a:cs typeface="Calibri" pitchFamily="34" charset="0"/>
            </a:endParaRPr>
          </a:p>
        </p:txBody>
      </p:sp>
      <p:sp>
        <p:nvSpPr>
          <p:cNvPr id="3" name="Content Placeholder 2"/>
          <p:cNvSpPr>
            <a:spLocks noGrp="1"/>
          </p:cNvSpPr>
          <p:nvPr>
            <p:ph sz="quarter" idx="1"/>
          </p:nvPr>
        </p:nvSpPr>
        <p:spPr>
          <a:xfrm>
            <a:off x="457200" y="1000108"/>
            <a:ext cx="7467600" cy="5473844"/>
          </a:xfrm>
        </p:spPr>
        <p:txBody>
          <a:bodyPr>
            <a:normAutofit/>
          </a:bodyPr>
          <a:lstStyle/>
          <a:p>
            <a:pPr algn="just">
              <a:buFont typeface="Wingdings" pitchFamily="2" charset="2"/>
              <a:buChar char="Ø"/>
            </a:pPr>
            <a:r>
              <a:rPr lang="en-GB" dirty="0">
                <a:latin typeface="Calibri" pitchFamily="34" charset="0"/>
                <a:cs typeface="Calibri" pitchFamily="34" charset="0"/>
              </a:rPr>
              <a:t>Categorical encoding is the technique used to encode categorical features into numerical values which are usually simpler for an algorithm to understand. One hot encoding(OHE)  is a popularly used technique of categorical encoding.</a:t>
            </a:r>
          </a:p>
          <a:p>
            <a:pPr algn="just">
              <a:buFont typeface="Wingdings" pitchFamily="2" charset="2"/>
              <a:buChar char="Ø"/>
            </a:pPr>
            <a:r>
              <a:rPr lang="en-GB" dirty="0">
                <a:latin typeface="Calibri" pitchFamily="34" charset="0"/>
                <a:cs typeface="Calibri" pitchFamily="34" charset="0"/>
              </a:rPr>
              <a:t> Here, categorical values are converted into simple numerical 1’s and 0’s without the loss of information. </a:t>
            </a:r>
          </a:p>
          <a:p>
            <a:pPr algn="just">
              <a:buFont typeface="Wingdings" pitchFamily="2" charset="2"/>
              <a:buChar char="Ø"/>
            </a:pPr>
            <a:r>
              <a:rPr lang="en-GB" dirty="0">
                <a:latin typeface="Calibri" pitchFamily="34" charset="0"/>
                <a:cs typeface="Calibri" pitchFamily="34" charset="0"/>
              </a:rPr>
              <a:t>As with other techniques, OHE has its own disadvantages and has to be used sparingly. </a:t>
            </a:r>
          </a:p>
          <a:p>
            <a:pPr algn="just">
              <a:buFont typeface="Wingdings" pitchFamily="2" charset="2"/>
              <a:buChar char="Ø"/>
            </a:pPr>
            <a:r>
              <a:rPr lang="en-GB" dirty="0">
                <a:latin typeface="Calibri" pitchFamily="34" charset="0"/>
                <a:cs typeface="Calibri" pitchFamily="34" charset="0"/>
              </a:rPr>
              <a:t>It could result in a dramatic increase in the number of features and result in the creation of highly correlated features. </a:t>
            </a:r>
          </a:p>
        </p:txBody>
      </p:sp>
      <p:sp>
        <p:nvSpPr>
          <p:cNvPr id="4" name="Slide Number Placeholder 3"/>
          <p:cNvSpPr>
            <a:spLocks noGrp="1"/>
          </p:cNvSpPr>
          <p:nvPr>
            <p:ph type="sldNum" sz="quarter" idx="15"/>
          </p:nvPr>
        </p:nvSpPr>
        <p:spPr/>
        <p:txBody>
          <a:bodyPr/>
          <a:lstStyle/>
          <a:p>
            <a:fld id="{25C9A868-CEF1-42F3-9AB2-DB42BB3FFBF2}" type="slidenum">
              <a:rPr lang="en-GB" smtClean="0"/>
              <a:t>27</a:t>
            </a:fld>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b="1" dirty="0">
                <a:latin typeface="Calibri" pitchFamily="34" charset="0"/>
                <a:cs typeface="Calibri" pitchFamily="34" charset="0"/>
              </a:rPr>
              <a:t>Continue...</a:t>
            </a:r>
            <a:endParaRPr lang="en-GB" sz="2800" dirty="0"/>
          </a:p>
        </p:txBody>
      </p:sp>
      <p:sp>
        <p:nvSpPr>
          <p:cNvPr id="4" name="Slide Number Placeholder 3"/>
          <p:cNvSpPr>
            <a:spLocks noGrp="1"/>
          </p:cNvSpPr>
          <p:nvPr>
            <p:ph type="sldNum" sz="quarter" idx="15"/>
          </p:nvPr>
        </p:nvSpPr>
        <p:spPr/>
        <p:txBody>
          <a:bodyPr/>
          <a:lstStyle/>
          <a:p>
            <a:fld id="{25C9A868-CEF1-42F3-9AB2-DB42BB3FFBF2}" type="slidenum">
              <a:rPr lang="en-GB" smtClean="0"/>
              <a:t>28</a:t>
            </a:fld>
            <a:endParaRPr lang="en-GB"/>
          </a:p>
        </p:txBody>
      </p:sp>
      <p:pic>
        <p:nvPicPr>
          <p:cNvPr id="12290" name="Picture 2"/>
          <p:cNvPicPr>
            <a:picLocks noGrp="1" noChangeAspect="1" noChangeArrowheads="1"/>
          </p:cNvPicPr>
          <p:nvPr>
            <p:ph sz="quarter" idx="1"/>
          </p:nvPr>
        </p:nvPicPr>
        <p:blipFill>
          <a:blip r:embed="rId2"/>
          <a:srcRect/>
          <a:stretch>
            <a:fillRect/>
          </a:stretch>
        </p:blipFill>
        <p:spPr bwMode="auto">
          <a:xfrm>
            <a:off x="428596" y="1571612"/>
            <a:ext cx="7467600" cy="4929222"/>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GB" sz="2800" b="1" dirty="0">
                <a:latin typeface="Calibri" pitchFamily="34" charset="0"/>
                <a:cs typeface="Calibri" pitchFamily="34" charset="0"/>
              </a:rPr>
              <a:t>Besides OHE there are other methods of categorical encodings, such as</a:t>
            </a:r>
          </a:p>
        </p:txBody>
      </p:sp>
      <p:sp>
        <p:nvSpPr>
          <p:cNvPr id="3" name="Content Placeholder 2"/>
          <p:cNvSpPr>
            <a:spLocks noGrp="1"/>
          </p:cNvSpPr>
          <p:nvPr>
            <p:ph sz="quarter" idx="1"/>
          </p:nvPr>
        </p:nvSpPr>
        <p:spPr>
          <a:xfrm>
            <a:off x="428596" y="1571612"/>
            <a:ext cx="7467600" cy="4873752"/>
          </a:xfrm>
        </p:spPr>
        <p:txBody>
          <a:bodyPr/>
          <a:lstStyle/>
          <a:p>
            <a:pPr marL="457200" indent="-457200">
              <a:buAutoNum type="arabicPeriod"/>
            </a:pPr>
            <a:r>
              <a:rPr lang="en-GB" dirty="0">
                <a:latin typeface="Calibri" pitchFamily="34" charset="0"/>
                <a:cs typeface="Calibri" pitchFamily="34" charset="0"/>
              </a:rPr>
              <a:t>Count and Frequency encoding- captures each label's representation</a:t>
            </a:r>
          </a:p>
          <a:p>
            <a:pPr marL="457200" indent="-457200">
              <a:buAutoNum type="arabicPeriod"/>
            </a:pPr>
            <a:r>
              <a:rPr lang="en-GB" dirty="0">
                <a:latin typeface="Calibri" pitchFamily="34" charset="0"/>
                <a:cs typeface="Calibri" pitchFamily="34" charset="0"/>
              </a:rPr>
              <a:t>Mean encoding -establishes the relationship with the target and </a:t>
            </a:r>
          </a:p>
          <a:p>
            <a:pPr marL="457200" indent="-457200">
              <a:buAutoNum type="arabicPeriod"/>
            </a:pPr>
            <a:r>
              <a:rPr lang="en-GB" dirty="0">
                <a:latin typeface="Calibri" pitchFamily="34" charset="0"/>
                <a:cs typeface="Calibri" pitchFamily="34" charset="0"/>
              </a:rPr>
              <a:t>Ordinal encoding- number assigned to each unique label.</a:t>
            </a:r>
            <a:br>
              <a:rPr lang="en-GB" dirty="0">
                <a:latin typeface="Calibri" pitchFamily="34" charset="0"/>
                <a:cs typeface="Calibri" pitchFamily="34" charset="0"/>
              </a:rPr>
            </a:br>
            <a:endParaRPr lang="en-GB" dirty="0">
              <a:latin typeface="Calibri" pitchFamily="34" charset="0"/>
              <a:cs typeface="Calibri" pitchFamily="34" charset="0"/>
            </a:endParaRPr>
          </a:p>
        </p:txBody>
      </p:sp>
      <p:sp>
        <p:nvSpPr>
          <p:cNvPr id="4" name="Slide Number Placeholder 3"/>
          <p:cNvSpPr>
            <a:spLocks noGrp="1"/>
          </p:cNvSpPr>
          <p:nvPr>
            <p:ph type="sldNum" sz="quarter" idx="15"/>
          </p:nvPr>
        </p:nvSpPr>
        <p:spPr/>
        <p:txBody>
          <a:bodyPr/>
          <a:lstStyle/>
          <a:p>
            <a:fld id="{25C9A868-CEF1-42F3-9AB2-DB42BB3FFBF2}" type="slidenum">
              <a:rPr lang="en-GB" smtClean="0"/>
              <a:t>29</a:t>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latin typeface="Calibri" pitchFamily="34" charset="0"/>
                <a:cs typeface="Calibri" pitchFamily="34" charset="0"/>
              </a:rPr>
              <a:t>What is Feature Engineering for Machine Learning?</a:t>
            </a:r>
            <a:endParaRPr lang="en-GB" sz="3200" dirty="0">
              <a:latin typeface="Calibri" pitchFamily="34" charset="0"/>
              <a:cs typeface="Calibri" pitchFamily="34" charset="0"/>
            </a:endParaRPr>
          </a:p>
        </p:txBody>
      </p:sp>
      <p:sp>
        <p:nvSpPr>
          <p:cNvPr id="3" name="Content Placeholder 2"/>
          <p:cNvSpPr>
            <a:spLocks noGrp="1"/>
          </p:cNvSpPr>
          <p:nvPr>
            <p:ph sz="quarter" idx="1"/>
          </p:nvPr>
        </p:nvSpPr>
        <p:spPr/>
        <p:txBody>
          <a:bodyPr>
            <a:normAutofit fontScale="92500" lnSpcReduction="10000"/>
          </a:bodyPr>
          <a:lstStyle/>
          <a:p>
            <a:pPr algn="just">
              <a:buFont typeface="Wingdings" pitchFamily="2" charset="2"/>
              <a:buChar char="Ø"/>
            </a:pPr>
            <a:r>
              <a:rPr lang="en-GB" sz="2600" dirty="0">
                <a:latin typeface="Calibri" pitchFamily="34" charset="0"/>
                <a:cs typeface="Calibri" pitchFamily="34" charset="0"/>
              </a:rPr>
              <a:t>Feature engineering is the ‘art’ of formulating useful features from existing data following the target to be learned and the </a:t>
            </a:r>
            <a:r>
              <a:rPr lang="en-GB" sz="2600" dirty="0">
                <a:latin typeface="Calibri" pitchFamily="34" charset="0"/>
                <a:cs typeface="Calibri" pitchFamily="34" charset="0"/>
                <a:hlinkClick r:id="rId2" tooltip="machine learning"/>
              </a:rPr>
              <a:t>machine learning</a:t>
            </a:r>
            <a:r>
              <a:rPr lang="en-GB" sz="2600" dirty="0">
                <a:latin typeface="Calibri" pitchFamily="34" charset="0"/>
                <a:cs typeface="Calibri" pitchFamily="34" charset="0"/>
              </a:rPr>
              <a:t> model used. </a:t>
            </a:r>
          </a:p>
          <a:p>
            <a:pPr algn="just">
              <a:buFont typeface="Wingdings" pitchFamily="2" charset="2"/>
              <a:buChar char="Ø"/>
            </a:pPr>
            <a:r>
              <a:rPr lang="en-GB" sz="2600" dirty="0">
                <a:latin typeface="Calibri" pitchFamily="34" charset="0"/>
                <a:cs typeface="Calibri" pitchFamily="34" charset="0"/>
              </a:rPr>
              <a:t>It involves transforming data to forms that better relate to the underlying target to be learned.</a:t>
            </a:r>
          </a:p>
          <a:p>
            <a:pPr algn="just">
              <a:buFont typeface="Wingdings" pitchFamily="2" charset="2"/>
              <a:buChar char="Ø"/>
            </a:pPr>
            <a:r>
              <a:rPr lang="en-GB" sz="2600" dirty="0">
                <a:latin typeface="Calibri" pitchFamily="34" charset="0"/>
                <a:cs typeface="Calibri" pitchFamily="34" charset="0"/>
              </a:rPr>
              <a:t>  When done right, feature engineering can augment the value of your existing data and improve the </a:t>
            </a:r>
            <a:r>
              <a:rPr lang="en-GB" sz="2600" dirty="0">
                <a:latin typeface="Calibri" pitchFamily="34" charset="0"/>
                <a:cs typeface="Calibri" pitchFamily="34" charset="0"/>
                <a:hlinkClick r:id="rId3" tooltip="Performance Metrics for Machine Learning Algorithms"/>
              </a:rPr>
              <a:t>performance of your machine learning models</a:t>
            </a:r>
            <a:r>
              <a:rPr lang="en-GB" sz="2600" dirty="0">
                <a:latin typeface="Calibri" pitchFamily="34" charset="0"/>
                <a:cs typeface="Calibri" pitchFamily="34" charset="0"/>
              </a:rPr>
              <a:t>.</a:t>
            </a:r>
          </a:p>
          <a:p>
            <a:pPr algn="just">
              <a:buFont typeface="Wingdings" pitchFamily="2" charset="2"/>
              <a:buChar char="Ø"/>
            </a:pPr>
            <a:r>
              <a:rPr lang="en-GB" sz="2600" dirty="0">
                <a:latin typeface="Calibri" pitchFamily="34" charset="0"/>
                <a:cs typeface="Calibri" pitchFamily="34" charset="0"/>
              </a:rPr>
              <a:t> On the other hand, using bad features may require you to build much more complex models to achieve the same level of performance.</a:t>
            </a:r>
          </a:p>
          <a:p>
            <a:pPr>
              <a:buNone/>
            </a:pPr>
            <a:br>
              <a:rPr lang="en-GB" dirty="0"/>
            </a:br>
            <a:endParaRPr lang="en-GB" dirty="0"/>
          </a:p>
        </p:txBody>
      </p:sp>
      <p:sp>
        <p:nvSpPr>
          <p:cNvPr id="4" name="Slide Number Placeholder 3"/>
          <p:cNvSpPr>
            <a:spLocks noGrp="1"/>
          </p:cNvSpPr>
          <p:nvPr>
            <p:ph type="sldNum" sz="quarter" idx="15"/>
          </p:nvPr>
        </p:nvSpPr>
        <p:spPr/>
        <p:txBody>
          <a:bodyPr/>
          <a:lstStyle/>
          <a:p>
            <a:fld id="{25C9A868-CEF1-42F3-9AB2-DB42BB3FFBF2}" type="slidenum">
              <a:rPr lang="en-GB" smtClean="0"/>
              <a:t>3</a:t>
            </a:fld>
            <a:endParaRPr 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46"/>
          </a:xfrm>
        </p:spPr>
        <p:txBody>
          <a:bodyPr>
            <a:normAutofit/>
          </a:bodyPr>
          <a:lstStyle/>
          <a:p>
            <a:r>
              <a:rPr lang="en-GB" sz="2800" b="1" dirty="0">
                <a:latin typeface="Calibri" pitchFamily="34" charset="0"/>
                <a:cs typeface="Calibri" pitchFamily="34" charset="0"/>
              </a:rPr>
              <a:t>4) Feature Splitting</a:t>
            </a:r>
          </a:p>
        </p:txBody>
      </p:sp>
      <p:sp>
        <p:nvSpPr>
          <p:cNvPr id="3" name="Content Placeholder 2"/>
          <p:cNvSpPr>
            <a:spLocks noGrp="1"/>
          </p:cNvSpPr>
          <p:nvPr>
            <p:ph sz="quarter" idx="1"/>
          </p:nvPr>
        </p:nvSpPr>
        <p:spPr>
          <a:xfrm>
            <a:off x="457200" y="1071546"/>
            <a:ext cx="7467600" cy="5402406"/>
          </a:xfrm>
        </p:spPr>
        <p:txBody>
          <a:bodyPr/>
          <a:lstStyle/>
          <a:p>
            <a:pPr>
              <a:buFont typeface="Wingdings" pitchFamily="2" charset="2"/>
              <a:buChar char="Ø"/>
            </a:pPr>
            <a:r>
              <a:rPr lang="en-GB" dirty="0"/>
              <a:t>Splitting features into parts can sometimes improve the value of the features toward the target to be learned. </a:t>
            </a:r>
          </a:p>
          <a:p>
            <a:pPr>
              <a:buFont typeface="Wingdings" pitchFamily="2" charset="2"/>
              <a:buChar char="Ø"/>
            </a:pPr>
            <a:r>
              <a:rPr lang="en-GB" dirty="0"/>
              <a:t>For instance, in this case, Date better contributes to the target function than Date and Time.</a:t>
            </a:r>
          </a:p>
          <a:p>
            <a:pPr>
              <a:buNone/>
            </a:pPr>
            <a:br>
              <a:rPr lang="en-GB" dirty="0"/>
            </a:br>
            <a:endParaRPr lang="en-GB" dirty="0"/>
          </a:p>
        </p:txBody>
      </p:sp>
      <p:sp>
        <p:nvSpPr>
          <p:cNvPr id="4" name="Slide Number Placeholder 3"/>
          <p:cNvSpPr>
            <a:spLocks noGrp="1"/>
          </p:cNvSpPr>
          <p:nvPr>
            <p:ph type="sldNum" sz="quarter" idx="15"/>
          </p:nvPr>
        </p:nvSpPr>
        <p:spPr/>
        <p:txBody>
          <a:bodyPr/>
          <a:lstStyle/>
          <a:p>
            <a:fld id="{25C9A868-CEF1-42F3-9AB2-DB42BB3FFBF2}" type="slidenum">
              <a:rPr lang="en-GB" smtClean="0"/>
              <a:t>30</a:t>
            </a:fld>
            <a:endParaRPr lang="en-GB"/>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800" b="1" dirty="0">
                <a:latin typeface="Calibri" pitchFamily="34" charset="0"/>
                <a:cs typeface="Calibri" pitchFamily="34" charset="0"/>
              </a:rPr>
              <a:t>For instance, in this case, Date better contributes to the target function than Date and Time.</a:t>
            </a:r>
          </a:p>
        </p:txBody>
      </p:sp>
      <p:sp>
        <p:nvSpPr>
          <p:cNvPr id="4" name="Slide Number Placeholder 3"/>
          <p:cNvSpPr>
            <a:spLocks noGrp="1"/>
          </p:cNvSpPr>
          <p:nvPr>
            <p:ph type="sldNum" sz="quarter" idx="15"/>
          </p:nvPr>
        </p:nvSpPr>
        <p:spPr/>
        <p:txBody>
          <a:bodyPr/>
          <a:lstStyle/>
          <a:p>
            <a:fld id="{25C9A868-CEF1-42F3-9AB2-DB42BB3FFBF2}" type="slidenum">
              <a:rPr lang="en-GB" smtClean="0"/>
              <a:t>31</a:t>
            </a:fld>
            <a:endParaRPr lang="en-GB"/>
          </a:p>
        </p:txBody>
      </p:sp>
      <p:pic>
        <p:nvPicPr>
          <p:cNvPr id="14338" name="Picture 2"/>
          <p:cNvPicPr>
            <a:picLocks noGrp="1" noChangeAspect="1" noChangeArrowheads="1"/>
          </p:cNvPicPr>
          <p:nvPr>
            <p:ph sz="quarter" idx="1"/>
          </p:nvPr>
        </p:nvPicPr>
        <p:blipFill>
          <a:blip r:embed="rId2"/>
          <a:srcRect/>
          <a:stretch>
            <a:fillRect/>
          </a:stretch>
        </p:blipFill>
        <p:spPr bwMode="auto">
          <a:xfrm>
            <a:off x="428596" y="1428736"/>
            <a:ext cx="7572428" cy="4071966"/>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46"/>
          </a:xfrm>
        </p:spPr>
        <p:txBody>
          <a:bodyPr>
            <a:normAutofit/>
          </a:bodyPr>
          <a:lstStyle/>
          <a:p>
            <a:r>
              <a:rPr lang="en-GB" sz="2800" b="1" dirty="0">
                <a:latin typeface="Calibri" pitchFamily="34" charset="0"/>
                <a:cs typeface="Calibri" pitchFamily="34" charset="0"/>
              </a:rPr>
              <a:t>5) Handling Outliers</a:t>
            </a:r>
            <a:endParaRPr lang="en-GB" sz="2800" dirty="0">
              <a:latin typeface="Calibri" pitchFamily="34" charset="0"/>
              <a:cs typeface="Calibri" pitchFamily="34" charset="0"/>
            </a:endParaRPr>
          </a:p>
        </p:txBody>
      </p:sp>
      <p:sp>
        <p:nvSpPr>
          <p:cNvPr id="3" name="Content Placeholder 2"/>
          <p:cNvSpPr>
            <a:spLocks noGrp="1"/>
          </p:cNvSpPr>
          <p:nvPr>
            <p:ph sz="quarter" idx="1"/>
          </p:nvPr>
        </p:nvSpPr>
        <p:spPr>
          <a:xfrm>
            <a:off x="457200" y="1214422"/>
            <a:ext cx="7467600" cy="5259530"/>
          </a:xfrm>
        </p:spPr>
        <p:txBody>
          <a:bodyPr/>
          <a:lstStyle/>
          <a:p>
            <a:pPr>
              <a:buFont typeface="Wingdings" pitchFamily="2" charset="2"/>
              <a:buChar char="Ø"/>
            </a:pPr>
            <a:r>
              <a:rPr lang="en-GB" dirty="0">
                <a:latin typeface="Calibri" pitchFamily="34" charset="0"/>
                <a:cs typeface="Calibri" pitchFamily="34" charset="0"/>
              </a:rPr>
              <a:t>Outliers are unusually high or low values in the dataset which are unlikely to occur in normal scenarios. </a:t>
            </a:r>
          </a:p>
          <a:p>
            <a:pPr>
              <a:buFont typeface="Wingdings" pitchFamily="2" charset="2"/>
              <a:buChar char="Ø"/>
            </a:pPr>
            <a:r>
              <a:rPr lang="en-GB" dirty="0">
                <a:latin typeface="Calibri" pitchFamily="34" charset="0"/>
                <a:cs typeface="Calibri" pitchFamily="34" charset="0"/>
              </a:rPr>
              <a:t>Since these outliers could adversely affect your prediction they must be handled appropriately. </a:t>
            </a:r>
          </a:p>
          <a:p>
            <a:pPr>
              <a:buNone/>
            </a:pPr>
            <a:br>
              <a:rPr lang="en-GB" dirty="0">
                <a:latin typeface="Calibri" pitchFamily="34" charset="0"/>
                <a:cs typeface="Calibri" pitchFamily="34" charset="0"/>
              </a:rPr>
            </a:br>
            <a:endParaRPr lang="en-GB" dirty="0">
              <a:latin typeface="Calibri" pitchFamily="34" charset="0"/>
              <a:cs typeface="Calibri" pitchFamily="34" charset="0"/>
            </a:endParaRPr>
          </a:p>
        </p:txBody>
      </p:sp>
      <p:sp>
        <p:nvSpPr>
          <p:cNvPr id="4" name="Slide Number Placeholder 3"/>
          <p:cNvSpPr>
            <a:spLocks noGrp="1"/>
          </p:cNvSpPr>
          <p:nvPr>
            <p:ph type="sldNum" sz="quarter" idx="15"/>
          </p:nvPr>
        </p:nvSpPr>
        <p:spPr/>
        <p:txBody>
          <a:bodyPr/>
          <a:lstStyle/>
          <a:p>
            <a:fld id="{25C9A868-CEF1-42F3-9AB2-DB42BB3FFBF2}" type="slidenum">
              <a:rPr lang="en-GB" smtClean="0"/>
              <a:t>32</a:t>
            </a:fld>
            <a:endParaRPr lang="en-GB"/>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39784"/>
          </a:xfrm>
        </p:spPr>
        <p:txBody>
          <a:bodyPr>
            <a:noAutofit/>
          </a:bodyPr>
          <a:lstStyle/>
          <a:p>
            <a:r>
              <a:rPr lang="en-GB" sz="2800" b="1" dirty="0">
                <a:latin typeface="Calibri" pitchFamily="34" charset="0"/>
                <a:cs typeface="Calibri" pitchFamily="34" charset="0"/>
              </a:rPr>
              <a:t>The various methods of handling outliers include:</a:t>
            </a:r>
          </a:p>
        </p:txBody>
      </p:sp>
      <p:sp>
        <p:nvSpPr>
          <p:cNvPr id="3" name="Content Placeholder 2"/>
          <p:cNvSpPr>
            <a:spLocks noGrp="1"/>
          </p:cNvSpPr>
          <p:nvPr>
            <p:ph sz="quarter" idx="1"/>
          </p:nvPr>
        </p:nvSpPr>
        <p:spPr>
          <a:xfrm>
            <a:off x="457200" y="1285860"/>
            <a:ext cx="7467600" cy="5188092"/>
          </a:xfrm>
        </p:spPr>
        <p:txBody>
          <a:bodyPr>
            <a:normAutofit/>
          </a:bodyPr>
          <a:lstStyle/>
          <a:p>
            <a:pPr marL="457200" indent="-457200" algn="just">
              <a:buNone/>
            </a:pPr>
            <a:r>
              <a:rPr lang="en-GB" dirty="0">
                <a:latin typeface="Calibri" pitchFamily="34" charset="0"/>
                <a:cs typeface="Calibri" pitchFamily="34" charset="0"/>
              </a:rPr>
              <a:t>1.Removal:</a:t>
            </a:r>
          </a:p>
          <a:p>
            <a:pPr marL="457200" indent="-457200" algn="just">
              <a:buFont typeface="Wingdings" pitchFamily="2" charset="2"/>
              <a:buChar char="Ø"/>
            </a:pPr>
            <a:r>
              <a:rPr lang="en-GB" dirty="0">
                <a:latin typeface="Calibri" pitchFamily="34" charset="0"/>
                <a:cs typeface="Calibri" pitchFamily="34" charset="0"/>
              </a:rPr>
              <a:t> The records containing outliers are removed from the distribution. However, the presence of outliers over multiple variables could result in losing out on a large portion of the datasheet with this method.</a:t>
            </a:r>
          </a:p>
          <a:p>
            <a:pPr marL="457200" indent="-457200" algn="just">
              <a:buNone/>
            </a:pPr>
            <a:r>
              <a:rPr lang="en-GB" dirty="0">
                <a:latin typeface="Calibri" pitchFamily="34" charset="0"/>
                <a:cs typeface="Calibri" pitchFamily="34" charset="0"/>
              </a:rPr>
              <a:t>2.Replacing values:</a:t>
            </a:r>
          </a:p>
          <a:p>
            <a:pPr marL="457200" indent="-457200" algn="just">
              <a:buFont typeface="Wingdings" pitchFamily="2" charset="2"/>
              <a:buChar char="Ø"/>
            </a:pPr>
            <a:r>
              <a:rPr lang="en-GB" dirty="0">
                <a:latin typeface="Calibri" pitchFamily="34" charset="0"/>
                <a:cs typeface="Calibri" pitchFamily="34" charset="0"/>
              </a:rPr>
              <a:t> The outliers could alternatively bed treated as missing values and replaced by using appropriate imputation.</a:t>
            </a:r>
          </a:p>
          <a:p>
            <a:pPr algn="just">
              <a:buNone/>
            </a:pPr>
            <a:endParaRPr lang="en-GB" dirty="0">
              <a:latin typeface="Calibri" pitchFamily="34" charset="0"/>
              <a:cs typeface="Calibri" pitchFamily="34" charset="0"/>
            </a:endParaRPr>
          </a:p>
        </p:txBody>
      </p:sp>
      <p:sp>
        <p:nvSpPr>
          <p:cNvPr id="4" name="Slide Number Placeholder 3"/>
          <p:cNvSpPr>
            <a:spLocks noGrp="1"/>
          </p:cNvSpPr>
          <p:nvPr>
            <p:ph type="sldNum" sz="quarter" idx="15"/>
          </p:nvPr>
        </p:nvSpPr>
        <p:spPr/>
        <p:txBody>
          <a:bodyPr/>
          <a:lstStyle/>
          <a:p>
            <a:fld id="{25C9A868-CEF1-42F3-9AB2-DB42BB3FFBF2}" type="slidenum">
              <a:rPr lang="en-GB" smtClean="0"/>
              <a:t>33</a:t>
            </a:fld>
            <a:endParaRPr lang="en-GB"/>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46"/>
          </a:xfrm>
        </p:spPr>
        <p:txBody>
          <a:bodyPr/>
          <a:lstStyle/>
          <a:p>
            <a:r>
              <a:rPr lang="en-GB" b="1" dirty="0"/>
              <a:t>Continue</a:t>
            </a:r>
            <a:r>
              <a:rPr lang="en-GB" dirty="0"/>
              <a:t>...</a:t>
            </a:r>
          </a:p>
        </p:txBody>
      </p:sp>
      <p:sp>
        <p:nvSpPr>
          <p:cNvPr id="3" name="Content Placeholder 2"/>
          <p:cNvSpPr>
            <a:spLocks noGrp="1"/>
          </p:cNvSpPr>
          <p:nvPr>
            <p:ph sz="quarter" idx="1"/>
          </p:nvPr>
        </p:nvSpPr>
        <p:spPr>
          <a:xfrm>
            <a:off x="457200" y="1285860"/>
            <a:ext cx="7467600" cy="5188092"/>
          </a:xfrm>
        </p:spPr>
        <p:txBody>
          <a:bodyPr/>
          <a:lstStyle/>
          <a:p>
            <a:pPr>
              <a:buNone/>
            </a:pPr>
            <a:r>
              <a:rPr lang="en-GB" dirty="0">
                <a:latin typeface="Calibri" pitchFamily="34" charset="0"/>
                <a:cs typeface="Calibri" pitchFamily="34" charset="0"/>
              </a:rPr>
              <a:t>3.Capping:</a:t>
            </a:r>
          </a:p>
          <a:p>
            <a:pPr>
              <a:buFont typeface="Wingdings" pitchFamily="2" charset="2"/>
              <a:buChar char="Ø"/>
            </a:pPr>
            <a:r>
              <a:rPr lang="en-GB" dirty="0">
                <a:latin typeface="Calibri" pitchFamily="34" charset="0"/>
                <a:cs typeface="Calibri" pitchFamily="34" charset="0"/>
              </a:rPr>
              <a:t> Capping the maximum and minimum values and replacing them with an arbitrary value or a value from a variable distribution.</a:t>
            </a:r>
          </a:p>
          <a:p>
            <a:pPr>
              <a:buNone/>
            </a:pPr>
            <a:r>
              <a:rPr lang="en-GB" dirty="0">
                <a:latin typeface="Calibri" pitchFamily="34" charset="0"/>
                <a:cs typeface="Calibri" pitchFamily="34" charset="0"/>
              </a:rPr>
              <a:t>4.Discretization</a:t>
            </a:r>
          </a:p>
          <a:p>
            <a:pPr>
              <a:buNone/>
            </a:pPr>
            <a:endParaRPr lang="en-GB" dirty="0">
              <a:latin typeface="Calibri" pitchFamily="34" charset="0"/>
              <a:cs typeface="Calibri" pitchFamily="34" charset="0"/>
            </a:endParaRPr>
          </a:p>
        </p:txBody>
      </p:sp>
      <p:sp>
        <p:nvSpPr>
          <p:cNvPr id="4" name="Slide Number Placeholder 3"/>
          <p:cNvSpPr>
            <a:spLocks noGrp="1"/>
          </p:cNvSpPr>
          <p:nvPr>
            <p:ph type="sldNum" sz="quarter" idx="15"/>
          </p:nvPr>
        </p:nvSpPr>
        <p:spPr/>
        <p:txBody>
          <a:bodyPr/>
          <a:lstStyle/>
          <a:p>
            <a:fld id="{25C9A868-CEF1-42F3-9AB2-DB42BB3FFBF2}" type="slidenum">
              <a:rPr lang="en-GB" smtClean="0"/>
              <a:t>34</a:t>
            </a:fld>
            <a:endParaRPr lang="en-GB"/>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39784"/>
          </a:xfrm>
        </p:spPr>
        <p:txBody>
          <a:bodyPr>
            <a:noAutofit/>
          </a:bodyPr>
          <a:lstStyle/>
          <a:p>
            <a:r>
              <a:rPr lang="en-GB" sz="2800" b="1" dirty="0">
                <a:latin typeface="Calibri" pitchFamily="34" charset="0"/>
                <a:cs typeface="Calibri" pitchFamily="34" charset="0"/>
              </a:rPr>
              <a:t>6) Variable Transformations</a:t>
            </a:r>
            <a:br>
              <a:rPr lang="en-GB" sz="2800" dirty="0">
                <a:latin typeface="Calibri" pitchFamily="34" charset="0"/>
                <a:cs typeface="Calibri" pitchFamily="34" charset="0"/>
              </a:rPr>
            </a:br>
            <a:endParaRPr lang="en-GB" sz="2800" dirty="0">
              <a:latin typeface="Calibri" pitchFamily="34" charset="0"/>
              <a:cs typeface="Calibri" pitchFamily="34" charset="0"/>
            </a:endParaRPr>
          </a:p>
        </p:txBody>
      </p:sp>
      <p:sp>
        <p:nvSpPr>
          <p:cNvPr id="3" name="Content Placeholder 2"/>
          <p:cNvSpPr>
            <a:spLocks noGrp="1"/>
          </p:cNvSpPr>
          <p:nvPr>
            <p:ph sz="quarter" idx="1"/>
          </p:nvPr>
        </p:nvSpPr>
        <p:spPr>
          <a:xfrm>
            <a:off x="457200" y="1000108"/>
            <a:ext cx="7467600" cy="5473844"/>
          </a:xfrm>
        </p:spPr>
        <p:txBody>
          <a:bodyPr>
            <a:normAutofit lnSpcReduction="10000"/>
          </a:bodyPr>
          <a:lstStyle/>
          <a:p>
            <a:pPr algn="just">
              <a:buFont typeface="Wingdings" pitchFamily="2" charset="2"/>
              <a:buChar char="Ø"/>
            </a:pPr>
            <a:r>
              <a:rPr lang="en-GB" dirty="0">
                <a:latin typeface="Calibri" pitchFamily="34" charset="0"/>
                <a:cs typeface="Calibri" pitchFamily="34" charset="0"/>
              </a:rPr>
              <a:t>Variable transformation techniques could help with normalizing skewed data.</a:t>
            </a:r>
          </a:p>
          <a:p>
            <a:pPr algn="just">
              <a:buFont typeface="Wingdings" pitchFamily="2" charset="2"/>
              <a:buChar char="Ø"/>
            </a:pPr>
            <a:r>
              <a:rPr lang="en-GB" dirty="0">
                <a:latin typeface="Calibri" pitchFamily="34" charset="0"/>
                <a:cs typeface="Calibri" pitchFamily="34" charset="0"/>
              </a:rPr>
              <a:t> One such popularly used transformation is the logarithmic transformation. </a:t>
            </a:r>
          </a:p>
          <a:p>
            <a:pPr algn="just">
              <a:buFont typeface="Wingdings" pitchFamily="2" charset="2"/>
              <a:buChar char="Ø"/>
            </a:pPr>
            <a:r>
              <a:rPr lang="en-GB" dirty="0">
                <a:latin typeface="Calibri" pitchFamily="34" charset="0"/>
                <a:cs typeface="Calibri" pitchFamily="34" charset="0"/>
              </a:rPr>
              <a:t>Logarithmic transformations operate to compress the larger numbers and relatively expand the smaller numbers. </a:t>
            </a:r>
          </a:p>
          <a:p>
            <a:pPr algn="just">
              <a:buFont typeface="Wingdings" pitchFamily="2" charset="2"/>
              <a:buChar char="Ø"/>
            </a:pPr>
            <a:r>
              <a:rPr lang="en-GB" dirty="0">
                <a:latin typeface="Calibri" pitchFamily="34" charset="0"/>
                <a:cs typeface="Calibri" pitchFamily="34" charset="0"/>
              </a:rPr>
              <a:t>This in turn results in less skewed values especially in the case of heavy-tailed distributions. Other variable transformations used include Square root transformation and Box </a:t>
            </a:r>
            <a:r>
              <a:rPr lang="en-GB" dirty="0" err="1">
                <a:latin typeface="Calibri" pitchFamily="34" charset="0"/>
                <a:cs typeface="Calibri" pitchFamily="34" charset="0"/>
              </a:rPr>
              <a:t>cox</a:t>
            </a:r>
            <a:r>
              <a:rPr lang="en-GB" dirty="0">
                <a:latin typeface="Calibri" pitchFamily="34" charset="0"/>
                <a:cs typeface="Calibri" pitchFamily="34" charset="0"/>
              </a:rPr>
              <a:t> transformation which is a generalization of the former two.</a:t>
            </a:r>
          </a:p>
          <a:p>
            <a:pPr algn="just">
              <a:buNone/>
            </a:pPr>
            <a:br>
              <a:rPr lang="en-GB" dirty="0">
                <a:latin typeface="Calibri" pitchFamily="34" charset="0"/>
                <a:cs typeface="Calibri" pitchFamily="34" charset="0"/>
              </a:rPr>
            </a:br>
            <a:endParaRPr lang="en-GB" dirty="0">
              <a:latin typeface="Calibri" pitchFamily="34" charset="0"/>
              <a:cs typeface="Calibri" pitchFamily="34" charset="0"/>
            </a:endParaRPr>
          </a:p>
        </p:txBody>
      </p:sp>
      <p:sp>
        <p:nvSpPr>
          <p:cNvPr id="4" name="Slide Number Placeholder 3"/>
          <p:cNvSpPr>
            <a:spLocks noGrp="1"/>
          </p:cNvSpPr>
          <p:nvPr>
            <p:ph type="sldNum" sz="quarter" idx="15"/>
          </p:nvPr>
        </p:nvSpPr>
        <p:spPr/>
        <p:txBody>
          <a:bodyPr/>
          <a:lstStyle/>
          <a:p>
            <a:fld id="{25C9A868-CEF1-42F3-9AB2-DB42BB3FFBF2}" type="slidenum">
              <a:rPr lang="en-GB" smtClean="0"/>
              <a:t>35</a:t>
            </a:fld>
            <a:endParaRPr lang="en-GB"/>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46"/>
          </a:xfrm>
        </p:spPr>
        <p:txBody>
          <a:bodyPr>
            <a:noAutofit/>
          </a:bodyPr>
          <a:lstStyle/>
          <a:p>
            <a:r>
              <a:rPr lang="en-GB" sz="2800" b="1" dirty="0">
                <a:latin typeface="Calibri" pitchFamily="34" charset="0"/>
                <a:cs typeface="Calibri" pitchFamily="34" charset="0"/>
              </a:rPr>
              <a:t>7) Scaling </a:t>
            </a:r>
            <a:br>
              <a:rPr lang="en-GB" sz="2800" b="1" dirty="0">
                <a:latin typeface="Calibri" pitchFamily="34" charset="0"/>
                <a:cs typeface="Calibri" pitchFamily="34" charset="0"/>
              </a:rPr>
            </a:br>
            <a:endParaRPr lang="en-GB" sz="2800" b="1" dirty="0">
              <a:latin typeface="Calibri" pitchFamily="34" charset="0"/>
              <a:cs typeface="Calibri" pitchFamily="34" charset="0"/>
            </a:endParaRPr>
          </a:p>
        </p:txBody>
      </p:sp>
      <p:sp>
        <p:nvSpPr>
          <p:cNvPr id="3" name="Content Placeholder 2"/>
          <p:cNvSpPr>
            <a:spLocks noGrp="1"/>
          </p:cNvSpPr>
          <p:nvPr>
            <p:ph sz="quarter" idx="1"/>
          </p:nvPr>
        </p:nvSpPr>
        <p:spPr>
          <a:xfrm>
            <a:off x="457200" y="928670"/>
            <a:ext cx="7467600" cy="5545282"/>
          </a:xfrm>
        </p:spPr>
        <p:txBody>
          <a:bodyPr>
            <a:normAutofit/>
          </a:bodyPr>
          <a:lstStyle/>
          <a:p>
            <a:pPr algn="just">
              <a:buFont typeface="Wingdings" pitchFamily="2" charset="2"/>
              <a:buChar char="Ø"/>
            </a:pPr>
            <a:r>
              <a:rPr lang="en-GB" dirty="0">
                <a:latin typeface="Calibri" pitchFamily="34" charset="0"/>
                <a:cs typeface="Calibri" pitchFamily="34" charset="0"/>
              </a:rPr>
              <a:t>Feature scaling is done owing to the sensitivity of some </a:t>
            </a:r>
            <a:r>
              <a:rPr lang="en-GB" dirty="0">
                <a:latin typeface="Calibri" pitchFamily="34" charset="0"/>
                <a:cs typeface="Calibri" pitchFamily="34" charset="0"/>
                <a:hlinkClick r:id="rId2" tooltip="machine learning algorithms"/>
              </a:rPr>
              <a:t>machine learning algorithms</a:t>
            </a:r>
            <a:r>
              <a:rPr lang="en-GB" dirty="0">
                <a:latin typeface="Calibri" pitchFamily="34" charset="0"/>
                <a:cs typeface="Calibri" pitchFamily="34" charset="0"/>
              </a:rPr>
              <a:t> to the scale of the input values. </a:t>
            </a:r>
          </a:p>
          <a:p>
            <a:pPr algn="just">
              <a:buFont typeface="Wingdings" pitchFamily="2" charset="2"/>
              <a:buChar char="Ø"/>
            </a:pPr>
            <a:r>
              <a:rPr lang="en-GB" dirty="0">
                <a:latin typeface="Calibri" pitchFamily="34" charset="0"/>
                <a:cs typeface="Calibri" pitchFamily="34" charset="0"/>
              </a:rPr>
              <a:t>This technique of feature scaling is sometimes referred to as feature normalization. </a:t>
            </a:r>
          </a:p>
          <a:p>
            <a:pPr algn="just">
              <a:buFont typeface="Wingdings" pitchFamily="2" charset="2"/>
              <a:buChar char="Ø"/>
            </a:pPr>
            <a:r>
              <a:rPr lang="en-GB" dirty="0">
                <a:latin typeface="Calibri" pitchFamily="34" charset="0"/>
                <a:cs typeface="Calibri" pitchFamily="34" charset="0"/>
              </a:rPr>
              <a:t>The commonly used processes of scaling include:</a:t>
            </a:r>
          </a:p>
          <a:p>
            <a:pPr algn="just">
              <a:buNone/>
            </a:pPr>
            <a:r>
              <a:rPr lang="en-GB" dirty="0">
                <a:latin typeface="Calibri" pitchFamily="34" charset="0"/>
                <a:cs typeface="Calibri" pitchFamily="34" charset="0"/>
              </a:rPr>
              <a:t>1.Min-Max Scaling: </a:t>
            </a:r>
          </a:p>
          <a:p>
            <a:pPr algn="just">
              <a:buFont typeface="Wingdings" pitchFamily="2" charset="2"/>
              <a:buChar char="Ø"/>
            </a:pPr>
            <a:r>
              <a:rPr lang="en-GB" dirty="0">
                <a:latin typeface="Calibri" pitchFamily="34" charset="0"/>
                <a:cs typeface="Calibri" pitchFamily="34" charset="0"/>
              </a:rPr>
              <a:t>This process involves the rescaling of all values in a feature in the range 0 to 1. In other words, the minimum value in the original range will take the value 0, the maximum value will take 1 and the rest of the values in between the two extremes will be appropriately scaled.</a:t>
            </a:r>
            <a:br>
              <a:rPr lang="en-GB" dirty="0"/>
            </a:br>
            <a:endParaRPr lang="en-GB" dirty="0"/>
          </a:p>
        </p:txBody>
      </p:sp>
      <p:sp>
        <p:nvSpPr>
          <p:cNvPr id="4" name="Slide Number Placeholder 3"/>
          <p:cNvSpPr>
            <a:spLocks noGrp="1"/>
          </p:cNvSpPr>
          <p:nvPr>
            <p:ph type="sldNum" sz="quarter" idx="15"/>
          </p:nvPr>
        </p:nvSpPr>
        <p:spPr/>
        <p:txBody>
          <a:bodyPr/>
          <a:lstStyle/>
          <a:p>
            <a:fld id="{25C9A868-CEF1-42F3-9AB2-DB42BB3FFBF2}" type="slidenum">
              <a:rPr lang="en-GB" smtClean="0"/>
              <a:t>36</a:t>
            </a:fld>
            <a:endParaRPr lang="en-GB"/>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6908"/>
          </a:xfrm>
        </p:spPr>
        <p:txBody>
          <a:bodyPr>
            <a:normAutofit/>
          </a:bodyPr>
          <a:lstStyle/>
          <a:p>
            <a:r>
              <a:rPr lang="en-GB" sz="2800" b="1" dirty="0">
                <a:latin typeface="Calibri" pitchFamily="34" charset="0"/>
                <a:cs typeface="Calibri" pitchFamily="34" charset="0"/>
              </a:rPr>
              <a:t>Continue...</a:t>
            </a:r>
          </a:p>
        </p:txBody>
      </p:sp>
      <p:sp>
        <p:nvSpPr>
          <p:cNvPr id="3" name="Content Placeholder 2"/>
          <p:cNvSpPr>
            <a:spLocks noGrp="1"/>
          </p:cNvSpPr>
          <p:nvPr>
            <p:ph sz="quarter" idx="1"/>
          </p:nvPr>
        </p:nvSpPr>
        <p:spPr>
          <a:xfrm>
            <a:off x="457200" y="1142984"/>
            <a:ext cx="7467600" cy="5330968"/>
          </a:xfrm>
        </p:spPr>
        <p:txBody>
          <a:bodyPr/>
          <a:lstStyle/>
          <a:p>
            <a:pPr algn="just">
              <a:buNone/>
            </a:pPr>
            <a:r>
              <a:rPr lang="en-GB" dirty="0">
                <a:latin typeface="Calibri" pitchFamily="34" charset="0"/>
                <a:cs typeface="Calibri" pitchFamily="34" charset="0"/>
              </a:rPr>
              <a:t>2.Standardization/Variance scaling: </a:t>
            </a:r>
          </a:p>
          <a:p>
            <a:pPr algn="just">
              <a:buFont typeface="Wingdings" pitchFamily="2" charset="2"/>
              <a:buChar char="Ø"/>
            </a:pPr>
            <a:r>
              <a:rPr lang="en-GB" dirty="0">
                <a:latin typeface="Calibri" pitchFamily="34" charset="0"/>
                <a:cs typeface="Calibri" pitchFamily="34" charset="0"/>
              </a:rPr>
              <a:t>All the data points are subtracted by their mean and the result divided by the distribution's variance to arrive at a distribution with a 0 mean and variance of 1.</a:t>
            </a:r>
          </a:p>
          <a:p>
            <a:pPr algn="just">
              <a:buFont typeface="Wingdings" pitchFamily="2" charset="2"/>
              <a:buChar char="Ø"/>
            </a:pPr>
            <a:r>
              <a:rPr lang="en-GB" dirty="0">
                <a:latin typeface="Calibri" pitchFamily="34" charset="0"/>
                <a:cs typeface="Calibri" pitchFamily="34" charset="0"/>
              </a:rPr>
              <a:t>It is necessary to be cautious when scaling sparse data using the above two techniques as it could result in additional computational load.</a:t>
            </a:r>
          </a:p>
          <a:p>
            <a:pPr>
              <a:buNone/>
            </a:pPr>
            <a:br>
              <a:rPr lang="en-GB" dirty="0"/>
            </a:br>
            <a:endParaRPr lang="en-GB" dirty="0"/>
          </a:p>
        </p:txBody>
      </p:sp>
      <p:sp>
        <p:nvSpPr>
          <p:cNvPr id="4" name="Slide Number Placeholder 3"/>
          <p:cNvSpPr>
            <a:spLocks noGrp="1"/>
          </p:cNvSpPr>
          <p:nvPr>
            <p:ph type="sldNum" sz="quarter" idx="15"/>
          </p:nvPr>
        </p:nvSpPr>
        <p:spPr/>
        <p:txBody>
          <a:bodyPr/>
          <a:lstStyle/>
          <a:p>
            <a:fld id="{25C9A868-CEF1-42F3-9AB2-DB42BB3FFBF2}" type="slidenum">
              <a:rPr lang="en-GB" smtClean="0"/>
              <a:t>37</a:t>
            </a:fld>
            <a:endParaRPr lang="en-GB"/>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6908"/>
          </a:xfrm>
        </p:spPr>
        <p:txBody>
          <a:bodyPr>
            <a:normAutofit/>
          </a:bodyPr>
          <a:lstStyle/>
          <a:p>
            <a:r>
              <a:rPr lang="en-GB" b="1" dirty="0">
                <a:latin typeface="Calibri" pitchFamily="34" charset="0"/>
                <a:cs typeface="Calibri" pitchFamily="34" charset="0"/>
              </a:rPr>
              <a:t>8) Creating Features</a:t>
            </a:r>
          </a:p>
        </p:txBody>
      </p:sp>
      <p:sp>
        <p:nvSpPr>
          <p:cNvPr id="3" name="Content Placeholder 2"/>
          <p:cNvSpPr>
            <a:spLocks noGrp="1"/>
          </p:cNvSpPr>
          <p:nvPr>
            <p:ph sz="quarter" idx="1"/>
          </p:nvPr>
        </p:nvSpPr>
        <p:spPr>
          <a:xfrm>
            <a:off x="457200" y="1071546"/>
            <a:ext cx="7467600" cy="5402406"/>
          </a:xfrm>
        </p:spPr>
        <p:txBody>
          <a:bodyPr>
            <a:normAutofit fontScale="92500" lnSpcReduction="10000"/>
          </a:bodyPr>
          <a:lstStyle/>
          <a:p>
            <a:pPr algn="just">
              <a:buFont typeface="Wingdings" pitchFamily="2" charset="2"/>
              <a:buChar char="Ø"/>
            </a:pPr>
            <a:r>
              <a:rPr lang="en-GB" sz="2600" dirty="0">
                <a:latin typeface="Calibri" pitchFamily="34" charset="0"/>
                <a:cs typeface="Calibri" pitchFamily="34" charset="0"/>
              </a:rPr>
              <a:t>Feature creation involves deriving new features from existing ones.</a:t>
            </a:r>
          </a:p>
          <a:p>
            <a:pPr algn="just">
              <a:buFont typeface="Wingdings" pitchFamily="2" charset="2"/>
              <a:buChar char="Ø"/>
            </a:pPr>
            <a:r>
              <a:rPr lang="en-GB" sz="2600" dirty="0">
                <a:latin typeface="Calibri" pitchFamily="34" charset="0"/>
                <a:cs typeface="Calibri" pitchFamily="34" charset="0"/>
              </a:rPr>
              <a:t> This can be done by simple mathematical operations such as aggregations to obtain the mean, median, mode, sum, or difference and even product of two values. </a:t>
            </a:r>
          </a:p>
          <a:p>
            <a:pPr algn="just">
              <a:buFont typeface="Wingdings" pitchFamily="2" charset="2"/>
              <a:buChar char="Ø"/>
            </a:pPr>
            <a:r>
              <a:rPr lang="en-GB" sz="2600" dirty="0">
                <a:latin typeface="Calibri" pitchFamily="34" charset="0"/>
                <a:cs typeface="Calibri" pitchFamily="34" charset="0"/>
              </a:rPr>
              <a:t>These features, although derived directly from the given data, when carefully chosen to relate to the target can have an impact on the performance(as demonstrated later!)</a:t>
            </a:r>
          </a:p>
          <a:p>
            <a:pPr algn="just">
              <a:buFont typeface="Wingdings" pitchFamily="2" charset="2"/>
              <a:buChar char="Ø"/>
            </a:pPr>
            <a:r>
              <a:rPr lang="en-GB" sz="2600" dirty="0">
                <a:latin typeface="Calibri" pitchFamily="34" charset="0"/>
                <a:cs typeface="Calibri" pitchFamily="34" charset="0"/>
              </a:rPr>
              <a:t>While the techniques listed above are by no means a comprehensive list of techniques, they are popularly used and should definitely help you get started with feature engineering in machine learning.</a:t>
            </a:r>
          </a:p>
          <a:p>
            <a:pPr>
              <a:buNone/>
            </a:pPr>
            <a:br>
              <a:rPr lang="en-GB" dirty="0"/>
            </a:br>
            <a:endParaRPr lang="en-GB" dirty="0"/>
          </a:p>
        </p:txBody>
      </p:sp>
      <p:sp>
        <p:nvSpPr>
          <p:cNvPr id="4" name="Slide Number Placeholder 3"/>
          <p:cNvSpPr>
            <a:spLocks noGrp="1"/>
          </p:cNvSpPr>
          <p:nvPr>
            <p:ph type="sldNum" sz="quarter" idx="15"/>
          </p:nvPr>
        </p:nvSpPr>
        <p:spPr/>
        <p:txBody>
          <a:bodyPr/>
          <a:lstStyle/>
          <a:p>
            <a:fld id="{25C9A868-CEF1-42F3-9AB2-DB42BB3FFBF2}" type="slidenum">
              <a:rPr lang="en-GB" smtClean="0"/>
              <a:t>38</a:t>
            </a:fld>
            <a:endParaRPr lang="en-GB"/>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46"/>
          </a:xfrm>
        </p:spPr>
        <p:txBody>
          <a:bodyPr>
            <a:noAutofit/>
          </a:bodyPr>
          <a:lstStyle/>
          <a:p>
            <a:r>
              <a:rPr lang="en-GB" sz="2800" b="1" dirty="0">
                <a:latin typeface="Calibri" pitchFamily="34" charset="0"/>
                <a:cs typeface="Calibri" pitchFamily="34" charset="0"/>
              </a:rPr>
              <a:t>Feature Engineering Python-A Sweet Takeaway!</a:t>
            </a:r>
          </a:p>
        </p:txBody>
      </p:sp>
      <p:sp>
        <p:nvSpPr>
          <p:cNvPr id="3" name="Content Placeholder 2"/>
          <p:cNvSpPr>
            <a:spLocks noGrp="1"/>
          </p:cNvSpPr>
          <p:nvPr>
            <p:ph sz="quarter" idx="1"/>
          </p:nvPr>
        </p:nvSpPr>
        <p:spPr>
          <a:xfrm>
            <a:off x="457200" y="1285860"/>
            <a:ext cx="7467600" cy="5188092"/>
          </a:xfrm>
        </p:spPr>
        <p:txBody>
          <a:bodyPr/>
          <a:lstStyle/>
          <a:p>
            <a:pPr algn="just">
              <a:buFont typeface="Wingdings" pitchFamily="2" charset="2"/>
              <a:buChar char="Ø"/>
            </a:pPr>
            <a:r>
              <a:rPr lang="en-GB" dirty="0">
                <a:latin typeface="Calibri" pitchFamily="34" charset="0"/>
                <a:cs typeface="Calibri" pitchFamily="34" charset="0"/>
              </a:rPr>
              <a:t>We have gone over what Feature Engineering is, some commonly used feature engineering techniques, and its impact on our machine learning model’s performance. </a:t>
            </a:r>
          </a:p>
          <a:p>
            <a:pPr algn="just">
              <a:buFont typeface="Wingdings" pitchFamily="2" charset="2"/>
              <a:buChar char="Ø"/>
            </a:pPr>
            <a:r>
              <a:rPr lang="en-GB" dirty="0">
                <a:latin typeface="Calibri" pitchFamily="34" charset="0"/>
                <a:cs typeface="Calibri" pitchFamily="34" charset="0"/>
              </a:rPr>
              <a:t>But why just take someone’s word for it?</a:t>
            </a:r>
          </a:p>
          <a:p>
            <a:pPr algn="just">
              <a:buNone/>
            </a:pPr>
            <a:br>
              <a:rPr lang="en-GB" dirty="0">
                <a:latin typeface="Calibri" pitchFamily="34" charset="0"/>
                <a:cs typeface="Calibri" pitchFamily="34" charset="0"/>
              </a:rPr>
            </a:br>
            <a:endParaRPr lang="en-GB" dirty="0">
              <a:latin typeface="Calibri" pitchFamily="34" charset="0"/>
              <a:cs typeface="Calibri" pitchFamily="34" charset="0"/>
            </a:endParaRPr>
          </a:p>
        </p:txBody>
      </p:sp>
      <p:sp>
        <p:nvSpPr>
          <p:cNvPr id="4" name="Slide Number Placeholder 3"/>
          <p:cNvSpPr>
            <a:spLocks noGrp="1"/>
          </p:cNvSpPr>
          <p:nvPr>
            <p:ph type="sldNum" sz="quarter" idx="15"/>
          </p:nvPr>
        </p:nvSpPr>
        <p:spPr/>
        <p:txBody>
          <a:bodyPr/>
          <a:lstStyle/>
          <a:p>
            <a:fld id="{25C9A868-CEF1-42F3-9AB2-DB42BB3FFBF2}" type="slidenum">
              <a:rPr lang="en-GB" smtClean="0"/>
              <a:t>39</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b="1" dirty="0">
                <a:latin typeface="Calibri" pitchFamily="34" charset="0"/>
                <a:cs typeface="Calibri" pitchFamily="34" charset="0"/>
              </a:rPr>
              <a:t>What is Feature Engineering for Machine Learning?</a:t>
            </a:r>
            <a:endParaRPr lang="en-GB" b="1" dirty="0"/>
          </a:p>
        </p:txBody>
      </p:sp>
      <p:sp>
        <p:nvSpPr>
          <p:cNvPr id="3" name="Content Placeholder 2"/>
          <p:cNvSpPr>
            <a:spLocks noGrp="1"/>
          </p:cNvSpPr>
          <p:nvPr>
            <p:ph sz="quarter" idx="1"/>
          </p:nvPr>
        </p:nvSpPr>
        <p:spPr/>
        <p:txBody>
          <a:bodyPr>
            <a:normAutofit/>
          </a:bodyPr>
          <a:lstStyle/>
          <a:p>
            <a:pPr algn="just">
              <a:buFont typeface="Wingdings" pitchFamily="2" charset="2"/>
              <a:buChar char="Ø"/>
            </a:pPr>
            <a:r>
              <a:rPr lang="en-GB" dirty="0"/>
              <a:t>This is the reason feature Engineering has found its place as an indispensable step in the </a:t>
            </a:r>
            <a:r>
              <a:rPr lang="en-GB" dirty="0">
                <a:hlinkClick r:id="rId2" tooltip="Machine Learning Pipeline"/>
              </a:rPr>
              <a:t>machine</a:t>
            </a:r>
            <a:r>
              <a:rPr lang="en-GB" dirty="0"/>
              <a:t> learning pipeline. </a:t>
            </a:r>
          </a:p>
          <a:p>
            <a:pPr algn="just">
              <a:buFont typeface="Wingdings" pitchFamily="2" charset="2"/>
              <a:buChar char="Ø"/>
            </a:pPr>
            <a:r>
              <a:rPr lang="en-GB" dirty="0"/>
              <a:t>Yet, when it comes to applying this magical concept of Feature Engineering, there is no hard and fast method or theoretical framework, which is why it has maintained its status as a concept that eludes many.</a:t>
            </a:r>
          </a:p>
          <a:p>
            <a:pPr algn="just">
              <a:buNone/>
            </a:pPr>
            <a:br>
              <a:rPr lang="en-GB" dirty="0"/>
            </a:br>
            <a:endParaRPr lang="en-GB" dirty="0"/>
          </a:p>
        </p:txBody>
      </p:sp>
      <p:sp>
        <p:nvSpPr>
          <p:cNvPr id="4" name="Slide Number Placeholder 3"/>
          <p:cNvSpPr>
            <a:spLocks noGrp="1"/>
          </p:cNvSpPr>
          <p:nvPr>
            <p:ph type="sldNum" sz="quarter" idx="15"/>
          </p:nvPr>
        </p:nvSpPr>
        <p:spPr/>
        <p:txBody>
          <a:bodyPr/>
          <a:lstStyle/>
          <a:p>
            <a:fld id="{25C9A868-CEF1-42F3-9AB2-DB42BB3FFBF2}" type="slidenum">
              <a:rPr lang="en-GB" smtClean="0"/>
              <a:t>4</a:t>
            </a:fld>
            <a:endParaRPr lang="en-GB"/>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b="1" dirty="0">
                <a:latin typeface="Calibri" pitchFamily="34" charset="0"/>
                <a:cs typeface="Calibri" pitchFamily="34" charset="0"/>
              </a:rPr>
              <a:t>Let’s consider a simple price prediction problem for our candy sales data –</a:t>
            </a:r>
          </a:p>
        </p:txBody>
      </p:sp>
      <p:sp>
        <p:nvSpPr>
          <p:cNvPr id="4" name="Slide Number Placeholder 3"/>
          <p:cNvSpPr>
            <a:spLocks noGrp="1"/>
          </p:cNvSpPr>
          <p:nvPr>
            <p:ph type="sldNum" sz="quarter" idx="15"/>
          </p:nvPr>
        </p:nvSpPr>
        <p:spPr/>
        <p:txBody>
          <a:bodyPr/>
          <a:lstStyle/>
          <a:p>
            <a:fld id="{25C9A868-CEF1-42F3-9AB2-DB42BB3FFBF2}" type="slidenum">
              <a:rPr lang="en-GB" smtClean="0"/>
              <a:t>40</a:t>
            </a:fld>
            <a:endParaRPr lang="en-GB"/>
          </a:p>
        </p:txBody>
      </p:sp>
      <p:pic>
        <p:nvPicPr>
          <p:cNvPr id="15362" name="Picture 2"/>
          <p:cNvPicPr>
            <a:picLocks noGrp="1" noChangeAspect="1" noChangeArrowheads="1"/>
          </p:cNvPicPr>
          <p:nvPr>
            <p:ph sz="quarter" idx="1"/>
          </p:nvPr>
        </p:nvPicPr>
        <p:blipFill>
          <a:blip r:embed="rId2"/>
          <a:srcRect/>
          <a:stretch>
            <a:fillRect/>
          </a:stretch>
        </p:blipFill>
        <p:spPr bwMode="auto">
          <a:xfrm>
            <a:off x="285720" y="1571612"/>
            <a:ext cx="7467600" cy="321471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46"/>
          </a:xfrm>
        </p:spPr>
        <p:txBody>
          <a:bodyPr/>
          <a:lstStyle/>
          <a:p>
            <a:r>
              <a:rPr lang="en-GB" b="1" dirty="0"/>
              <a:t>Continue...</a:t>
            </a:r>
          </a:p>
        </p:txBody>
      </p:sp>
      <p:sp>
        <p:nvSpPr>
          <p:cNvPr id="4" name="Slide Number Placeholder 3"/>
          <p:cNvSpPr>
            <a:spLocks noGrp="1"/>
          </p:cNvSpPr>
          <p:nvPr>
            <p:ph type="sldNum" sz="quarter" idx="15"/>
          </p:nvPr>
        </p:nvSpPr>
        <p:spPr/>
        <p:txBody>
          <a:bodyPr/>
          <a:lstStyle/>
          <a:p>
            <a:fld id="{25C9A868-CEF1-42F3-9AB2-DB42BB3FFBF2}" type="slidenum">
              <a:rPr lang="en-GB" smtClean="0"/>
              <a:t>41</a:t>
            </a:fld>
            <a:endParaRPr lang="en-GB"/>
          </a:p>
        </p:txBody>
      </p:sp>
      <p:pic>
        <p:nvPicPr>
          <p:cNvPr id="16386" name="Picture 2"/>
          <p:cNvPicPr>
            <a:picLocks noGrp="1" noChangeAspect="1" noChangeArrowheads="1"/>
          </p:cNvPicPr>
          <p:nvPr>
            <p:ph sz="quarter" idx="1"/>
          </p:nvPr>
        </p:nvPicPr>
        <p:blipFill>
          <a:blip r:embed="rId2"/>
          <a:srcRect/>
          <a:stretch>
            <a:fillRect/>
          </a:stretch>
        </p:blipFill>
        <p:spPr bwMode="auto">
          <a:xfrm>
            <a:off x="357158" y="1357298"/>
            <a:ext cx="6500858" cy="4214842"/>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39784"/>
          </a:xfrm>
        </p:spPr>
        <p:txBody>
          <a:bodyPr/>
          <a:lstStyle/>
          <a:p>
            <a:r>
              <a:rPr lang="en-GB" b="1" dirty="0">
                <a:latin typeface="Calibri" pitchFamily="34" charset="0"/>
                <a:cs typeface="Calibri" pitchFamily="34" charset="0"/>
              </a:rPr>
              <a:t>Continue...</a:t>
            </a:r>
          </a:p>
        </p:txBody>
      </p:sp>
      <p:sp>
        <p:nvSpPr>
          <p:cNvPr id="3" name="Content Placeholder 2"/>
          <p:cNvSpPr>
            <a:spLocks noGrp="1"/>
          </p:cNvSpPr>
          <p:nvPr>
            <p:ph sz="quarter" idx="1"/>
          </p:nvPr>
        </p:nvSpPr>
        <p:spPr>
          <a:xfrm>
            <a:off x="457200" y="1214422"/>
            <a:ext cx="7931224" cy="5259530"/>
          </a:xfrm>
        </p:spPr>
        <p:txBody>
          <a:bodyPr/>
          <a:lstStyle/>
          <a:p>
            <a:pPr algn="just">
              <a:buFont typeface="Wingdings" pitchFamily="2" charset="2"/>
              <a:buChar char="Ø"/>
            </a:pPr>
            <a:r>
              <a:rPr lang="en-GB" dirty="0">
                <a:latin typeface="Calibri" pitchFamily="34" charset="0"/>
                <a:cs typeface="Calibri" pitchFamily="34" charset="0"/>
              </a:rPr>
              <a:t>We will use a simple linear </a:t>
            </a:r>
            <a:r>
              <a:rPr lang="en-GB" dirty="0">
                <a:latin typeface="Calibri" pitchFamily="34" charset="0"/>
                <a:cs typeface="Calibri" pitchFamily="34" charset="0"/>
                <a:hlinkClick r:id="rId2" tooltip="Types of Regression Analysis"/>
              </a:rPr>
              <a:t>regression</a:t>
            </a:r>
            <a:r>
              <a:rPr lang="en-GB" dirty="0">
                <a:latin typeface="Calibri" pitchFamily="34" charset="0"/>
                <a:cs typeface="Calibri" pitchFamily="34" charset="0"/>
              </a:rPr>
              <a:t> model to predict the price of the various types of candies and experience first-hand how to implement python feature engineering.</a:t>
            </a:r>
          </a:p>
          <a:p>
            <a:pPr algn="just">
              <a:buFont typeface="Wingdings" pitchFamily="2" charset="2"/>
              <a:buChar char="Ø"/>
            </a:pPr>
            <a:r>
              <a:rPr lang="en-GB" dirty="0">
                <a:latin typeface="Calibri" pitchFamily="34" charset="0"/>
                <a:cs typeface="Calibri" pitchFamily="34" charset="0"/>
              </a:rPr>
              <a:t>Let’s start by building a function to calculate the coefficients using the standard formula for calculating the slope and intercept for our simple </a:t>
            </a:r>
            <a:r>
              <a:rPr lang="en-GB" dirty="0">
                <a:latin typeface="Calibri" pitchFamily="34" charset="0"/>
                <a:cs typeface="Calibri" pitchFamily="34" charset="0"/>
                <a:hlinkClick r:id="rId3" tooltip="Linear Regression Tutorial"/>
              </a:rPr>
              <a:t>linear regression model</a:t>
            </a:r>
            <a:r>
              <a:rPr lang="en-GB" dirty="0">
                <a:latin typeface="Calibri" pitchFamily="34" charset="0"/>
                <a:cs typeface="Calibri" pitchFamily="34" charset="0"/>
              </a:rPr>
              <a:t>. </a:t>
            </a:r>
            <a:br>
              <a:rPr lang="en-GB" dirty="0">
                <a:latin typeface="Calibri" pitchFamily="34" charset="0"/>
                <a:cs typeface="Calibri" pitchFamily="34" charset="0"/>
              </a:rPr>
            </a:br>
            <a:endParaRPr lang="en-GB" dirty="0">
              <a:latin typeface="Calibri" pitchFamily="34" charset="0"/>
              <a:cs typeface="Calibri" pitchFamily="34" charset="0"/>
            </a:endParaRPr>
          </a:p>
        </p:txBody>
      </p:sp>
      <p:sp>
        <p:nvSpPr>
          <p:cNvPr id="4" name="Slide Number Placeholder 3"/>
          <p:cNvSpPr>
            <a:spLocks noGrp="1"/>
          </p:cNvSpPr>
          <p:nvPr>
            <p:ph type="sldNum" sz="quarter" idx="15"/>
          </p:nvPr>
        </p:nvSpPr>
        <p:spPr/>
        <p:txBody>
          <a:bodyPr/>
          <a:lstStyle/>
          <a:p>
            <a:fld id="{25C9A868-CEF1-42F3-9AB2-DB42BB3FFBF2}" type="slidenum">
              <a:rPr lang="en-GB" smtClean="0"/>
              <a:t>42</a:t>
            </a:fld>
            <a:endParaRPr lang="en-GB"/>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25470"/>
          </a:xfrm>
        </p:spPr>
        <p:txBody>
          <a:bodyPr>
            <a:normAutofit/>
          </a:bodyPr>
          <a:lstStyle/>
          <a:p>
            <a:r>
              <a:rPr lang="en-GB" sz="2800" b="1" dirty="0"/>
              <a:t>Example....</a:t>
            </a:r>
          </a:p>
        </p:txBody>
      </p:sp>
      <p:sp>
        <p:nvSpPr>
          <p:cNvPr id="4" name="Slide Number Placeholder 3"/>
          <p:cNvSpPr>
            <a:spLocks noGrp="1"/>
          </p:cNvSpPr>
          <p:nvPr>
            <p:ph type="sldNum" sz="quarter" idx="15"/>
          </p:nvPr>
        </p:nvSpPr>
        <p:spPr/>
        <p:txBody>
          <a:bodyPr/>
          <a:lstStyle/>
          <a:p>
            <a:fld id="{25C9A868-CEF1-42F3-9AB2-DB42BB3FFBF2}" type="slidenum">
              <a:rPr lang="en-GB" smtClean="0"/>
              <a:t>43</a:t>
            </a:fld>
            <a:endParaRPr lang="en-GB"/>
          </a:p>
        </p:txBody>
      </p:sp>
      <p:sp>
        <p:nvSpPr>
          <p:cNvPr id="6" name="Content Placeholder 5"/>
          <p:cNvSpPr>
            <a:spLocks noGrp="1"/>
          </p:cNvSpPr>
          <p:nvPr>
            <p:ph sz="quarter" idx="1"/>
          </p:nvPr>
        </p:nvSpPr>
        <p:spPr/>
        <p:txBody>
          <a:bodyPr/>
          <a:lstStyle/>
          <a:p>
            <a:endParaRPr lang="en-GB"/>
          </a:p>
        </p:txBody>
      </p:sp>
      <p:pic>
        <p:nvPicPr>
          <p:cNvPr id="17411" name="Picture 3"/>
          <p:cNvPicPr>
            <a:picLocks noChangeAspect="1" noChangeArrowheads="1"/>
          </p:cNvPicPr>
          <p:nvPr/>
        </p:nvPicPr>
        <p:blipFill>
          <a:blip r:embed="rId2"/>
          <a:srcRect/>
          <a:stretch>
            <a:fillRect/>
          </a:stretch>
        </p:blipFill>
        <p:spPr bwMode="auto">
          <a:xfrm>
            <a:off x="357158" y="1071546"/>
            <a:ext cx="7715304" cy="5429288"/>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b="1" dirty="0">
                <a:latin typeface="Calibri" pitchFamily="34" charset="0"/>
                <a:cs typeface="Calibri" pitchFamily="34" charset="0"/>
              </a:rPr>
              <a:t>Continue...</a:t>
            </a:r>
          </a:p>
        </p:txBody>
      </p:sp>
      <p:sp>
        <p:nvSpPr>
          <p:cNvPr id="3" name="Content Placeholder 2"/>
          <p:cNvSpPr>
            <a:spLocks noGrp="1"/>
          </p:cNvSpPr>
          <p:nvPr>
            <p:ph sz="quarter" idx="1"/>
          </p:nvPr>
        </p:nvSpPr>
        <p:spPr>
          <a:xfrm>
            <a:off x="457200" y="1600200"/>
            <a:ext cx="7671816" cy="4873752"/>
          </a:xfrm>
        </p:spPr>
        <p:txBody>
          <a:bodyPr/>
          <a:lstStyle/>
          <a:p>
            <a:pPr algn="just">
              <a:buFont typeface="Wingdings" pitchFamily="2" charset="2"/>
              <a:buChar char="Ø"/>
            </a:pPr>
            <a:r>
              <a:rPr lang="en-GB" dirty="0">
                <a:latin typeface="Calibri" pitchFamily="34" charset="0"/>
                <a:cs typeface="Calibri" pitchFamily="34" charset="0"/>
              </a:rPr>
              <a:t>Now we build our initial model without any Feature Engineering, by trying to relate one of the given features to our target.</a:t>
            </a:r>
          </a:p>
          <a:p>
            <a:pPr algn="just">
              <a:buFont typeface="Wingdings" pitchFamily="2" charset="2"/>
              <a:buChar char="Ø"/>
            </a:pPr>
            <a:r>
              <a:rPr lang="en-GB" dirty="0">
                <a:latin typeface="Calibri" pitchFamily="34" charset="0"/>
                <a:cs typeface="Calibri" pitchFamily="34" charset="0"/>
              </a:rPr>
              <a:t> From observing the given data we know that it is most likely that the Length or the Breadth of the candy is most likely related to the price.</a:t>
            </a:r>
          </a:p>
          <a:p>
            <a:pPr algn="just">
              <a:buNone/>
            </a:pPr>
            <a:br>
              <a:rPr lang="en-GB" dirty="0"/>
            </a:br>
            <a:endParaRPr lang="en-GB" dirty="0"/>
          </a:p>
        </p:txBody>
      </p:sp>
      <p:sp>
        <p:nvSpPr>
          <p:cNvPr id="4" name="Slide Number Placeholder 3"/>
          <p:cNvSpPr>
            <a:spLocks noGrp="1"/>
          </p:cNvSpPr>
          <p:nvPr>
            <p:ph type="sldNum" sz="quarter" idx="15"/>
          </p:nvPr>
        </p:nvSpPr>
        <p:spPr/>
        <p:txBody>
          <a:bodyPr/>
          <a:lstStyle/>
          <a:p>
            <a:fld id="{25C9A868-CEF1-42F3-9AB2-DB42BB3FFBF2}" type="slidenum">
              <a:rPr lang="en-GB" smtClean="0"/>
              <a:t>44</a:t>
            </a:fld>
            <a:endParaRPr lang="en-GB"/>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b="1" dirty="0">
                <a:latin typeface="Calibri" pitchFamily="34" charset="0"/>
                <a:cs typeface="Calibri" pitchFamily="34" charset="0"/>
              </a:rPr>
              <a:t>Let us start by trying to relate the length of the candy with the price. </a:t>
            </a:r>
          </a:p>
        </p:txBody>
      </p:sp>
      <p:sp>
        <p:nvSpPr>
          <p:cNvPr id="4" name="Slide Number Placeholder 3"/>
          <p:cNvSpPr>
            <a:spLocks noGrp="1"/>
          </p:cNvSpPr>
          <p:nvPr>
            <p:ph type="sldNum" sz="quarter" idx="15"/>
          </p:nvPr>
        </p:nvSpPr>
        <p:spPr/>
        <p:txBody>
          <a:bodyPr/>
          <a:lstStyle/>
          <a:p>
            <a:fld id="{25C9A868-CEF1-42F3-9AB2-DB42BB3FFBF2}" type="slidenum">
              <a:rPr lang="en-GB" smtClean="0"/>
              <a:t>45</a:t>
            </a:fld>
            <a:endParaRPr lang="en-GB"/>
          </a:p>
        </p:txBody>
      </p:sp>
      <p:pic>
        <p:nvPicPr>
          <p:cNvPr id="18434" name="Picture 2"/>
          <p:cNvPicPr>
            <a:picLocks noGrp="1" noChangeAspect="1" noChangeArrowheads="1"/>
          </p:cNvPicPr>
          <p:nvPr>
            <p:ph sz="quarter" idx="1"/>
          </p:nvPr>
        </p:nvPicPr>
        <p:blipFill>
          <a:blip r:embed="rId2"/>
          <a:srcRect/>
          <a:stretch>
            <a:fillRect/>
          </a:stretch>
        </p:blipFill>
        <p:spPr bwMode="auto">
          <a:xfrm>
            <a:off x="428596" y="1571612"/>
            <a:ext cx="7448550" cy="4214842"/>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b="1" dirty="0">
                <a:latin typeface="Calibri" pitchFamily="34" charset="0"/>
                <a:cs typeface="Calibri" pitchFamily="34" charset="0"/>
              </a:rPr>
              <a:t>Continue</a:t>
            </a:r>
            <a:r>
              <a:rPr lang="en-GB" dirty="0"/>
              <a:t>...</a:t>
            </a:r>
          </a:p>
        </p:txBody>
      </p:sp>
      <p:sp>
        <p:nvSpPr>
          <p:cNvPr id="4" name="Slide Number Placeholder 3"/>
          <p:cNvSpPr>
            <a:spLocks noGrp="1"/>
          </p:cNvSpPr>
          <p:nvPr>
            <p:ph type="sldNum" sz="quarter" idx="15"/>
          </p:nvPr>
        </p:nvSpPr>
        <p:spPr/>
        <p:txBody>
          <a:bodyPr/>
          <a:lstStyle/>
          <a:p>
            <a:fld id="{25C9A868-CEF1-42F3-9AB2-DB42BB3FFBF2}" type="slidenum">
              <a:rPr lang="en-GB" smtClean="0"/>
              <a:t>46</a:t>
            </a:fld>
            <a:endParaRPr lang="en-GB"/>
          </a:p>
        </p:txBody>
      </p:sp>
      <p:pic>
        <p:nvPicPr>
          <p:cNvPr id="19458" name="Picture 2"/>
          <p:cNvPicPr>
            <a:picLocks noGrp="1" noChangeAspect="1" noChangeArrowheads="1"/>
          </p:cNvPicPr>
          <p:nvPr>
            <p:ph sz="quarter" idx="1"/>
          </p:nvPr>
        </p:nvPicPr>
        <p:blipFill>
          <a:blip r:embed="rId2"/>
          <a:srcRect/>
          <a:stretch>
            <a:fillRect/>
          </a:stretch>
        </p:blipFill>
        <p:spPr bwMode="auto">
          <a:xfrm>
            <a:off x="571472" y="1714488"/>
            <a:ext cx="6410325" cy="344805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6908"/>
          </a:xfrm>
        </p:spPr>
        <p:txBody>
          <a:bodyPr/>
          <a:lstStyle/>
          <a:p>
            <a:r>
              <a:rPr lang="en-GB" b="1" dirty="0">
                <a:latin typeface="Calibri" pitchFamily="34" charset="0"/>
                <a:cs typeface="Calibri" pitchFamily="34" charset="0"/>
              </a:rPr>
              <a:t>Continue...</a:t>
            </a:r>
          </a:p>
        </p:txBody>
      </p:sp>
      <p:sp>
        <p:nvSpPr>
          <p:cNvPr id="3" name="Content Placeholder 2"/>
          <p:cNvSpPr>
            <a:spLocks noGrp="1"/>
          </p:cNvSpPr>
          <p:nvPr>
            <p:ph sz="quarter" idx="1"/>
          </p:nvPr>
        </p:nvSpPr>
        <p:spPr>
          <a:xfrm>
            <a:off x="457200" y="1071546"/>
            <a:ext cx="7467600" cy="5402406"/>
          </a:xfrm>
        </p:spPr>
        <p:txBody>
          <a:bodyPr/>
          <a:lstStyle/>
          <a:p>
            <a:pPr>
              <a:buFont typeface="Wingdings" pitchFamily="2" charset="2"/>
              <a:buChar char="Ø"/>
            </a:pPr>
            <a:r>
              <a:rPr lang="en-GB" dirty="0"/>
              <a:t>We observe from the figure that Length does not have a particularly linear relation with the price.</a:t>
            </a:r>
          </a:p>
          <a:p>
            <a:pPr>
              <a:buFont typeface="Wingdings" pitchFamily="2" charset="2"/>
              <a:buChar char="Ø"/>
            </a:pPr>
            <a:r>
              <a:rPr lang="en-GB" dirty="0"/>
              <a:t>We attempt a similar prediction with the Breadth to get a somewhat similar outcome. (You can execute this by simply replacing ‘Length by ‘Breadth in the above code block.)</a:t>
            </a:r>
          </a:p>
          <a:p>
            <a:pPr>
              <a:buNone/>
            </a:pPr>
            <a:br>
              <a:rPr lang="en-GB" dirty="0"/>
            </a:br>
            <a:endParaRPr lang="en-GB" dirty="0"/>
          </a:p>
        </p:txBody>
      </p:sp>
      <p:sp>
        <p:nvSpPr>
          <p:cNvPr id="4" name="Slide Number Placeholder 3"/>
          <p:cNvSpPr>
            <a:spLocks noGrp="1"/>
          </p:cNvSpPr>
          <p:nvPr>
            <p:ph type="sldNum" sz="quarter" idx="15"/>
          </p:nvPr>
        </p:nvSpPr>
        <p:spPr/>
        <p:txBody>
          <a:bodyPr/>
          <a:lstStyle/>
          <a:p>
            <a:fld id="{25C9A868-CEF1-42F3-9AB2-DB42BB3FFBF2}" type="slidenum">
              <a:rPr lang="en-GB" smtClean="0"/>
              <a:t>47</a:t>
            </a:fld>
            <a:endParaRPr lang="en-GB"/>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6908"/>
          </a:xfrm>
        </p:spPr>
        <p:txBody>
          <a:bodyPr>
            <a:normAutofit/>
          </a:bodyPr>
          <a:lstStyle/>
          <a:p>
            <a:r>
              <a:rPr lang="en-GB" sz="2800" b="1" dirty="0">
                <a:latin typeface="Calibri" pitchFamily="34" charset="0"/>
                <a:cs typeface="Calibri" pitchFamily="34" charset="0"/>
              </a:rPr>
              <a:t>Continue...</a:t>
            </a:r>
          </a:p>
        </p:txBody>
      </p:sp>
      <p:sp>
        <p:nvSpPr>
          <p:cNvPr id="4" name="Slide Number Placeholder 3"/>
          <p:cNvSpPr>
            <a:spLocks noGrp="1"/>
          </p:cNvSpPr>
          <p:nvPr>
            <p:ph type="sldNum" sz="quarter" idx="15"/>
          </p:nvPr>
        </p:nvSpPr>
        <p:spPr/>
        <p:txBody>
          <a:bodyPr/>
          <a:lstStyle/>
          <a:p>
            <a:fld id="{25C9A868-CEF1-42F3-9AB2-DB42BB3FFBF2}" type="slidenum">
              <a:rPr lang="en-GB" smtClean="0"/>
              <a:t>48</a:t>
            </a:fld>
            <a:endParaRPr lang="en-GB"/>
          </a:p>
        </p:txBody>
      </p:sp>
      <p:pic>
        <p:nvPicPr>
          <p:cNvPr id="20482" name="Picture 2"/>
          <p:cNvPicPr>
            <a:picLocks noGrp="1" noChangeAspect="1" noChangeArrowheads="1"/>
          </p:cNvPicPr>
          <p:nvPr>
            <p:ph sz="quarter" idx="1"/>
          </p:nvPr>
        </p:nvPicPr>
        <p:blipFill>
          <a:blip r:embed="rId2"/>
          <a:srcRect/>
          <a:stretch>
            <a:fillRect/>
          </a:stretch>
        </p:blipFill>
        <p:spPr bwMode="auto">
          <a:xfrm>
            <a:off x="500034" y="1285860"/>
            <a:ext cx="6858048" cy="3714776"/>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25470"/>
          </a:xfrm>
        </p:spPr>
        <p:txBody>
          <a:bodyPr/>
          <a:lstStyle/>
          <a:p>
            <a:r>
              <a:rPr lang="en-GB" b="1" dirty="0">
                <a:latin typeface="Calibri" pitchFamily="34" charset="0"/>
                <a:cs typeface="Calibri" pitchFamily="34" charset="0"/>
              </a:rPr>
              <a:t>Continue...</a:t>
            </a:r>
          </a:p>
        </p:txBody>
      </p:sp>
      <p:sp>
        <p:nvSpPr>
          <p:cNvPr id="3" name="Content Placeholder 2"/>
          <p:cNvSpPr>
            <a:spLocks noGrp="1"/>
          </p:cNvSpPr>
          <p:nvPr>
            <p:ph sz="quarter" idx="1"/>
          </p:nvPr>
        </p:nvSpPr>
        <p:spPr>
          <a:xfrm>
            <a:off x="457200" y="1000108"/>
            <a:ext cx="8003232" cy="5473844"/>
          </a:xfrm>
        </p:spPr>
        <p:txBody>
          <a:bodyPr/>
          <a:lstStyle/>
          <a:p>
            <a:pPr algn="just">
              <a:buFont typeface="Wingdings" pitchFamily="2" charset="2"/>
              <a:buChar char="Ø"/>
            </a:pPr>
            <a:r>
              <a:rPr lang="en-GB" dirty="0">
                <a:latin typeface="Calibri" pitchFamily="34" charset="0"/>
                <a:cs typeface="Calibri" pitchFamily="34" charset="0"/>
              </a:rPr>
              <a:t>Finally, it’s time to apply our newly gained knowledge of Feature Engineering! </a:t>
            </a:r>
          </a:p>
          <a:p>
            <a:pPr algn="just">
              <a:buFont typeface="Wingdings" pitchFamily="2" charset="2"/>
              <a:buChar char="Ø"/>
            </a:pPr>
            <a:r>
              <a:rPr lang="en-GB" dirty="0">
                <a:latin typeface="Calibri" pitchFamily="34" charset="0"/>
                <a:cs typeface="Calibri" pitchFamily="34" charset="0"/>
              </a:rPr>
              <a:t>Instead of using just the given features, we use the Length and Breadth feature to derive a new feature called Size which (you might have already guessed) should have a much more monotonic relation with the Price of candy than the two features it was derived from.</a:t>
            </a:r>
            <a:br>
              <a:rPr lang="en-GB" dirty="0">
                <a:latin typeface="Calibri" pitchFamily="34" charset="0"/>
                <a:cs typeface="Calibri" pitchFamily="34" charset="0"/>
              </a:rPr>
            </a:br>
            <a:endParaRPr lang="en-GB" dirty="0">
              <a:latin typeface="Calibri" pitchFamily="34" charset="0"/>
              <a:cs typeface="Calibri" pitchFamily="34" charset="0"/>
            </a:endParaRPr>
          </a:p>
        </p:txBody>
      </p:sp>
      <p:sp>
        <p:nvSpPr>
          <p:cNvPr id="4" name="Slide Number Placeholder 3"/>
          <p:cNvSpPr>
            <a:spLocks noGrp="1"/>
          </p:cNvSpPr>
          <p:nvPr>
            <p:ph type="sldNum" sz="quarter" idx="15"/>
          </p:nvPr>
        </p:nvSpPr>
        <p:spPr/>
        <p:txBody>
          <a:bodyPr/>
          <a:lstStyle/>
          <a:p>
            <a:fld id="{25C9A868-CEF1-42F3-9AB2-DB42BB3FFBF2}" type="slidenum">
              <a:rPr lang="en-GB" smtClean="0"/>
              <a:t>49</a:t>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b="1" dirty="0">
                <a:latin typeface="Calibri" pitchFamily="34" charset="0"/>
                <a:cs typeface="Calibri" pitchFamily="34" charset="0"/>
              </a:rPr>
              <a:t>Why is Feature Engineering important for Machine Learning?</a:t>
            </a:r>
            <a:endParaRPr lang="en-GB" sz="2800" dirty="0">
              <a:latin typeface="Calibri" pitchFamily="34" charset="0"/>
              <a:cs typeface="Calibri" pitchFamily="34" charset="0"/>
            </a:endParaRPr>
          </a:p>
        </p:txBody>
      </p:sp>
      <p:sp>
        <p:nvSpPr>
          <p:cNvPr id="3" name="Content Placeholder 2"/>
          <p:cNvSpPr>
            <a:spLocks noGrp="1"/>
          </p:cNvSpPr>
          <p:nvPr>
            <p:ph sz="quarter" idx="1"/>
          </p:nvPr>
        </p:nvSpPr>
        <p:spPr/>
        <p:txBody>
          <a:bodyPr>
            <a:noAutofit/>
          </a:bodyPr>
          <a:lstStyle/>
          <a:p>
            <a:pPr algn="just">
              <a:buFont typeface="Wingdings" pitchFamily="2" charset="2"/>
              <a:buChar char="Ø"/>
            </a:pPr>
            <a:r>
              <a:rPr lang="en-GB" dirty="0">
                <a:latin typeface="Calibri" pitchFamily="34" charset="0"/>
                <a:cs typeface="Calibri" pitchFamily="34" charset="0"/>
              </a:rPr>
              <a:t>To understand what feature engineering is at an intuitive level and why it is indispensable it might be useful to decipher how humans comprehend data. </a:t>
            </a:r>
          </a:p>
          <a:p>
            <a:pPr algn="just">
              <a:buFont typeface="Wingdings" pitchFamily="2" charset="2"/>
              <a:buChar char="Ø"/>
            </a:pPr>
            <a:r>
              <a:rPr lang="en-GB" dirty="0">
                <a:latin typeface="Calibri" pitchFamily="34" charset="0"/>
                <a:cs typeface="Calibri" pitchFamily="34" charset="0"/>
              </a:rPr>
              <a:t>Humans have an ability, leaps ahead of that of a machine, to find complex patterns or relations, so much so that we can see them even when they don’t actually exist.</a:t>
            </a:r>
          </a:p>
          <a:p>
            <a:pPr algn="just">
              <a:buFont typeface="Wingdings" pitchFamily="2" charset="2"/>
              <a:buChar char="Ø"/>
            </a:pPr>
            <a:r>
              <a:rPr lang="en-GB" dirty="0">
                <a:latin typeface="Calibri" pitchFamily="34" charset="0"/>
                <a:cs typeface="Calibri" pitchFamily="34" charset="0"/>
              </a:rPr>
              <a:t> Yet even to us, data presented efficiently could mean a lot more than that which is presented randomly. </a:t>
            </a:r>
          </a:p>
          <a:p>
            <a:pPr algn="just">
              <a:buFont typeface="Wingdings" pitchFamily="2" charset="2"/>
              <a:buChar char="Ø"/>
            </a:pPr>
            <a:r>
              <a:rPr lang="en-GB" dirty="0">
                <a:latin typeface="Calibri" pitchFamily="34" charset="0"/>
                <a:cs typeface="Calibri" pitchFamily="34" charset="0"/>
              </a:rPr>
              <a:t> If you haven’t experienced this already, let’s try to drive this home with a ‘sweet’ feature engineering example!</a:t>
            </a:r>
            <a:br>
              <a:rPr lang="en-GB" dirty="0">
                <a:latin typeface="Calibri" pitchFamily="34" charset="0"/>
                <a:cs typeface="Calibri" pitchFamily="34" charset="0"/>
              </a:rPr>
            </a:br>
            <a:endParaRPr lang="en-GB" dirty="0">
              <a:latin typeface="Calibri" pitchFamily="34" charset="0"/>
              <a:cs typeface="Calibri" pitchFamily="34" charset="0"/>
            </a:endParaRPr>
          </a:p>
        </p:txBody>
      </p:sp>
      <p:sp>
        <p:nvSpPr>
          <p:cNvPr id="4" name="Slide Number Placeholder 3"/>
          <p:cNvSpPr>
            <a:spLocks noGrp="1"/>
          </p:cNvSpPr>
          <p:nvPr>
            <p:ph type="sldNum" sz="quarter" idx="15"/>
          </p:nvPr>
        </p:nvSpPr>
        <p:spPr/>
        <p:txBody>
          <a:bodyPr/>
          <a:lstStyle/>
          <a:p>
            <a:fld id="{25C9A868-CEF1-42F3-9AB2-DB42BB3FFBF2}" type="slidenum">
              <a:rPr lang="en-GB" smtClean="0"/>
              <a:t>5</a:t>
            </a:fld>
            <a:endParaRPr lang="en-GB"/>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6908"/>
          </a:xfrm>
        </p:spPr>
        <p:txBody>
          <a:bodyPr/>
          <a:lstStyle/>
          <a:p>
            <a:r>
              <a:rPr lang="en-GB" b="1" dirty="0">
                <a:latin typeface="Calibri" pitchFamily="34" charset="0"/>
                <a:cs typeface="Calibri" pitchFamily="34" charset="0"/>
              </a:rPr>
              <a:t>Continue...</a:t>
            </a:r>
          </a:p>
        </p:txBody>
      </p:sp>
      <p:sp>
        <p:nvSpPr>
          <p:cNvPr id="4" name="Slide Number Placeholder 3"/>
          <p:cNvSpPr>
            <a:spLocks noGrp="1"/>
          </p:cNvSpPr>
          <p:nvPr>
            <p:ph type="sldNum" sz="quarter" idx="15"/>
          </p:nvPr>
        </p:nvSpPr>
        <p:spPr/>
        <p:txBody>
          <a:bodyPr/>
          <a:lstStyle/>
          <a:p>
            <a:fld id="{25C9A868-CEF1-42F3-9AB2-DB42BB3FFBF2}" type="slidenum">
              <a:rPr lang="en-GB" smtClean="0"/>
              <a:t>50</a:t>
            </a:fld>
            <a:endParaRPr lang="en-GB"/>
          </a:p>
        </p:txBody>
      </p:sp>
      <p:pic>
        <p:nvPicPr>
          <p:cNvPr id="21506" name="Picture 2"/>
          <p:cNvPicPr>
            <a:picLocks noGrp="1" noChangeAspect="1" noChangeArrowheads="1"/>
          </p:cNvPicPr>
          <p:nvPr>
            <p:ph sz="quarter" idx="1"/>
          </p:nvPr>
        </p:nvPicPr>
        <p:blipFill>
          <a:blip r:embed="rId2"/>
          <a:srcRect/>
          <a:stretch>
            <a:fillRect/>
          </a:stretch>
        </p:blipFill>
        <p:spPr bwMode="auto">
          <a:xfrm>
            <a:off x="714348" y="1357298"/>
            <a:ext cx="6191250" cy="3429024"/>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800" b="1" dirty="0">
                <a:latin typeface="Calibri" pitchFamily="34" charset="0"/>
                <a:cs typeface="Calibri" pitchFamily="34" charset="0"/>
              </a:rPr>
              <a:t>We now use this new feature Size to build a new simple linear regression model.</a:t>
            </a:r>
          </a:p>
        </p:txBody>
      </p:sp>
      <p:sp>
        <p:nvSpPr>
          <p:cNvPr id="4" name="Slide Number Placeholder 3"/>
          <p:cNvSpPr>
            <a:spLocks noGrp="1"/>
          </p:cNvSpPr>
          <p:nvPr>
            <p:ph type="sldNum" sz="quarter" idx="15"/>
          </p:nvPr>
        </p:nvSpPr>
        <p:spPr/>
        <p:txBody>
          <a:bodyPr/>
          <a:lstStyle/>
          <a:p>
            <a:fld id="{25C9A868-CEF1-42F3-9AB2-DB42BB3FFBF2}" type="slidenum">
              <a:rPr lang="en-GB" smtClean="0"/>
              <a:t>51</a:t>
            </a:fld>
            <a:endParaRPr lang="en-GB"/>
          </a:p>
        </p:txBody>
      </p:sp>
      <p:pic>
        <p:nvPicPr>
          <p:cNvPr id="22530" name="Picture 2"/>
          <p:cNvPicPr>
            <a:picLocks noGrp="1" noChangeAspect="1" noChangeArrowheads="1"/>
          </p:cNvPicPr>
          <p:nvPr>
            <p:ph sz="quarter" idx="1"/>
          </p:nvPr>
        </p:nvPicPr>
        <p:blipFill>
          <a:blip r:embed="rId2"/>
          <a:srcRect/>
          <a:stretch>
            <a:fillRect/>
          </a:stretch>
        </p:blipFill>
        <p:spPr bwMode="auto">
          <a:xfrm>
            <a:off x="428596" y="1643050"/>
            <a:ext cx="7929618" cy="4143404"/>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46"/>
          </a:xfrm>
        </p:spPr>
        <p:txBody>
          <a:bodyPr/>
          <a:lstStyle/>
          <a:p>
            <a:r>
              <a:rPr lang="en-GB" b="1" dirty="0"/>
              <a:t>Continue...</a:t>
            </a:r>
          </a:p>
        </p:txBody>
      </p:sp>
      <p:sp>
        <p:nvSpPr>
          <p:cNvPr id="4" name="Slide Number Placeholder 3"/>
          <p:cNvSpPr>
            <a:spLocks noGrp="1"/>
          </p:cNvSpPr>
          <p:nvPr>
            <p:ph type="sldNum" sz="quarter" idx="15"/>
          </p:nvPr>
        </p:nvSpPr>
        <p:spPr/>
        <p:txBody>
          <a:bodyPr/>
          <a:lstStyle/>
          <a:p>
            <a:fld id="{25C9A868-CEF1-42F3-9AB2-DB42BB3FFBF2}" type="slidenum">
              <a:rPr lang="en-GB" smtClean="0"/>
              <a:t>52</a:t>
            </a:fld>
            <a:endParaRPr lang="en-GB"/>
          </a:p>
        </p:txBody>
      </p:sp>
      <p:pic>
        <p:nvPicPr>
          <p:cNvPr id="23554" name="Picture 2"/>
          <p:cNvPicPr>
            <a:picLocks noGrp="1" noChangeAspect="1" noChangeArrowheads="1"/>
          </p:cNvPicPr>
          <p:nvPr>
            <p:ph sz="quarter" idx="1"/>
          </p:nvPr>
        </p:nvPicPr>
        <p:blipFill>
          <a:blip r:embed="rId2"/>
          <a:srcRect/>
          <a:stretch>
            <a:fillRect/>
          </a:stretch>
        </p:blipFill>
        <p:spPr bwMode="auto">
          <a:xfrm>
            <a:off x="214282" y="1428736"/>
            <a:ext cx="6786610" cy="3857652"/>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46"/>
          </a:xfrm>
        </p:spPr>
        <p:txBody>
          <a:bodyPr/>
          <a:lstStyle/>
          <a:p>
            <a:r>
              <a:rPr lang="en-GB" b="1" dirty="0"/>
              <a:t>Continue...</a:t>
            </a:r>
          </a:p>
        </p:txBody>
      </p:sp>
      <p:sp>
        <p:nvSpPr>
          <p:cNvPr id="3" name="Content Placeholder 2"/>
          <p:cNvSpPr>
            <a:spLocks noGrp="1"/>
          </p:cNvSpPr>
          <p:nvPr>
            <p:ph sz="quarter" idx="1"/>
          </p:nvPr>
        </p:nvSpPr>
        <p:spPr>
          <a:xfrm>
            <a:off x="457200" y="1214422"/>
            <a:ext cx="7467600" cy="5259530"/>
          </a:xfrm>
        </p:spPr>
        <p:txBody>
          <a:bodyPr>
            <a:normAutofit/>
          </a:bodyPr>
          <a:lstStyle/>
          <a:p>
            <a:pPr algn="just">
              <a:buFont typeface="Wingdings" pitchFamily="2" charset="2"/>
              <a:buChar char="Ø"/>
            </a:pPr>
            <a:r>
              <a:rPr lang="en-GB" dirty="0">
                <a:latin typeface="Calibri" pitchFamily="34" charset="0"/>
                <a:cs typeface="Calibri" pitchFamily="34" charset="0"/>
              </a:rPr>
              <a:t>If you thought that the previous predictions with the Length(or Breadth) feature were not too disappointing, the results with the Size feature you will agree are quite spectacular!</a:t>
            </a:r>
          </a:p>
          <a:p>
            <a:pPr algn="just">
              <a:buFont typeface="Wingdings" pitchFamily="2" charset="2"/>
              <a:buChar char="Ø"/>
            </a:pPr>
            <a:r>
              <a:rPr lang="en-GB" dirty="0">
                <a:latin typeface="Calibri" pitchFamily="34" charset="0"/>
                <a:cs typeface="Calibri" pitchFamily="34" charset="0"/>
              </a:rPr>
              <a:t>We have demonstrated with this example, that by simply multiplying the Length and Breadth features of a pack of candy you can achieve the Price predictions well beyond what you would with the much less efficient relationship of Prices to Length (or Breadth). </a:t>
            </a:r>
          </a:p>
          <a:p>
            <a:pPr algn="just">
              <a:buFont typeface="Wingdings" pitchFamily="2" charset="2"/>
              <a:buChar char="Ø"/>
            </a:pPr>
            <a:r>
              <a:rPr lang="en-GB" dirty="0">
                <a:latin typeface="Calibri" pitchFamily="34" charset="0"/>
                <a:cs typeface="Calibri" pitchFamily="34" charset="0"/>
              </a:rPr>
              <a:t>However, when working with real-life data, the way you use Feature Engineering could be the difference between a simple model that works perfectly well and a complex model that doesn’t.</a:t>
            </a:r>
          </a:p>
          <a:p>
            <a:pPr algn="just"/>
            <a:endParaRPr lang="en-GB" dirty="0">
              <a:latin typeface="Calibri" pitchFamily="34" charset="0"/>
              <a:cs typeface="Calibri" pitchFamily="34" charset="0"/>
            </a:endParaRPr>
          </a:p>
        </p:txBody>
      </p:sp>
      <p:sp>
        <p:nvSpPr>
          <p:cNvPr id="4" name="Slide Number Placeholder 3"/>
          <p:cNvSpPr>
            <a:spLocks noGrp="1"/>
          </p:cNvSpPr>
          <p:nvPr>
            <p:ph type="sldNum" sz="quarter" idx="15"/>
          </p:nvPr>
        </p:nvSpPr>
        <p:spPr/>
        <p:txBody>
          <a:bodyPr/>
          <a:lstStyle/>
          <a:p>
            <a:fld id="{25C9A868-CEF1-42F3-9AB2-DB42BB3FFBF2}" type="slidenum">
              <a:rPr lang="en-GB" smtClean="0"/>
              <a:t>53</a:t>
            </a:fld>
            <a:endParaRPr lang="en-GB"/>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a:t>
            </a:r>
          </a:p>
        </p:txBody>
      </p:sp>
      <p:sp>
        <p:nvSpPr>
          <p:cNvPr id="3" name="Content Placeholder 2"/>
          <p:cNvSpPr>
            <a:spLocks noGrp="1"/>
          </p:cNvSpPr>
          <p:nvPr>
            <p:ph sz="quarter" idx="1"/>
          </p:nvPr>
        </p:nvSpPr>
        <p:spPr/>
        <p:txBody>
          <a:bodyPr/>
          <a:lstStyle/>
          <a:p>
            <a:pPr algn="just">
              <a:buFont typeface="Wingdings" pitchFamily="2" charset="2"/>
              <a:buChar char="Ø"/>
            </a:pPr>
            <a:r>
              <a:rPr lang="en-GB" dirty="0">
                <a:latin typeface="Calibri" pitchFamily="34" charset="0"/>
                <a:cs typeface="Calibri" pitchFamily="34" charset="0"/>
              </a:rPr>
              <a:t>https://www.projectpro.io/article/8-feature-engineering-techniques-for-machine-learning/423#toc-4</a:t>
            </a:r>
          </a:p>
        </p:txBody>
      </p:sp>
      <p:sp>
        <p:nvSpPr>
          <p:cNvPr id="4" name="Slide Number Placeholder 3"/>
          <p:cNvSpPr>
            <a:spLocks noGrp="1"/>
          </p:cNvSpPr>
          <p:nvPr>
            <p:ph type="sldNum" sz="quarter" idx="15"/>
          </p:nvPr>
        </p:nvSpPr>
        <p:spPr/>
        <p:txBody>
          <a:bodyPr/>
          <a:lstStyle/>
          <a:p>
            <a:fld id="{25C9A868-CEF1-42F3-9AB2-DB42BB3FFBF2}" type="slidenum">
              <a:rPr lang="en-GB" smtClean="0"/>
              <a:t>54</a:t>
            </a:fld>
            <a:endParaRPr lang="en-GB"/>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5C9A868-CEF1-42F3-9AB2-DB42BB3FFBF2}" type="slidenum">
              <a:rPr lang="en-GB" smtClean="0"/>
              <a:t>55</a:t>
            </a:fld>
            <a:endParaRPr lang="en-GB"/>
          </a:p>
        </p:txBody>
      </p:sp>
      <p:sp>
        <p:nvSpPr>
          <p:cNvPr id="24578" name="AutoShape 2" descr="1,000+ Best Thank You Images · 100% Free Download · Pexels Stock Phot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24579" name="Picture 3"/>
          <p:cNvPicPr>
            <a:picLocks noChangeAspect="1" noChangeArrowheads="1"/>
          </p:cNvPicPr>
          <p:nvPr/>
        </p:nvPicPr>
        <p:blipFill>
          <a:blip r:embed="rId2"/>
          <a:srcRect/>
          <a:stretch>
            <a:fillRect/>
          </a:stretch>
        </p:blipFill>
        <p:spPr bwMode="auto">
          <a:xfrm>
            <a:off x="714348" y="785794"/>
            <a:ext cx="7048500" cy="470535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46"/>
          </a:xfrm>
        </p:spPr>
        <p:txBody>
          <a:bodyPr>
            <a:noAutofit/>
          </a:bodyPr>
          <a:lstStyle/>
          <a:p>
            <a:r>
              <a:rPr lang="en-GB" sz="2800" b="1" dirty="0"/>
              <a:t>Say you have been provided the following data about candy orders:</a:t>
            </a:r>
          </a:p>
        </p:txBody>
      </p:sp>
      <p:sp>
        <p:nvSpPr>
          <p:cNvPr id="4" name="Slide Number Placeholder 3"/>
          <p:cNvSpPr>
            <a:spLocks noGrp="1"/>
          </p:cNvSpPr>
          <p:nvPr>
            <p:ph type="sldNum" sz="quarter" idx="15"/>
          </p:nvPr>
        </p:nvSpPr>
        <p:spPr/>
        <p:txBody>
          <a:bodyPr/>
          <a:lstStyle/>
          <a:p>
            <a:fld id="{25C9A868-CEF1-42F3-9AB2-DB42BB3FFBF2}" type="slidenum">
              <a:rPr lang="en-GB" smtClean="0"/>
              <a:t>6</a:t>
            </a:fld>
            <a:endParaRPr lang="en-GB"/>
          </a:p>
        </p:txBody>
      </p:sp>
      <p:pic>
        <p:nvPicPr>
          <p:cNvPr id="1026" name="Picture 2"/>
          <p:cNvPicPr>
            <a:picLocks noGrp="1" noChangeAspect="1" noChangeArrowheads="1"/>
          </p:cNvPicPr>
          <p:nvPr>
            <p:ph sz="quarter" idx="1"/>
          </p:nvPr>
        </p:nvPicPr>
        <p:blipFill>
          <a:blip r:embed="rId2"/>
          <a:srcRect/>
          <a:stretch>
            <a:fillRect/>
          </a:stretch>
        </p:blipFill>
        <p:spPr bwMode="auto">
          <a:xfrm>
            <a:off x="500034" y="1285860"/>
            <a:ext cx="7439025" cy="392909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a:latin typeface="Calibri" pitchFamily="34" charset="0"/>
                <a:cs typeface="Calibri" pitchFamily="34" charset="0"/>
              </a:rPr>
              <a:t>Why is Feature Engineering important for Machine Learning?</a:t>
            </a:r>
            <a:endParaRPr lang="en-GB" dirty="0"/>
          </a:p>
        </p:txBody>
      </p:sp>
      <p:sp>
        <p:nvSpPr>
          <p:cNvPr id="4" name="Slide Number Placeholder 3"/>
          <p:cNvSpPr>
            <a:spLocks noGrp="1"/>
          </p:cNvSpPr>
          <p:nvPr>
            <p:ph type="sldNum" sz="quarter" idx="15"/>
          </p:nvPr>
        </p:nvSpPr>
        <p:spPr/>
        <p:txBody>
          <a:bodyPr/>
          <a:lstStyle/>
          <a:p>
            <a:fld id="{25C9A868-CEF1-42F3-9AB2-DB42BB3FFBF2}" type="slidenum">
              <a:rPr lang="en-GB" smtClean="0"/>
              <a:t>7</a:t>
            </a:fld>
            <a:endParaRPr lang="en-GB"/>
          </a:p>
        </p:txBody>
      </p:sp>
      <p:pic>
        <p:nvPicPr>
          <p:cNvPr id="2050" name="Picture 2"/>
          <p:cNvPicPr>
            <a:picLocks noGrp="1" noChangeAspect="1" noChangeArrowheads="1"/>
          </p:cNvPicPr>
          <p:nvPr>
            <p:ph sz="quarter" idx="1"/>
          </p:nvPr>
        </p:nvPicPr>
        <p:blipFill>
          <a:blip r:embed="rId2"/>
          <a:srcRect/>
          <a:stretch>
            <a:fillRect/>
          </a:stretch>
        </p:blipFill>
        <p:spPr bwMode="auto">
          <a:xfrm>
            <a:off x="428596" y="1714488"/>
            <a:ext cx="7143800" cy="3643338"/>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46"/>
          </a:xfrm>
        </p:spPr>
        <p:txBody>
          <a:bodyPr/>
          <a:lstStyle/>
          <a:p>
            <a:r>
              <a:rPr lang="en-GB" b="1" dirty="0">
                <a:latin typeface="Calibri" pitchFamily="34" charset="0"/>
                <a:cs typeface="Calibri" pitchFamily="34" charset="0"/>
              </a:rPr>
              <a:t>Continue</a:t>
            </a:r>
          </a:p>
        </p:txBody>
      </p:sp>
      <p:sp>
        <p:nvSpPr>
          <p:cNvPr id="3" name="Content Placeholder 2"/>
          <p:cNvSpPr>
            <a:spLocks noGrp="1"/>
          </p:cNvSpPr>
          <p:nvPr>
            <p:ph sz="quarter" idx="1"/>
          </p:nvPr>
        </p:nvSpPr>
        <p:spPr>
          <a:xfrm>
            <a:off x="457200" y="1285860"/>
            <a:ext cx="7931224" cy="5188092"/>
          </a:xfrm>
        </p:spPr>
        <p:txBody>
          <a:bodyPr>
            <a:normAutofit fontScale="92500" lnSpcReduction="10000"/>
          </a:bodyPr>
          <a:lstStyle/>
          <a:p>
            <a:pPr algn="just">
              <a:buFont typeface="Wingdings" pitchFamily="2" charset="2"/>
              <a:buChar char="Ø"/>
            </a:pPr>
            <a:r>
              <a:rPr lang="en-GB" sz="2600" dirty="0">
                <a:latin typeface="Calibri" pitchFamily="34" charset="0"/>
                <a:cs typeface="Calibri" pitchFamily="34" charset="0"/>
              </a:rPr>
              <a:t>You have also been informed that the customers are uncompromising candy-lovers who consider their candy preference far more important than the price or even dimensions (essentially uncorrelated price, dimensions, and candy sales). </a:t>
            </a:r>
          </a:p>
          <a:p>
            <a:pPr algn="just">
              <a:buFont typeface="Wingdings" pitchFamily="2" charset="2"/>
              <a:buChar char="Ø"/>
            </a:pPr>
            <a:r>
              <a:rPr lang="en-GB" sz="2600" dirty="0">
                <a:latin typeface="Calibri" pitchFamily="34" charset="0"/>
                <a:cs typeface="Calibri" pitchFamily="34" charset="0"/>
              </a:rPr>
              <a:t>What would you do when you are asked to predict which kind of candy is most likely to sell the most on a particular day?</a:t>
            </a:r>
          </a:p>
          <a:p>
            <a:pPr algn="just">
              <a:buFont typeface="Wingdings" pitchFamily="2" charset="2"/>
              <a:buChar char="Ø"/>
            </a:pPr>
            <a:r>
              <a:rPr lang="en-GB" sz="2600" dirty="0">
                <a:latin typeface="Calibri" pitchFamily="34" charset="0"/>
                <a:cs typeface="Calibri" pitchFamily="34" charset="0"/>
              </a:rPr>
              <a:t>Then, I think you’d agree that the variety of candy ordered would depend more on the date than on the time of the day it was ordered and also that the sales for a particular variety of candy would vary according to the season. </a:t>
            </a:r>
            <a:br>
              <a:rPr lang="en-GB" sz="2600" dirty="0">
                <a:latin typeface="Calibri" pitchFamily="34" charset="0"/>
                <a:cs typeface="Calibri" pitchFamily="34" charset="0"/>
              </a:rPr>
            </a:br>
            <a:br>
              <a:rPr lang="en-GB" dirty="0"/>
            </a:br>
            <a:endParaRPr lang="en-GB" dirty="0"/>
          </a:p>
        </p:txBody>
      </p:sp>
      <p:sp>
        <p:nvSpPr>
          <p:cNvPr id="4" name="Slide Number Placeholder 3"/>
          <p:cNvSpPr>
            <a:spLocks noGrp="1"/>
          </p:cNvSpPr>
          <p:nvPr>
            <p:ph type="sldNum" sz="quarter" idx="15"/>
          </p:nvPr>
        </p:nvSpPr>
        <p:spPr/>
        <p:txBody>
          <a:bodyPr/>
          <a:lstStyle/>
          <a:p>
            <a:fld id="{25C9A868-CEF1-42F3-9AB2-DB42BB3FFBF2}" type="slidenum">
              <a:rPr lang="en-GB" smtClean="0"/>
              <a:t>8</a:t>
            </a:fld>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725734"/>
          </a:xfrm>
        </p:spPr>
        <p:txBody>
          <a:bodyPr>
            <a:noAutofit/>
          </a:bodyPr>
          <a:lstStyle/>
          <a:p>
            <a:pPr algn="just"/>
            <a:r>
              <a:rPr lang="en-GB" sz="2800" b="1" dirty="0">
                <a:solidFill>
                  <a:schemeClr val="tx1"/>
                </a:solidFill>
                <a:latin typeface="Calibri" pitchFamily="34" charset="0"/>
                <a:cs typeface="Calibri" pitchFamily="34" charset="0"/>
              </a:rPr>
              <a:t>Now that you instinctively know what features would most likely contribute to your predictions, </a:t>
            </a:r>
            <a:br>
              <a:rPr lang="en-GB" sz="2800" b="1" dirty="0">
                <a:solidFill>
                  <a:schemeClr val="tx1"/>
                </a:solidFill>
                <a:latin typeface="Calibri" pitchFamily="34" charset="0"/>
                <a:cs typeface="Calibri" pitchFamily="34" charset="0"/>
              </a:rPr>
            </a:br>
            <a:br>
              <a:rPr lang="en-GB" sz="2800" b="1" dirty="0">
                <a:solidFill>
                  <a:schemeClr val="tx1"/>
                </a:solidFill>
                <a:latin typeface="Calibri" pitchFamily="34" charset="0"/>
                <a:cs typeface="Calibri" pitchFamily="34" charset="0"/>
              </a:rPr>
            </a:br>
            <a:r>
              <a:rPr lang="en-GB" sz="2800" b="1" dirty="0">
                <a:solidFill>
                  <a:schemeClr val="tx1"/>
                </a:solidFill>
                <a:latin typeface="Calibri" pitchFamily="34" charset="0"/>
                <a:cs typeface="Calibri" pitchFamily="34" charset="0"/>
              </a:rPr>
              <a:t>let's go ahead and present our data better by simply creating a new feature Date from the existing feature Date and Time.</a:t>
            </a:r>
          </a:p>
        </p:txBody>
      </p:sp>
      <p:sp>
        <p:nvSpPr>
          <p:cNvPr id="4" name="Slide Number Placeholder 3"/>
          <p:cNvSpPr>
            <a:spLocks noGrp="1"/>
          </p:cNvSpPr>
          <p:nvPr>
            <p:ph type="sldNum" sz="quarter" idx="15"/>
          </p:nvPr>
        </p:nvSpPr>
        <p:spPr/>
        <p:txBody>
          <a:bodyPr/>
          <a:lstStyle/>
          <a:p>
            <a:fld id="{25C9A868-CEF1-42F3-9AB2-DB42BB3FFBF2}" type="slidenum">
              <a:rPr lang="en-GB" smtClean="0"/>
              <a:t>9</a:t>
            </a:fld>
            <a:endParaRPr lang="en-GB"/>
          </a:p>
        </p:txBody>
      </p:sp>
      <p:pic>
        <p:nvPicPr>
          <p:cNvPr id="3074" name="Picture 2"/>
          <p:cNvPicPr>
            <a:picLocks noGrp="1" noChangeAspect="1" noChangeArrowheads="1"/>
          </p:cNvPicPr>
          <p:nvPr>
            <p:ph sz="quarter" idx="1"/>
          </p:nvPr>
        </p:nvPicPr>
        <p:blipFill>
          <a:blip r:embed="rId2"/>
          <a:srcRect/>
          <a:stretch>
            <a:fillRect/>
          </a:stretch>
        </p:blipFill>
        <p:spPr bwMode="auto">
          <a:xfrm>
            <a:off x="500034" y="3643314"/>
            <a:ext cx="7467600" cy="1643074"/>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0</TotalTime>
  <Words>2560</Words>
  <Application>Microsoft Office PowerPoint</Application>
  <PresentationFormat>On-screen Show (4:3)</PresentationFormat>
  <Paragraphs>229</Paragraphs>
  <Slides>55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Calibri</vt:lpstr>
      <vt:lpstr>Century Schoolbook</vt:lpstr>
      <vt:lpstr>Wingdings</vt:lpstr>
      <vt:lpstr>Wingdings 2</vt:lpstr>
      <vt:lpstr>Oriel</vt:lpstr>
      <vt:lpstr>Features Engineering For Machine Learning</vt:lpstr>
      <vt:lpstr>Contents</vt:lpstr>
      <vt:lpstr>What is Feature Engineering for Machine Learning?</vt:lpstr>
      <vt:lpstr>What is Feature Engineering for Machine Learning?</vt:lpstr>
      <vt:lpstr>Why is Feature Engineering important for Machine Learning?</vt:lpstr>
      <vt:lpstr>Say you have been provided the following data about candy orders:</vt:lpstr>
      <vt:lpstr>Why is Feature Engineering important for Machine Learning?</vt:lpstr>
      <vt:lpstr>Continue</vt:lpstr>
      <vt:lpstr>Now that you instinctively know what features would most likely contribute to your predictions,   let's go ahead and present our data better by simply creating a new feature Date from the existing feature Date and Time.</vt:lpstr>
      <vt:lpstr>a new feature Date from the existing feature Date and Time.</vt:lpstr>
      <vt:lpstr>Continue...</vt:lpstr>
      <vt:lpstr>With this, you could predict that it would be best to have your shelves stocked on the weekends!</vt:lpstr>
      <vt:lpstr>With this, you could predict that it would be best to have your shelves stocked on the weekends!</vt:lpstr>
      <vt:lpstr>Continue...</vt:lpstr>
      <vt:lpstr>Feature Engineering Techniques for Machine Learning -Deconstructing the ‘art’</vt:lpstr>
      <vt:lpstr>the following  feature engineering techniques are a must know:</vt:lpstr>
      <vt:lpstr>1) Imputation</vt:lpstr>
      <vt:lpstr>Continue...</vt:lpstr>
      <vt:lpstr>Continue...</vt:lpstr>
      <vt:lpstr>Continue...</vt:lpstr>
      <vt:lpstr>Continue...</vt:lpstr>
      <vt:lpstr>Continue...</vt:lpstr>
      <vt:lpstr>Continue...</vt:lpstr>
      <vt:lpstr>2) Discretization</vt:lpstr>
      <vt:lpstr>The grouping of data can be done as follows:</vt:lpstr>
      <vt:lpstr>The grouping of data can be done as follows:</vt:lpstr>
      <vt:lpstr>3) Categorical Encoding</vt:lpstr>
      <vt:lpstr>Continue...</vt:lpstr>
      <vt:lpstr>Besides OHE there are other methods of categorical encodings, such as</vt:lpstr>
      <vt:lpstr>4) Feature Splitting</vt:lpstr>
      <vt:lpstr>For instance, in this case, Date better contributes to the target function than Date and Time.</vt:lpstr>
      <vt:lpstr>5) Handling Outliers</vt:lpstr>
      <vt:lpstr>The various methods of handling outliers include:</vt:lpstr>
      <vt:lpstr>Continue...</vt:lpstr>
      <vt:lpstr>6) Variable Transformations </vt:lpstr>
      <vt:lpstr>7) Scaling  </vt:lpstr>
      <vt:lpstr>Continue...</vt:lpstr>
      <vt:lpstr>8) Creating Features</vt:lpstr>
      <vt:lpstr>Feature Engineering Python-A Sweet Takeaway!</vt:lpstr>
      <vt:lpstr>Let’s consider a simple price prediction problem for our candy sales data –</vt:lpstr>
      <vt:lpstr>Continue...</vt:lpstr>
      <vt:lpstr>Continue...</vt:lpstr>
      <vt:lpstr>Example....</vt:lpstr>
      <vt:lpstr>Continue...</vt:lpstr>
      <vt:lpstr>Let us start by trying to relate the length of the candy with the price. </vt:lpstr>
      <vt:lpstr>Continue...</vt:lpstr>
      <vt:lpstr>Continue...</vt:lpstr>
      <vt:lpstr>Continue...</vt:lpstr>
      <vt:lpstr>Continue...</vt:lpstr>
      <vt:lpstr>Continue...</vt:lpstr>
      <vt:lpstr>We now use this new feature Size to build a new simple linear regression model.</vt:lpstr>
      <vt:lpstr>Continue...</vt:lpstr>
      <vt:lpstr>Continue...</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Features Engineering For Machine Learning</dc:title>
  <dc:creator>Windows User</dc:creator>
  <cp:lastModifiedBy>Ronak Panchal</cp:lastModifiedBy>
  <cp:revision>6</cp:revision>
  <dcterms:created xsi:type="dcterms:W3CDTF">2022-09-13T22:53:20Z</dcterms:created>
  <dcterms:modified xsi:type="dcterms:W3CDTF">2022-09-19T17:28:09Z</dcterms:modified>
</cp:coreProperties>
</file>