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92" r:id="rId3"/>
    <p:sldId id="291" r:id="rId4"/>
    <p:sldId id="257" r:id="rId5"/>
    <p:sldId id="258" r:id="rId6"/>
    <p:sldId id="259" r:id="rId7"/>
    <p:sldId id="260" r:id="rId8"/>
    <p:sldId id="261" r:id="rId9"/>
    <p:sldId id="263" r:id="rId10"/>
    <p:sldId id="290" r:id="rId11"/>
    <p:sldId id="265" r:id="rId12"/>
    <p:sldId id="266" r:id="rId13"/>
    <p:sldId id="264" r:id="rId14"/>
    <p:sldId id="267" r:id="rId15"/>
    <p:sldId id="268" r:id="rId16"/>
    <p:sldId id="269" r:id="rId17"/>
    <p:sldId id="270" r:id="rId18"/>
    <p:sldId id="287" r:id="rId19"/>
    <p:sldId id="271" r:id="rId20"/>
    <p:sldId id="274" r:id="rId21"/>
    <p:sldId id="275" r:id="rId22"/>
    <p:sldId id="277" r:id="rId23"/>
    <p:sldId id="288" r:id="rId24"/>
    <p:sldId id="276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2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0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025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04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9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79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4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2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40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23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6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4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9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9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40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D7169-40B8-4343-A7C6-2124954626F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606C78-EA5E-42D0-8C5A-26BC884B8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3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rronakpanchal.wordpres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rronakpanchal.wordpress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aylorotwe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BEDE-98EC-BFE3-3046-F75FE72C0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65" y="3752681"/>
            <a:ext cx="8288032" cy="109631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dirty="0"/>
              <a:t>Laravel Framework </a:t>
            </a:r>
            <a:br>
              <a:rPr lang="en-GB" sz="4800" dirty="0"/>
            </a:br>
            <a:r>
              <a:rPr lang="en-GB" sz="4800" dirty="0"/>
              <a:t>&amp; </a:t>
            </a:r>
            <a:br>
              <a:rPr lang="en-GB" sz="4800" dirty="0"/>
            </a:br>
            <a:r>
              <a:rPr lang="en-GB" sz="4800" dirty="0"/>
              <a:t>Career Opportunities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87F8C66-3594-A080-68D1-CD34CCD63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12" y="249776"/>
            <a:ext cx="3748326" cy="2717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655278-561E-6014-64AF-F0EDED5377E5}"/>
              </a:ext>
            </a:extLst>
          </p:cNvPr>
          <p:cNvSpPr txBox="1"/>
          <p:nvPr/>
        </p:nvSpPr>
        <p:spPr>
          <a:xfrm>
            <a:off x="4021911" y="5315561"/>
            <a:ext cx="521762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Dr. Ronak Panchal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Ph.D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in Computer Science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IT Project Manager, Cognizant, Pune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Website blog: </a:t>
            </a:r>
            <a:r>
              <a:rPr lang="en-US" sz="1600" dirty="0">
                <a:hlinkClick r:id="rId3"/>
              </a:rPr>
              <a:t>http://drronakpanchal.wordpress.com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311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323B67D-CF27-60AB-38B9-0F6D5949BA78}"/>
              </a:ext>
            </a:extLst>
          </p:cNvPr>
          <p:cNvSpPr txBox="1">
            <a:spLocks/>
          </p:cNvSpPr>
          <p:nvPr/>
        </p:nvSpPr>
        <p:spPr>
          <a:xfrm>
            <a:off x="1115788" y="353003"/>
            <a:ext cx="568622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200" dirty="0"/>
              <a:t>Laravel 5.8 Requirement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252353D-BB26-B4D8-C195-2F4BDD484087}"/>
              </a:ext>
            </a:extLst>
          </p:cNvPr>
          <p:cNvSpPr txBox="1">
            <a:spLocks/>
          </p:cNvSpPr>
          <p:nvPr/>
        </p:nvSpPr>
        <p:spPr>
          <a:xfrm>
            <a:off x="1761018" y="1260111"/>
            <a:ext cx="10655660" cy="1522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700" b="1" dirty="0"/>
              <a:t>Server Requirements:</a:t>
            </a:r>
          </a:p>
          <a:p>
            <a:pPr algn="just"/>
            <a:r>
              <a:rPr lang="en-GB" sz="1700" b="1" dirty="0"/>
              <a:t>Composer Software</a:t>
            </a:r>
          </a:p>
          <a:p>
            <a:pPr marL="0" indent="0" algn="just">
              <a:buNone/>
            </a:pPr>
            <a:endParaRPr lang="en-GB" sz="1500" b="1" dirty="0"/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sz="1500" dirty="0"/>
              <a:t>   </a:t>
            </a:r>
            <a:r>
              <a:rPr lang="en-GB" dirty="0"/>
              <a:t>PHP &gt;= 7.1.3</a:t>
            </a: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dirty="0"/>
              <a:t>   OpenSSL PHP Extension</a:t>
            </a: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dirty="0"/>
              <a:t>   PDO PHP Extension</a:t>
            </a: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dirty="0"/>
              <a:t>   </a:t>
            </a:r>
            <a:r>
              <a:rPr lang="en-GB" dirty="0" err="1"/>
              <a:t>Mbstring</a:t>
            </a:r>
            <a:r>
              <a:rPr lang="en-GB" dirty="0"/>
              <a:t> PHP Extension</a:t>
            </a: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dirty="0"/>
              <a:t>   Tokenizer PHP Extension</a:t>
            </a: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dirty="0"/>
              <a:t>   XML PHP Extension</a:t>
            </a: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dirty="0"/>
              <a:t>   </a:t>
            </a:r>
            <a:r>
              <a:rPr lang="en-GB" dirty="0" err="1"/>
              <a:t>Ctype</a:t>
            </a:r>
            <a:r>
              <a:rPr lang="en-GB" dirty="0"/>
              <a:t> PHP Extension</a:t>
            </a: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dirty="0"/>
              <a:t>   JSON PHP Extension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659E7CF-1054-0489-ACDF-F7F112BFD886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</p:spTree>
    <p:extLst>
      <p:ext uri="{BB962C8B-B14F-4D97-AF65-F5344CB8AC3E}">
        <p14:creationId xmlns:p14="http://schemas.microsoft.com/office/powerpoint/2010/main" val="299265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323B67D-CF27-60AB-38B9-0F6D5949BA78}"/>
              </a:ext>
            </a:extLst>
          </p:cNvPr>
          <p:cNvSpPr txBox="1">
            <a:spLocks/>
          </p:cNvSpPr>
          <p:nvPr/>
        </p:nvSpPr>
        <p:spPr>
          <a:xfrm>
            <a:off x="1115788" y="390326"/>
            <a:ext cx="5257020" cy="7343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200" dirty="0"/>
              <a:t>Laravel 6 Requirement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252353D-BB26-B4D8-C195-2F4BDD484087}"/>
              </a:ext>
            </a:extLst>
          </p:cNvPr>
          <p:cNvSpPr txBox="1">
            <a:spLocks/>
          </p:cNvSpPr>
          <p:nvPr/>
        </p:nvSpPr>
        <p:spPr>
          <a:xfrm>
            <a:off x="1761018" y="1362549"/>
            <a:ext cx="10655660" cy="1522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700" b="1" dirty="0"/>
              <a:t>Server Requirements:</a:t>
            </a:r>
          </a:p>
          <a:p>
            <a:pPr algn="just"/>
            <a:r>
              <a:rPr lang="en-GB" sz="1700" b="1" dirty="0"/>
              <a:t>Composer Software</a:t>
            </a:r>
          </a:p>
          <a:p>
            <a:pPr marL="0" indent="0" algn="just">
              <a:buNone/>
            </a:pPr>
            <a:endParaRPr lang="en-GB" sz="1500" b="1" dirty="0"/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dirty="0"/>
              <a:t>   PHP &gt;= 7.2</a:t>
            </a: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dirty="0"/>
              <a:t>   OpenSSL PHP Extension</a:t>
            </a: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dirty="0"/>
              <a:t>   PDO PHP Extension</a:t>
            </a: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dirty="0"/>
              <a:t>   </a:t>
            </a:r>
            <a:r>
              <a:rPr lang="en-GB" dirty="0" err="1"/>
              <a:t>Mbstring</a:t>
            </a:r>
            <a:r>
              <a:rPr lang="en-GB" dirty="0"/>
              <a:t> PHP Extension</a:t>
            </a: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dirty="0"/>
              <a:t>   Tokenizer PHP Extension</a:t>
            </a: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dirty="0"/>
              <a:t>   XML PHP Extension</a:t>
            </a: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dirty="0"/>
              <a:t>   </a:t>
            </a:r>
            <a:r>
              <a:rPr lang="en-GB" dirty="0" err="1"/>
              <a:t>Ctype</a:t>
            </a:r>
            <a:r>
              <a:rPr lang="en-GB" dirty="0"/>
              <a:t> PHP Extension</a:t>
            </a: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dirty="0"/>
              <a:t>   JSON PHP Extension</a:t>
            </a:r>
          </a:p>
          <a:p>
            <a:pPr marL="685800" lvl="1" algn="just">
              <a:buFont typeface="Wingdings" panose="05000000000000000000" pitchFamily="2" charset="2"/>
              <a:buChar char="§"/>
            </a:pPr>
            <a:r>
              <a:rPr lang="en-GB" dirty="0"/>
              <a:t>   Note : to enable this extension </a:t>
            </a:r>
            <a:r>
              <a:rPr lang="en-GB" dirty="0" err="1"/>
              <a:t>goto</a:t>
            </a:r>
            <a:r>
              <a:rPr lang="en-GB" dirty="0"/>
              <a:t> c:/xampp/php/php.ini</a:t>
            </a:r>
          </a:p>
          <a:p>
            <a:pPr marL="685800" lvl="1" algn="just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E1889DF-050F-6C7F-A682-356F4A5F73C3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</p:spTree>
    <p:extLst>
      <p:ext uri="{BB962C8B-B14F-4D97-AF65-F5344CB8AC3E}">
        <p14:creationId xmlns:p14="http://schemas.microsoft.com/office/powerpoint/2010/main" val="77903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E4B7-F3BC-BBB3-BE87-6FF6A974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37" y="407583"/>
            <a:ext cx="8596668" cy="524992"/>
          </a:xfrm>
        </p:spPr>
        <p:txBody>
          <a:bodyPr>
            <a:normAutofit fontScale="90000"/>
          </a:bodyPr>
          <a:lstStyle/>
          <a:p>
            <a:r>
              <a:rPr lang="en-GB" dirty="0"/>
              <a:t>Version of Laravel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0CADFB-4933-ACB7-B84A-48829FC1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3" y="1043996"/>
            <a:ext cx="5537548" cy="4622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DACD-C767-8C4F-2FDC-5BD350BC0344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FFF087-638E-EF6A-D558-4FDB974DC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5" t="35201" r="43691" b="19542"/>
          <a:stretch/>
        </p:blipFill>
        <p:spPr>
          <a:xfrm>
            <a:off x="6794154" y="1865149"/>
            <a:ext cx="5104406" cy="26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9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97095C-875C-BB86-A4C9-5339277C3C96}"/>
              </a:ext>
            </a:extLst>
          </p:cNvPr>
          <p:cNvSpPr txBox="1">
            <a:spLocks/>
          </p:cNvSpPr>
          <p:nvPr/>
        </p:nvSpPr>
        <p:spPr>
          <a:xfrm>
            <a:off x="2500444" y="396316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800" dirty="0"/>
              <a:t>Laravel Installation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FBA851-4E9F-CA7C-965D-74E1BD89E51D}"/>
              </a:ext>
            </a:extLst>
          </p:cNvPr>
          <p:cNvSpPr txBox="1">
            <a:spLocks/>
          </p:cNvSpPr>
          <p:nvPr/>
        </p:nvSpPr>
        <p:spPr>
          <a:xfrm>
            <a:off x="328550" y="6239587"/>
            <a:ext cx="8288032" cy="46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#Laravel Notes</a:t>
            </a:r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BD45A6E-E728-AFB6-19F4-96A187FDD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27" y="269028"/>
            <a:ext cx="4550965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6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8C13CC2-B0DE-BB06-E9BC-59C0B0CA52DE}"/>
              </a:ext>
            </a:extLst>
          </p:cNvPr>
          <p:cNvSpPr txBox="1">
            <a:spLocks/>
          </p:cNvSpPr>
          <p:nvPr/>
        </p:nvSpPr>
        <p:spPr>
          <a:xfrm>
            <a:off x="2755604" y="2343290"/>
            <a:ext cx="7523388" cy="9795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4500" dirty="0"/>
              <a:t>How To Install Laravel ?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2C3B22B-AF3E-2D6E-984E-38871D4D2CBD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</p:spTree>
    <p:extLst>
      <p:ext uri="{BB962C8B-B14F-4D97-AF65-F5344CB8AC3E}">
        <p14:creationId xmlns:p14="http://schemas.microsoft.com/office/powerpoint/2010/main" val="47905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57054DE-05E8-D969-9613-0A10979B5979}"/>
              </a:ext>
            </a:extLst>
          </p:cNvPr>
          <p:cNvSpPr txBox="1">
            <a:spLocks/>
          </p:cNvSpPr>
          <p:nvPr/>
        </p:nvSpPr>
        <p:spPr>
          <a:xfrm>
            <a:off x="1106458" y="242424"/>
            <a:ext cx="478115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000" dirty="0"/>
              <a:t>What is Composer ?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4BA22EA-609E-AC63-E0E4-3EE7224EA054}"/>
              </a:ext>
            </a:extLst>
          </p:cNvPr>
          <p:cNvSpPr txBox="1">
            <a:spLocks/>
          </p:cNvSpPr>
          <p:nvPr/>
        </p:nvSpPr>
        <p:spPr>
          <a:xfrm>
            <a:off x="1941341" y="1381273"/>
            <a:ext cx="8626420" cy="388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GB" sz="1900" dirty="0"/>
              <a:t>Composer is a tool for dependency management in PHP. It allows you to declare the libraries your project depends on and it will manage (install/update) them for you.</a:t>
            </a:r>
          </a:p>
          <a:p>
            <a:pPr algn="just">
              <a:lnSpc>
                <a:spcPct val="150000"/>
              </a:lnSpc>
            </a:pPr>
            <a:r>
              <a:rPr lang="en-GB" sz="1900" dirty="0"/>
              <a:t>This means that Composer will pull in all the required libraries, dependencies and manage them all in one place.</a:t>
            </a:r>
          </a:p>
          <a:p>
            <a:pPr algn="just">
              <a:lnSpc>
                <a:spcPct val="150000"/>
              </a:lnSpc>
            </a:pPr>
            <a:r>
              <a:rPr lang="en-GB" sz="1900" dirty="0"/>
              <a:t>This kind of management for dependencies in a project is not a new concept, and in fact, much of Composer is actually inspired from </a:t>
            </a:r>
            <a:r>
              <a:rPr lang="en-GB" sz="1900" dirty="0" err="1"/>
              <a:t>npm</a:t>
            </a:r>
            <a:r>
              <a:rPr lang="en-GB" sz="1900" dirty="0"/>
              <a:t> from Node.js and </a:t>
            </a:r>
            <a:r>
              <a:rPr lang="en-GB" sz="1900" dirty="0" err="1"/>
              <a:t>Bundlerfrom</a:t>
            </a:r>
            <a:r>
              <a:rPr lang="en-GB" sz="1900" dirty="0"/>
              <a:t> Ruby.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4070436-B780-A2F9-1376-38BFF8F9EE5D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</p:spTree>
    <p:extLst>
      <p:ext uri="{BB962C8B-B14F-4D97-AF65-F5344CB8AC3E}">
        <p14:creationId xmlns:p14="http://schemas.microsoft.com/office/powerpoint/2010/main" val="244609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57054DE-05E8-D969-9613-0A10979B5979}"/>
              </a:ext>
            </a:extLst>
          </p:cNvPr>
          <p:cNvSpPr txBox="1">
            <a:spLocks/>
          </p:cNvSpPr>
          <p:nvPr/>
        </p:nvSpPr>
        <p:spPr>
          <a:xfrm>
            <a:off x="1106457" y="242424"/>
            <a:ext cx="8345453" cy="7343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000" dirty="0"/>
              <a:t>Composer Solve The Following Problems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4BA22EA-609E-AC63-E0E4-3EE7224EA054}"/>
              </a:ext>
            </a:extLst>
          </p:cNvPr>
          <p:cNvSpPr txBox="1">
            <a:spLocks/>
          </p:cNvSpPr>
          <p:nvPr/>
        </p:nvSpPr>
        <p:spPr>
          <a:xfrm>
            <a:off x="2176099" y="1310213"/>
            <a:ext cx="9377366" cy="1522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GB" dirty="0"/>
              <a:t>dependency resolution for PHP packages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auto loading solution for PHP packages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keeping all packages updated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AD0251-1505-2A5B-0105-F3E8122E278D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</p:spTree>
    <p:extLst>
      <p:ext uri="{BB962C8B-B14F-4D97-AF65-F5344CB8AC3E}">
        <p14:creationId xmlns:p14="http://schemas.microsoft.com/office/powerpoint/2010/main" val="85388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43B0C14-CA66-DE0F-7DA1-D26B4B4A3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82" y="997178"/>
            <a:ext cx="8646478" cy="4863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523AE-B577-F22C-F8E8-6FC76FD8CE92}"/>
              </a:ext>
            </a:extLst>
          </p:cNvPr>
          <p:cNvSpPr txBox="1">
            <a:spLocks/>
          </p:cNvSpPr>
          <p:nvPr/>
        </p:nvSpPr>
        <p:spPr>
          <a:xfrm>
            <a:off x="1106457" y="242424"/>
            <a:ext cx="6255395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100" dirty="0"/>
              <a:t>Install composer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C5EE-D582-AE9D-25A5-1AAD77D04E55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</p:spTree>
    <p:extLst>
      <p:ext uri="{BB962C8B-B14F-4D97-AF65-F5344CB8AC3E}">
        <p14:creationId xmlns:p14="http://schemas.microsoft.com/office/powerpoint/2010/main" val="255528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23AE-B577-F22C-F8E8-6FC76FD8CE92}"/>
              </a:ext>
            </a:extLst>
          </p:cNvPr>
          <p:cNvSpPr txBox="1">
            <a:spLocks/>
          </p:cNvSpPr>
          <p:nvPr/>
        </p:nvSpPr>
        <p:spPr>
          <a:xfrm>
            <a:off x="1106457" y="242424"/>
            <a:ext cx="6255395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100" dirty="0"/>
              <a:t>Install composer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C5EE-D582-AE9D-25A5-1AAD77D04E55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FE5AD1-CCD1-DEF7-B083-238000C60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98" y="1033462"/>
            <a:ext cx="8796868" cy="4948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09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4F7B631-9966-A0F4-9872-3170F60A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47" y="929423"/>
            <a:ext cx="6530906" cy="499915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38B76EF-6BAE-0842-D21D-987B5EA7FBCD}"/>
              </a:ext>
            </a:extLst>
          </p:cNvPr>
          <p:cNvSpPr txBox="1">
            <a:spLocks/>
          </p:cNvSpPr>
          <p:nvPr/>
        </p:nvSpPr>
        <p:spPr>
          <a:xfrm>
            <a:off x="1106457" y="242424"/>
            <a:ext cx="6255395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100" dirty="0"/>
              <a:t>Install composer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FA6F374-DBCC-6F76-158E-F7EE9ADDBEB6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</p:spTree>
    <p:extLst>
      <p:ext uri="{BB962C8B-B14F-4D97-AF65-F5344CB8AC3E}">
        <p14:creationId xmlns:p14="http://schemas.microsoft.com/office/powerpoint/2010/main" val="264258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BEDE-98EC-BFE3-3046-F75FE72C0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0444" y="396316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Hello Laravel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87F8C66-3594-A080-68D1-CD34CCD63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27" y="269028"/>
            <a:ext cx="4550965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83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85D0CC7-7D5B-28B0-8A14-7501A9B06446}"/>
              </a:ext>
            </a:extLst>
          </p:cNvPr>
          <p:cNvSpPr txBox="1">
            <a:spLocks/>
          </p:cNvSpPr>
          <p:nvPr/>
        </p:nvSpPr>
        <p:spPr>
          <a:xfrm>
            <a:off x="1106457" y="242424"/>
            <a:ext cx="6255395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100" dirty="0"/>
              <a:t>Install composer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4CD130-678E-75FC-B809-F8F3D610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29" y="898941"/>
            <a:ext cx="6469941" cy="5060118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0AF3D00-6C82-1262-B8BF-F3005DD2AA62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</p:spTree>
    <p:extLst>
      <p:ext uri="{BB962C8B-B14F-4D97-AF65-F5344CB8AC3E}">
        <p14:creationId xmlns:p14="http://schemas.microsoft.com/office/powerpoint/2010/main" val="3568628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590C78B-2F38-8C1C-E427-EA613ED5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58" y="1279974"/>
            <a:ext cx="5342083" cy="429805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1A28C51-791A-6BDC-BFD2-3316025B0EBE}"/>
              </a:ext>
            </a:extLst>
          </p:cNvPr>
          <p:cNvSpPr txBox="1">
            <a:spLocks/>
          </p:cNvSpPr>
          <p:nvPr/>
        </p:nvSpPr>
        <p:spPr>
          <a:xfrm>
            <a:off x="1106457" y="242424"/>
            <a:ext cx="6255395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100" dirty="0"/>
              <a:t>Install XAMPP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3715AD5-C61E-7D22-00F4-20BF4677B71F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</p:spTree>
    <p:extLst>
      <p:ext uri="{BB962C8B-B14F-4D97-AF65-F5344CB8AC3E}">
        <p14:creationId xmlns:p14="http://schemas.microsoft.com/office/powerpoint/2010/main" val="4288004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1A28C51-791A-6BDC-BFD2-3316025B0EBE}"/>
              </a:ext>
            </a:extLst>
          </p:cNvPr>
          <p:cNvSpPr txBox="1">
            <a:spLocks/>
          </p:cNvSpPr>
          <p:nvPr/>
        </p:nvSpPr>
        <p:spPr>
          <a:xfrm>
            <a:off x="1106457" y="242424"/>
            <a:ext cx="6255395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100" dirty="0"/>
              <a:t>Testing command</a:t>
            </a:r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AB50859-BBF5-8E5B-C6EB-68527FBAB425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1AC459-BEAE-5632-8A29-9BF8CCCC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97" y="1483891"/>
            <a:ext cx="6698501" cy="3602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9762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1A28C51-791A-6BDC-BFD2-3316025B0EBE}"/>
              </a:ext>
            </a:extLst>
          </p:cNvPr>
          <p:cNvSpPr txBox="1">
            <a:spLocks/>
          </p:cNvSpPr>
          <p:nvPr/>
        </p:nvSpPr>
        <p:spPr>
          <a:xfrm>
            <a:off x="1106457" y="242424"/>
            <a:ext cx="6255395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100" dirty="0"/>
              <a:t>Testing command</a:t>
            </a:r>
            <a:endParaRPr lang="en-GB" dirty="0"/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EA8C45DD-8D03-88A5-5B55-E2FD21625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10" y="1057275"/>
            <a:ext cx="8602134" cy="483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AB50859-BBF5-8E5B-C6EB-68527FBAB425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</p:spTree>
    <p:extLst>
      <p:ext uri="{BB962C8B-B14F-4D97-AF65-F5344CB8AC3E}">
        <p14:creationId xmlns:p14="http://schemas.microsoft.com/office/powerpoint/2010/main" val="3012665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C8880EC-E760-1A7C-A101-3E755CBA2718}"/>
              </a:ext>
            </a:extLst>
          </p:cNvPr>
          <p:cNvSpPr txBox="1">
            <a:spLocks/>
          </p:cNvSpPr>
          <p:nvPr/>
        </p:nvSpPr>
        <p:spPr>
          <a:xfrm>
            <a:off x="1106457" y="504546"/>
            <a:ext cx="6829229" cy="7343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000" dirty="0"/>
              <a:t>Composer Command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19D7DC2-5E66-9EDD-8E24-FFD21CE0E859}"/>
              </a:ext>
            </a:extLst>
          </p:cNvPr>
          <p:cNvSpPr txBox="1">
            <a:spLocks/>
          </p:cNvSpPr>
          <p:nvPr/>
        </p:nvSpPr>
        <p:spPr>
          <a:xfrm>
            <a:off x="2215427" y="1418401"/>
            <a:ext cx="9377366" cy="1522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GB" b="1" dirty="0"/>
              <a:t> Open CMD: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GB" u="sng" dirty="0"/>
              <a:t>Syntax 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b="1" dirty="0"/>
              <a:t>Composer create-project </a:t>
            </a:r>
            <a:r>
              <a:rPr lang="en-GB" b="1" dirty="0" err="1"/>
              <a:t>vendorname</a:t>
            </a:r>
            <a:r>
              <a:rPr lang="en-GB" b="1" dirty="0"/>
              <a:t>/</a:t>
            </a:r>
            <a:r>
              <a:rPr lang="en-GB" b="1" dirty="0" err="1"/>
              <a:t>packagename</a:t>
            </a:r>
            <a:r>
              <a:rPr lang="en-GB" b="1" dirty="0"/>
              <a:t> </a:t>
            </a:r>
            <a:r>
              <a:rPr lang="en-GB" b="1" dirty="0" err="1"/>
              <a:t>projectname</a:t>
            </a:r>
            <a:endParaRPr lang="en-GB" b="1" dirty="0"/>
          </a:p>
          <a:p>
            <a:pPr algn="just">
              <a:lnSpc>
                <a:spcPct val="150000"/>
              </a:lnSpc>
            </a:pPr>
            <a:endParaRPr lang="en-GB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GB" u="sng" dirty="0"/>
              <a:t>Example 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b="1" dirty="0"/>
              <a:t>composer create-project </a:t>
            </a:r>
            <a:r>
              <a:rPr lang="en-GB" b="1" dirty="0" err="1"/>
              <a:t>laravel</a:t>
            </a:r>
            <a:r>
              <a:rPr lang="en-GB" b="1" dirty="0"/>
              <a:t>/</a:t>
            </a:r>
            <a:r>
              <a:rPr lang="en-GB" b="1" dirty="0" err="1"/>
              <a:t>laravel</a:t>
            </a:r>
            <a:r>
              <a:rPr lang="en-GB" b="1" dirty="0"/>
              <a:t> test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2ED7-B793-6212-B57B-280F065B778D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</p:spTree>
    <p:extLst>
      <p:ext uri="{BB962C8B-B14F-4D97-AF65-F5344CB8AC3E}">
        <p14:creationId xmlns:p14="http://schemas.microsoft.com/office/powerpoint/2010/main" val="1388835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C8880EC-E760-1A7C-A101-3E755CBA2718}"/>
              </a:ext>
            </a:extLst>
          </p:cNvPr>
          <p:cNvSpPr txBox="1">
            <a:spLocks/>
          </p:cNvSpPr>
          <p:nvPr/>
        </p:nvSpPr>
        <p:spPr>
          <a:xfrm>
            <a:off x="1237085" y="220796"/>
            <a:ext cx="6829229" cy="7343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500" dirty="0"/>
              <a:t>Laravel Download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2ED7-B793-6212-B57B-280F065B778D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E9D9E3-CBCD-7D55-1DB4-A0846D1E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519" y="609600"/>
            <a:ext cx="7294590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41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C8880EC-E760-1A7C-A101-3E755CBA2718}"/>
              </a:ext>
            </a:extLst>
          </p:cNvPr>
          <p:cNvSpPr txBox="1">
            <a:spLocks/>
          </p:cNvSpPr>
          <p:nvPr/>
        </p:nvSpPr>
        <p:spPr>
          <a:xfrm>
            <a:off x="1237085" y="220796"/>
            <a:ext cx="6829229" cy="7343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500" dirty="0"/>
              <a:t>New Blog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2ED7-B793-6212-B57B-280F065B778D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007836-9AB6-62E4-CB42-61774FD1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43" y="690873"/>
            <a:ext cx="7025950" cy="56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89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C8880EC-E760-1A7C-A101-3E755CBA2718}"/>
              </a:ext>
            </a:extLst>
          </p:cNvPr>
          <p:cNvSpPr txBox="1">
            <a:spLocks/>
          </p:cNvSpPr>
          <p:nvPr/>
        </p:nvSpPr>
        <p:spPr>
          <a:xfrm>
            <a:off x="1237085" y="220796"/>
            <a:ext cx="6829229" cy="7343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500" dirty="0"/>
              <a:t>Download Laravel in Local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2ED7-B793-6212-B57B-280F065B778D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1D55AC-3DA0-6650-5B4B-D9B9FF7B8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965" y="1439995"/>
            <a:ext cx="7336573" cy="3978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244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C8880EC-E760-1A7C-A101-3E755CBA2718}"/>
              </a:ext>
            </a:extLst>
          </p:cNvPr>
          <p:cNvSpPr txBox="1">
            <a:spLocks/>
          </p:cNvSpPr>
          <p:nvPr/>
        </p:nvSpPr>
        <p:spPr>
          <a:xfrm>
            <a:off x="1237085" y="220796"/>
            <a:ext cx="6829229" cy="7343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500" dirty="0"/>
              <a:t>Downloading….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2ED7-B793-6212-B57B-280F065B778D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E3C588-E2A8-6AFF-BA61-86E58B9A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75" y="1326659"/>
            <a:ext cx="6941062" cy="4204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9295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2ED7-B793-6212-B57B-280F065B778D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4B79F6-C30B-2704-92C5-4BCB47E9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51" y="1420311"/>
            <a:ext cx="9244109" cy="4017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0230D72D-BF0C-8C86-4E42-67609497B792}"/>
              </a:ext>
            </a:extLst>
          </p:cNvPr>
          <p:cNvSpPr txBox="1">
            <a:spLocks/>
          </p:cNvSpPr>
          <p:nvPr/>
        </p:nvSpPr>
        <p:spPr>
          <a:xfrm>
            <a:off x="1237085" y="220796"/>
            <a:ext cx="6829229" cy="7343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500" dirty="0"/>
              <a:t>Installing….</a:t>
            </a:r>
          </a:p>
        </p:txBody>
      </p:sp>
    </p:spTree>
    <p:extLst>
      <p:ext uri="{BB962C8B-B14F-4D97-AF65-F5344CB8AC3E}">
        <p14:creationId xmlns:p14="http://schemas.microsoft.com/office/powerpoint/2010/main" val="338896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D334-3027-4C5B-9EEA-CCB486F5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Laravel Framework?</a:t>
            </a:r>
            <a:endParaRPr lang="en-IN" dirty="0"/>
          </a:p>
        </p:txBody>
      </p:sp>
      <p:pic>
        <p:nvPicPr>
          <p:cNvPr id="4" name="Picture 4" descr="My Little Pony Friendship is Magic">
            <a:extLst>
              <a:ext uri="{FF2B5EF4-FFF2-40B4-BE49-F238E27FC236}">
                <a16:creationId xmlns:a16="http://schemas.microsoft.com/office/drawing/2014/main" id="{F459983B-567E-212F-25C5-EABA65A5F79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3" y="1930400"/>
            <a:ext cx="7816636" cy="470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600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C8880EC-E760-1A7C-A101-3E755CBA2718}"/>
              </a:ext>
            </a:extLst>
          </p:cNvPr>
          <p:cNvSpPr txBox="1">
            <a:spLocks/>
          </p:cNvSpPr>
          <p:nvPr/>
        </p:nvSpPr>
        <p:spPr>
          <a:xfrm>
            <a:off x="1237085" y="220796"/>
            <a:ext cx="6829229" cy="7343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2500" dirty="0"/>
              <a:t>Navigate to </a:t>
            </a:r>
            <a:r>
              <a:rPr lang="en-GB" sz="2500" dirty="0" err="1"/>
              <a:t>Htdocs</a:t>
            </a:r>
            <a:r>
              <a:rPr lang="en-GB" sz="2500" dirty="0"/>
              <a:t> Create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2ED7-B793-6212-B57B-280F065B778D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F4222B-6510-C063-C1DC-CFA9BE27E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47" y="1175943"/>
            <a:ext cx="8370286" cy="4562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4372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2ED7-B793-6212-B57B-280F065B778D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E0BD63-CA3B-9DB2-2393-CF58DA7F7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073" y="960891"/>
            <a:ext cx="8407843" cy="4320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178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2ED7-B793-6212-B57B-280F065B778D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B4D96E-D857-33C0-5646-9EF094A8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99" y="364856"/>
            <a:ext cx="5658119" cy="5731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963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actice GIFs | Tenor">
            <a:extLst>
              <a:ext uri="{FF2B5EF4-FFF2-40B4-BE49-F238E27FC236}">
                <a16:creationId xmlns:a16="http://schemas.microsoft.com/office/drawing/2014/main" id="{8C60FD9E-759D-5E11-BA94-87EC7F84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900" y="1885064"/>
            <a:ext cx="5698156" cy="497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CF3D8D-8900-4AEF-AC66-EF92CB40E90A}"/>
              </a:ext>
            </a:extLst>
          </p:cNvPr>
          <p:cNvSpPr txBox="1"/>
          <p:nvPr/>
        </p:nvSpPr>
        <p:spPr>
          <a:xfrm>
            <a:off x="1051964" y="292185"/>
            <a:ext cx="916288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time to do practical….!</a:t>
            </a:r>
          </a:p>
          <a:p>
            <a:pPr algn="ctr"/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our hand dirty with coding…!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75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2F6CD1-EE71-4956-9157-2B2592AC67AC}"/>
              </a:ext>
            </a:extLst>
          </p:cNvPr>
          <p:cNvSpPr txBox="1"/>
          <p:nvPr/>
        </p:nvSpPr>
        <p:spPr>
          <a:xfrm>
            <a:off x="1181437" y="688695"/>
            <a:ext cx="9162881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5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&amp; Answer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https://drronakpanchal.wordpress.com/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+919898257016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dr.ronak.k.Panchal@gmail.com</a:t>
            </a: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4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362D-37D1-AE99-5183-368F117E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400" y="579208"/>
            <a:ext cx="3962398" cy="734351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dirty="0"/>
              <a:t>What is Laravel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CF38-1AB3-BF6F-C8D3-BC08BBBE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018" y="1509769"/>
            <a:ext cx="9147142" cy="15228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GB" sz="1900" b="1" dirty="0"/>
              <a:t>Laravel</a:t>
            </a:r>
            <a:r>
              <a:rPr lang="en-GB" dirty="0"/>
              <a:t> is a free, open-source PHP web framework created by </a:t>
            </a:r>
            <a:r>
              <a:rPr lang="en-GB" sz="1900" b="1" dirty="0"/>
              <a:t>Taylor Otwell </a:t>
            </a:r>
            <a:r>
              <a:rPr lang="en-GB" dirty="0"/>
              <a:t>and intended for the development of web applications following the model-view-controller (MVC) architectural pattern.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84CAE-DABF-8A9B-648F-48B27813B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303" y="2525596"/>
            <a:ext cx="6734175" cy="33623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AD592F-23DD-4A40-F62E-AB253345643F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</p:spTree>
    <p:extLst>
      <p:ext uri="{BB962C8B-B14F-4D97-AF65-F5344CB8AC3E}">
        <p14:creationId xmlns:p14="http://schemas.microsoft.com/office/powerpoint/2010/main" val="297667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4D495B3-36B3-E355-9823-36ED47E76B5E}"/>
              </a:ext>
            </a:extLst>
          </p:cNvPr>
          <p:cNvSpPr txBox="1">
            <a:spLocks/>
          </p:cNvSpPr>
          <p:nvPr/>
        </p:nvSpPr>
        <p:spPr>
          <a:xfrm>
            <a:off x="1302400" y="579208"/>
            <a:ext cx="396239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dirty="0"/>
              <a:t>How MVC Work 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A9F1391-F535-14DF-E03E-6F032AD1C365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B319-F0F7-F4FB-05F9-3AFA810E4A60}"/>
              </a:ext>
            </a:extLst>
          </p:cNvPr>
          <p:cNvSpPr txBox="1">
            <a:spLocks/>
          </p:cNvSpPr>
          <p:nvPr/>
        </p:nvSpPr>
        <p:spPr>
          <a:xfrm>
            <a:off x="842596" y="1778567"/>
            <a:ext cx="10015901" cy="1975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900" dirty="0"/>
              <a:t>Model: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1900" dirty="0"/>
              <a:t>  Mode is a class that maps to the data relation (table)</a:t>
            </a:r>
          </a:p>
          <a:p>
            <a:pPr algn="just"/>
            <a:r>
              <a:rPr lang="en-GB" sz="1900" dirty="0"/>
              <a:t>View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1900" dirty="0"/>
              <a:t>View will be represent HTML Code</a:t>
            </a:r>
          </a:p>
          <a:p>
            <a:pPr algn="just"/>
            <a:r>
              <a:rPr lang="en-GB" sz="1900" dirty="0"/>
              <a:t>Controller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1900" dirty="0"/>
              <a:t>  Where Logic code will be placed.</a:t>
            </a:r>
          </a:p>
        </p:txBody>
      </p:sp>
    </p:spTree>
    <p:extLst>
      <p:ext uri="{BB962C8B-B14F-4D97-AF65-F5344CB8AC3E}">
        <p14:creationId xmlns:p14="http://schemas.microsoft.com/office/powerpoint/2010/main" val="34811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97BBF89-CB2F-3A27-56B3-90949BD14A93}"/>
              </a:ext>
            </a:extLst>
          </p:cNvPr>
          <p:cNvSpPr txBox="1">
            <a:spLocks/>
          </p:cNvSpPr>
          <p:nvPr/>
        </p:nvSpPr>
        <p:spPr>
          <a:xfrm>
            <a:off x="1176084" y="656210"/>
            <a:ext cx="396239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dirty="0"/>
              <a:t>How MVC Work 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B8BD0CA-115E-203C-07F1-D7A5979C7C59}"/>
              </a:ext>
            </a:extLst>
          </p:cNvPr>
          <p:cNvSpPr txBox="1">
            <a:spLocks/>
          </p:cNvSpPr>
          <p:nvPr/>
        </p:nvSpPr>
        <p:spPr>
          <a:xfrm>
            <a:off x="842597" y="1778568"/>
            <a:ext cx="4629372" cy="1522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900" dirty="0"/>
              <a:t>Model: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1900" dirty="0"/>
              <a:t>  Mode is a class that maps to the data relation (table)</a:t>
            </a:r>
          </a:p>
          <a:p>
            <a:pPr algn="just"/>
            <a:r>
              <a:rPr lang="en-GB" sz="1900" dirty="0"/>
              <a:t>View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1900" dirty="0"/>
              <a:t>View will be represent HTML Code</a:t>
            </a:r>
          </a:p>
          <a:p>
            <a:pPr algn="just"/>
            <a:r>
              <a:rPr lang="en-GB" sz="1900" dirty="0"/>
              <a:t>Controller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sz="1900" dirty="0"/>
              <a:t>  Where Logic code will be placed.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1ADBE5-2852-823A-5B1D-4AAF1816CF3C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  <p:pic>
        <p:nvPicPr>
          <p:cNvPr id="2050" name="Picture 2" descr="MVC structure">
            <a:extLst>
              <a:ext uri="{FF2B5EF4-FFF2-40B4-BE49-F238E27FC236}">
                <a16:creationId xmlns:a16="http://schemas.microsoft.com/office/drawing/2014/main" id="{682F8411-5D2F-4803-F8AF-EB5653AD3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t="15826" r="11735" b="16955"/>
          <a:stretch/>
        </p:blipFill>
        <p:spPr bwMode="auto">
          <a:xfrm>
            <a:off x="5794029" y="1892014"/>
            <a:ext cx="6397971" cy="284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88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980DA46-1640-BA42-A0E8-4FE0A6D423F3}"/>
              </a:ext>
            </a:extLst>
          </p:cNvPr>
          <p:cNvSpPr txBox="1">
            <a:spLocks/>
          </p:cNvSpPr>
          <p:nvPr/>
        </p:nvSpPr>
        <p:spPr>
          <a:xfrm>
            <a:off x="1321704" y="317950"/>
            <a:ext cx="396239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300" dirty="0"/>
              <a:t>Laravel</a:t>
            </a:r>
            <a:r>
              <a:rPr lang="en-GB" sz="3100" dirty="0"/>
              <a:t> </a:t>
            </a:r>
            <a:r>
              <a:rPr lang="en-GB" sz="3300" dirty="0"/>
              <a:t>History</a:t>
            </a:r>
            <a:r>
              <a:rPr lang="en-GB" dirty="0"/>
              <a:t>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0202ED9-6B1E-805C-C589-D3AD19DCCBCA}"/>
              </a:ext>
            </a:extLst>
          </p:cNvPr>
          <p:cNvSpPr txBox="1">
            <a:spLocks/>
          </p:cNvSpPr>
          <p:nvPr/>
        </p:nvSpPr>
        <p:spPr>
          <a:xfrm>
            <a:off x="842597" y="1052301"/>
            <a:ext cx="10248272" cy="1522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b="0" i="0" dirty="0">
                <a:solidFill>
                  <a:srgbClr val="2B73DB"/>
                </a:solidFill>
                <a:effectLst/>
                <a:latin typeface="poppins" panose="00000500000000000000" pitchFamily="2" charset="0"/>
                <a:hlinkClick r:id="rId2"/>
              </a:rPr>
              <a:t>Taylor </a:t>
            </a:r>
            <a:r>
              <a:rPr lang="en-US" b="0" i="0" dirty="0" err="1">
                <a:solidFill>
                  <a:srgbClr val="2B73DB"/>
                </a:solidFill>
                <a:effectLst/>
                <a:latin typeface="poppins" panose="00000500000000000000" pitchFamily="2" charset="0"/>
                <a:hlinkClick r:id="rId2"/>
              </a:rPr>
              <a:t>Otwell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 invented Laravel in June 2011. Since then, it has been worth of talk among the developers.</a:t>
            </a:r>
          </a:p>
          <a:p>
            <a:pPr algn="just"/>
            <a:r>
              <a:rPr lang="en-GB" dirty="0"/>
              <a:t>Taylor Otwell created Laravel as an attempt to provide a more </a:t>
            </a:r>
            <a:r>
              <a:rPr lang="en-GB" dirty="0" err="1"/>
              <a:t>advancedalternative</a:t>
            </a:r>
            <a:r>
              <a:rPr lang="en-GB" dirty="0"/>
              <a:t> to the </a:t>
            </a:r>
            <a:r>
              <a:rPr lang="en-GB" dirty="0" err="1"/>
              <a:t>Codelgniter</a:t>
            </a:r>
            <a:r>
              <a:rPr lang="en-GB" dirty="0"/>
              <a:t> framework, which did not provide </a:t>
            </a:r>
            <a:r>
              <a:rPr lang="en-GB" dirty="0" err="1"/>
              <a:t>certainfeatures</a:t>
            </a:r>
            <a:r>
              <a:rPr lang="en-GB" dirty="0"/>
              <a:t> such as built-in support for user </a:t>
            </a:r>
            <a:r>
              <a:rPr lang="en-GB" b="1" dirty="0"/>
              <a:t>authentication </a:t>
            </a:r>
            <a:r>
              <a:rPr lang="en-GB" dirty="0"/>
              <a:t>and</a:t>
            </a:r>
            <a:r>
              <a:rPr lang="en-GB" b="1" dirty="0"/>
              <a:t> authorization.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F48280-31CD-DD2B-25AE-9AAC5F079D6A}"/>
              </a:ext>
            </a:extLst>
          </p:cNvPr>
          <p:cNvSpPr txBox="1">
            <a:spLocks/>
          </p:cNvSpPr>
          <p:nvPr/>
        </p:nvSpPr>
        <p:spPr>
          <a:xfrm>
            <a:off x="581629" y="2963098"/>
            <a:ext cx="6637425" cy="273663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000" dirty="0"/>
              <a:t>Laravel Release Notes</a:t>
            </a:r>
          </a:p>
          <a:p>
            <a:pPr marL="400050" lvl="1" indent="0" algn="just">
              <a:buNone/>
            </a:pPr>
            <a:r>
              <a:rPr lang="en-GB" sz="1000" dirty="0"/>
              <a:t>     Laravel 5.7</a:t>
            </a:r>
          </a:p>
          <a:p>
            <a:pPr marL="400050" lvl="1" indent="0" algn="just">
              <a:buNone/>
            </a:pPr>
            <a:r>
              <a:rPr lang="en-GB" sz="1000" dirty="0"/>
              <a:t>     Laravel 5.6</a:t>
            </a:r>
          </a:p>
          <a:p>
            <a:pPr marL="400050" lvl="1" indent="0" algn="just">
              <a:buNone/>
            </a:pPr>
            <a:r>
              <a:rPr lang="en-GB" sz="1000" dirty="0"/>
              <a:t>     Laravel 5.5</a:t>
            </a:r>
          </a:p>
          <a:p>
            <a:pPr marL="400050" lvl="1" indent="0" algn="just">
              <a:buNone/>
            </a:pPr>
            <a:r>
              <a:rPr lang="en-GB" sz="1000" dirty="0"/>
              <a:t>     Laravel 5.4 [January 24, 2017]</a:t>
            </a:r>
          </a:p>
          <a:p>
            <a:pPr marL="400050" lvl="1" indent="0" algn="just">
              <a:buNone/>
            </a:pPr>
            <a:r>
              <a:rPr lang="en-GB" sz="1000" dirty="0"/>
              <a:t>     Laravel 5.3 [August 23, 2016]</a:t>
            </a:r>
          </a:p>
          <a:p>
            <a:pPr marL="400050" lvl="1" indent="0" algn="just">
              <a:buNone/>
            </a:pPr>
            <a:r>
              <a:rPr lang="en-GB" sz="1000" dirty="0"/>
              <a:t>     Laravel 5.2 [December 21, 2015]</a:t>
            </a:r>
          </a:p>
          <a:p>
            <a:pPr marL="400050" lvl="1" indent="0" algn="just">
              <a:buNone/>
            </a:pPr>
            <a:r>
              <a:rPr lang="en-GB" sz="1000" dirty="0"/>
              <a:t>     Laravel 5.1 [June 9, 2015]</a:t>
            </a:r>
          </a:p>
          <a:p>
            <a:pPr marL="400050" lvl="1" indent="0" algn="just">
              <a:buNone/>
            </a:pPr>
            <a:r>
              <a:rPr lang="en-GB" sz="1000" dirty="0"/>
              <a:t>     Laravel 5.0 [February 4, 2015]</a:t>
            </a:r>
          </a:p>
          <a:p>
            <a:pPr marL="400050" lvl="1" indent="0" algn="just">
              <a:buNone/>
            </a:pPr>
            <a:r>
              <a:rPr lang="en-GB" sz="1000" dirty="0"/>
              <a:t>     Laravel 4.2 [June 1, 2014]</a:t>
            </a:r>
          </a:p>
          <a:p>
            <a:pPr marL="400050" lvl="1" indent="0" algn="just">
              <a:buNone/>
            </a:pPr>
            <a:r>
              <a:rPr lang="en-GB" sz="1000" dirty="0"/>
              <a:t>     Laravel 4.1 [December 11, 2013]</a:t>
            </a:r>
          </a:p>
          <a:p>
            <a:pPr marL="400050" lvl="1" indent="0" algn="just">
              <a:buNone/>
            </a:pPr>
            <a:r>
              <a:rPr lang="en-GB" sz="1000" dirty="0"/>
              <a:t>     Laravel 4.0 [May 28, 2013]</a:t>
            </a:r>
          </a:p>
          <a:p>
            <a:pPr marL="400050" lvl="1" indent="0" algn="just">
              <a:buNone/>
            </a:pPr>
            <a:r>
              <a:rPr lang="en-GB" sz="1000" dirty="0"/>
              <a:t>     Laravel 3.2 [May 22, 2012]</a:t>
            </a:r>
          </a:p>
          <a:p>
            <a:pPr marL="400050" lvl="1" indent="0" algn="just">
              <a:buNone/>
            </a:pPr>
            <a:r>
              <a:rPr lang="en-GB" sz="1000" dirty="0"/>
              <a:t>     Laravel 3.1 [March 27, 2012]</a:t>
            </a:r>
          </a:p>
          <a:p>
            <a:pPr marL="400050" lvl="1" indent="0" algn="just">
              <a:buNone/>
            </a:pPr>
            <a:r>
              <a:rPr lang="en-GB" sz="1000" dirty="0"/>
              <a:t>     Laravel 3.0 [February 22, 2012]</a:t>
            </a:r>
          </a:p>
          <a:p>
            <a:pPr marL="400050" lvl="1" indent="0" algn="just">
              <a:buNone/>
            </a:pPr>
            <a:r>
              <a:rPr lang="en-GB" sz="1000" dirty="0"/>
              <a:t>     Laravel 2.0 [September 2011]</a:t>
            </a:r>
          </a:p>
          <a:p>
            <a:pPr marL="400050" lvl="1" indent="0" algn="just">
              <a:buNone/>
            </a:pPr>
            <a:r>
              <a:rPr lang="en-GB" sz="1000" dirty="0"/>
              <a:t>	   Laravel 1.0 [June 2011]</a:t>
            </a:r>
          </a:p>
          <a:p>
            <a:pPr marL="400050" lvl="1" indent="0" algn="just">
              <a:buNone/>
            </a:pPr>
            <a:endParaRPr lang="en-GB" sz="1000" dirty="0"/>
          </a:p>
          <a:p>
            <a:pPr marL="400050" lvl="1" indent="0" algn="just">
              <a:buNone/>
            </a:pPr>
            <a:endParaRPr lang="en-GB" sz="1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6CB8FB-901D-DF2F-46E8-4549CE95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532" y="2675822"/>
            <a:ext cx="2655611" cy="3411845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DBDC8E1-433D-09BB-15CA-9E327AF21C00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</p:spTree>
    <p:extLst>
      <p:ext uri="{BB962C8B-B14F-4D97-AF65-F5344CB8AC3E}">
        <p14:creationId xmlns:p14="http://schemas.microsoft.com/office/powerpoint/2010/main" val="314533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3A8AC16-1DB4-E737-C1AC-874F51EAB171}"/>
              </a:ext>
            </a:extLst>
          </p:cNvPr>
          <p:cNvSpPr txBox="1">
            <a:spLocks/>
          </p:cNvSpPr>
          <p:nvPr/>
        </p:nvSpPr>
        <p:spPr>
          <a:xfrm>
            <a:off x="1106458" y="242424"/>
            <a:ext cx="396239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200" dirty="0"/>
              <a:t>Laravel Features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1B6E822-AFF2-139B-5339-12CCF9DD7ECF}"/>
              </a:ext>
            </a:extLst>
          </p:cNvPr>
          <p:cNvSpPr txBox="1">
            <a:spLocks/>
          </p:cNvSpPr>
          <p:nvPr/>
        </p:nvSpPr>
        <p:spPr>
          <a:xfrm>
            <a:off x="1333502" y="817172"/>
            <a:ext cx="10274564" cy="4625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GB" sz="1900" b="1" dirty="0"/>
              <a:t>Unit Testing: </a:t>
            </a:r>
            <a:r>
              <a:rPr lang="en-GB" sz="1900" dirty="0"/>
              <a:t>Laravel is built with unit testing in mind. In fact, support for testing with </a:t>
            </a:r>
            <a:r>
              <a:rPr lang="en-GB" sz="1900" dirty="0" err="1"/>
              <a:t>PHPUnit</a:t>
            </a:r>
            <a:r>
              <a:rPr lang="en-GB" sz="1900" dirty="0"/>
              <a:t> is included out of the box, and a phpunit.xml file is already setup for </a:t>
            </a:r>
            <a:r>
              <a:rPr lang="en-GB" sz="1900" dirty="0" err="1"/>
              <a:t>yourapplication</a:t>
            </a:r>
            <a:r>
              <a:rPr lang="en-GB" sz="19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1900" b="1" dirty="0"/>
              <a:t>Database Query Builder: </a:t>
            </a:r>
            <a:r>
              <a:rPr lang="en-GB" sz="1900" dirty="0"/>
              <a:t>Laravel provides fluent interface to running database queries.</a:t>
            </a:r>
          </a:p>
          <a:p>
            <a:pPr algn="just">
              <a:lnSpc>
                <a:spcPct val="150000"/>
              </a:lnSpc>
            </a:pPr>
            <a:r>
              <a:rPr lang="en-GB" sz="1900" b="1" dirty="0"/>
              <a:t>Caching: </a:t>
            </a:r>
            <a:r>
              <a:rPr lang="en-GB" sz="1900" dirty="0"/>
              <a:t>Laravel offers different API for various caching system.</a:t>
            </a:r>
          </a:p>
          <a:p>
            <a:pPr algn="just">
              <a:lnSpc>
                <a:spcPct val="150000"/>
              </a:lnSpc>
            </a:pPr>
            <a:r>
              <a:rPr lang="en-GB" sz="1900" b="1" dirty="0"/>
              <a:t>Artisan Console: </a:t>
            </a:r>
            <a:r>
              <a:rPr lang="en-GB" sz="1900" dirty="0"/>
              <a:t>Artisan is the command line interface in the </a:t>
            </a:r>
            <a:r>
              <a:rPr lang="en-GB" sz="1900" dirty="0" err="1"/>
              <a:t>laravel</a:t>
            </a:r>
            <a:r>
              <a:rPr lang="en-GB" sz="1900" dirty="0"/>
              <a:t>. Provides number of command while developing a web application.</a:t>
            </a:r>
          </a:p>
          <a:p>
            <a:pPr algn="just">
              <a:lnSpc>
                <a:spcPct val="150000"/>
              </a:lnSpc>
            </a:pPr>
            <a:r>
              <a:rPr lang="en-GB" sz="1900" b="1" dirty="0"/>
              <a:t>Http Middleware: </a:t>
            </a:r>
            <a:r>
              <a:rPr lang="en-GB" sz="1900" dirty="0"/>
              <a:t>Provide a convenient mechanism for filtering HTTP requests entering your application.</a:t>
            </a:r>
          </a:p>
          <a:p>
            <a:pPr algn="just">
              <a:lnSpc>
                <a:spcPct val="150000"/>
              </a:lnSpc>
            </a:pPr>
            <a:r>
              <a:rPr lang="en-GB" sz="1900" b="1" dirty="0"/>
              <a:t>Routing System: </a:t>
            </a:r>
            <a:r>
              <a:rPr lang="en-GB" sz="1900" dirty="0"/>
              <a:t>With Laravel, we can easily approach to routing. The route can be triggered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FB813A7-A8BE-AB86-A78B-94C375979863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</p:spTree>
    <p:extLst>
      <p:ext uri="{BB962C8B-B14F-4D97-AF65-F5344CB8AC3E}">
        <p14:creationId xmlns:p14="http://schemas.microsoft.com/office/powerpoint/2010/main" val="112341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323B67D-CF27-60AB-38B9-0F6D5949BA78}"/>
              </a:ext>
            </a:extLst>
          </p:cNvPr>
          <p:cNvSpPr txBox="1">
            <a:spLocks/>
          </p:cNvSpPr>
          <p:nvPr/>
        </p:nvSpPr>
        <p:spPr>
          <a:xfrm>
            <a:off x="1115788" y="353003"/>
            <a:ext cx="568622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Advantages of Using Laravel</a:t>
            </a:r>
            <a:endParaRPr lang="en-GB" sz="3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659E7CF-1054-0489-ACDF-F7F112BFD886}"/>
              </a:ext>
            </a:extLst>
          </p:cNvPr>
          <p:cNvSpPr txBox="1">
            <a:spLocks/>
          </p:cNvSpPr>
          <p:nvPr/>
        </p:nvSpPr>
        <p:spPr>
          <a:xfrm>
            <a:off x="1761018" y="6396711"/>
            <a:ext cx="9147142" cy="46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Ronak Panchal                                                                    drronakpanchal.wordpress.com</a:t>
            </a:r>
          </a:p>
        </p:txBody>
      </p:sp>
      <p:pic>
        <p:nvPicPr>
          <p:cNvPr id="18" name="Picture 2" descr="Advantages of Using Laravel web app framework for web app development">
            <a:extLst>
              <a:ext uri="{FF2B5EF4-FFF2-40B4-BE49-F238E27FC236}">
                <a16:creationId xmlns:a16="http://schemas.microsoft.com/office/drawing/2014/main" id="{CA495465-835B-4A7B-B9B7-16109794F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t="32242" r="7895" b="21072"/>
          <a:stretch/>
        </p:blipFill>
        <p:spPr bwMode="auto">
          <a:xfrm>
            <a:off x="1115788" y="1696953"/>
            <a:ext cx="10786085" cy="359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484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1047</Words>
  <Application>Microsoft Office PowerPoint</Application>
  <PresentationFormat>Widescreen</PresentationFormat>
  <Paragraphs>141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poppins</vt:lpstr>
      <vt:lpstr>Times New Roman</vt:lpstr>
      <vt:lpstr>Trebuchet MS</vt:lpstr>
      <vt:lpstr>Wingdings</vt:lpstr>
      <vt:lpstr>Wingdings 3</vt:lpstr>
      <vt:lpstr>Facet</vt:lpstr>
      <vt:lpstr>Laravel Framework  &amp;  Career Opportunities</vt:lpstr>
      <vt:lpstr>Hello Laravel</vt:lpstr>
      <vt:lpstr>What is Laravel Framework?</vt:lpstr>
      <vt:lpstr>What is Laravel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Version of Laravel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Laravel</dc:title>
  <dc:creator>Rajesh Yadav</dc:creator>
  <cp:lastModifiedBy>Ronak Panchal</cp:lastModifiedBy>
  <cp:revision>33</cp:revision>
  <dcterms:created xsi:type="dcterms:W3CDTF">2023-04-08T04:45:54Z</dcterms:created>
  <dcterms:modified xsi:type="dcterms:W3CDTF">2023-04-11T17:19:30Z</dcterms:modified>
</cp:coreProperties>
</file>